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78" r:id="rId5"/>
    <p:sldId id="279" r:id="rId6"/>
    <p:sldId id="280" r:id="rId7"/>
    <p:sldId id="262" r:id="rId8"/>
    <p:sldId id="283" r:id="rId9"/>
    <p:sldId id="285" r:id="rId10"/>
    <p:sldId id="275" r:id="rId11"/>
    <p:sldId id="276" r:id="rId12"/>
    <p:sldId id="263" r:id="rId13"/>
    <p:sldId id="292" r:id="rId14"/>
    <p:sldId id="293" r:id="rId15"/>
    <p:sldId id="294" r:id="rId16"/>
    <p:sldId id="300" r:id="rId17"/>
    <p:sldId id="265" r:id="rId18"/>
    <p:sldId id="308" r:id="rId19"/>
    <p:sldId id="266" r:id="rId20"/>
    <p:sldId id="267" r:id="rId21"/>
    <p:sldId id="269" r:id="rId22"/>
    <p:sldId id="287" r:id="rId23"/>
    <p:sldId id="298" r:id="rId24"/>
    <p:sldId id="301" r:id="rId25"/>
    <p:sldId id="302" r:id="rId26"/>
    <p:sldId id="303" r:id="rId27"/>
    <p:sldId id="304" r:id="rId28"/>
    <p:sldId id="306" r:id="rId29"/>
    <p:sldId id="268" r:id="rId30"/>
    <p:sldId id="307"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B69525-46AD-4940-8109-C11F60752932}"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4068694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B69525-46AD-4940-8109-C11F60752932}"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1615858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B69525-46AD-4940-8109-C11F60752932}"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3740816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B69525-46AD-4940-8109-C11F60752932}"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852532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B69525-46AD-4940-8109-C11F60752932}"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2140239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B69525-46AD-4940-8109-C11F60752932}" type="datetimeFigureOut">
              <a:rPr lang="en-US" smtClean="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3401446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B69525-46AD-4940-8109-C11F60752932}" type="datetimeFigureOut">
              <a:rPr lang="en-US" smtClean="0"/>
              <a:t>1/19/2022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492462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B69525-46AD-4940-8109-C11F60752932}" type="datetimeFigureOut">
              <a:rPr lang="en-US" smtClean="0"/>
              <a:t>1/19/2022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192001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B69525-46AD-4940-8109-C11F60752932}" type="datetimeFigureOut">
              <a:rPr lang="en-US" smtClean="0"/>
              <a:t>1/19/2022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33988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B69525-46AD-4940-8109-C11F60752932}" type="datetimeFigureOut">
              <a:rPr lang="en-US" smtClean="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194251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B69525-46AD-4940-8109-C11F60752932}" type="datetimeFigureOut">
              <a:rPr lang="en-US" smtClean="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C390B8-E14B-46D1-99EA-F19B19A42D65}" type="slidenum">
              <a:rPr lang="en-US" smtClean="0"/>
              <a:t>‹#›</a:t>
            </a:fld>
            <a:endParaRPr lang="en-US" dirty="0"/>
          </a:p>
        </p:txBody>
      </p:sp>
    </p:spTree>
    <p:extLst>
      <p:ext uri="{BB962C8B-B14F-4D97-AF65-F5344CB8AC3E}">
        <p14:creationId xmlns:p14="http://schemas.microsoft.com/office/powerpoint/2010/main" val="707068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B69525-46AD-4940-8109-C11F60752932}" type="datetimeFigureOut">
              <a:rPr lang="en-US" smtClean="0"/>
              <a:t>1/19/2022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C390B8-E14B-46D1-99EA-F19B19A42D65}" type="slidenum">
              <a:rPr lang="en-US" smtClean="0"/>
              <a:t>‹#›</a:t>
            </a:fld>
            <a:endParaRPr lang="en-US" dirty="0"/>
          </a:p>
        </p:txBody>
      </p:sp>
    </p:spTree>
    <p:extLst>
      <p:ext uri="{BB962C8B-B14F-4D97-AF65-F5344CB8AC3E}">
        <p14:creationId xmlns:p14="http://schemas.microsoft.com/office/powerpoint/2010/main" val="2910025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suny.edu/violence-response/" TargetMode="External"/><Relationship Id="rId2" Type="http://schemas.openxmlformats.org/officeDocument/2006/relationships/hyperlink" Target="http://www.sbinterfaith.org/" TargetMode="External"/><Relationship Id="rId1" Type="http://schemas.openxmlformats.org/officeDocument/2006/relationships/slideLayout" Target="../slideLayouts/slideLayout2.xml"/><Relationship Id="rId4" Type="http://schemas.openxmlformats.org/officeDocument/2006/relationships/hyperlink" Target="https://www.stonybrook.edu/commcms/oea-titleix/resources/"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Hrs_info@stonybrook.edu" TargetMode="External"/><Relationship Id="rId2" Type="http://schemas.openxmlformats.org/officeDocument/2006/relationships/hyperlink" Target="mailto:campus_csa@stonybrook.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470025"/>
          </a:xfrm>
        </p:spPr>
        <p:txBody>
          <a:bodyPr>
            <a:normAutofit/>
          </a:bodyPr>
          <a:lstStyle/>
          <a:p>
            <a:r>
              <a:rPr lang="en-US" sz="6000" dirty="0"/>
              <a:t>Clery Act</a:t>
            </a:r>
          </a:p>
        </p:txBody>
      </p:sp>
      <p:sp>
        <p:nvSpPr>
          <p:cNvPr id="3" name="Subtitle 2"/>
          <p:cNvSpPr>
            <a:spLocks noGrp="1"/>
          </p:cNvSpPr>
          <p:nvPr>
            <p:ph type="subTitle" idx="1"/>
          </p:nvPr>
        </p:nvSpPr>
        <p:spPr>
          <a:xfrm>
            <a:off x="1524000" y="3581400"/>
            <a:ext cx="6400800" cy="1752600"/>
          </a:xfrm>
        </p:spPr>
        <p:txBody>
          <a:bodyPr/>
          <a:lstStyle/>
          <a:p>
            <a:r>
              <a:rPr lang="en-US" dirty="0">
                <a:solidFill>
                  <a:schemeClr val="tx1"/>
                </a:solidFill>
              </a:rPr>
              <a:t>UUP/Campus Security Authority Training</a:t>
            </a:r>
          </a:p>
        </p:txBody>
      </p:sp>
      <p:sp>
        <p:nvSpPr>
          <p:cNvPr id="4" name="TextBox 3"/>
          <p:cNvSpPr txBox="1"/>
          <p:nvPr/>
        </p:nvSpPr>
        <p:spPr>
          <a:xfrm>
            <a:off x="115330" y="5029199"/>
            <a:ext cx="6477000" cy="1200329"/>
          </a:xfrm>
          <a:prstGeom prst="rect">
            <a:avLst/>
          </a:prstGeom>
          <a:noFill/>
        </p:spPr>
        <p:txBody>
          <a:bodyPr wrap="square" rtlCol="0">
            <a:spAutoFit/>
          </a:bodyPr>
          <a:lstStyle/>
          <a:p>
            <a:r>
              <a:rPr lang="en-US" sz="2400" dirty="0"/>
              <a:t>Dawn Smallwood</a:t>
            </a:r>
          </a:p>
          <a:p>
            <a:r>
              <a:rPr lang="en-US" sz="2400" dirty="0"/>
              <a:t>Chief of Police</a:t>
            </a:r>
          </a:p>
          <a:p>
            <a:r>
              <a:rPr lang="en-US" sz="2400" dirty="0"/>
              <a:t>Assistant VP for Campus Safety</a:t>
            </a:r>
          </a:p>
        </p:txBody>
      </p:sp>
    </p:spTree>
    <p:extLst>
      <p:ext uri="{BB962C8B-B14F-4D97-AF65-F5344CB8AC3E}">
        <p14:creationId xmlns:p14="http://schemas.microsoft.com/office/powerpoint/2010/main" val="3769891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905000"/>
            <a:ext cx="8229600" cy="4221163"/>
          </a:xfrm>
        </p:spPr>
        <p:txBody>
          <a:bodyPr>
            <a:normAutofit fontScale="85000" lnSpcReduction="20000"/>
          </a:bodyPr>
          <a:lstStyle/>
          <a:p>
            <a:pPr marL="0" indent="0">
              <a:buNone/>
            </a:pPr>
            <a:endParaRPr lang="en-US" sz="2400" dirty="0"/>
          </a:p>
          <a:p>
            <a:r>
              <a:rPr lang="en-US" sz="2400" dirty="0"/>
              <a:t>“To report allegations made in good faith to the reporting structure established by the institution.”</a:t>
            </a:r>
          </a:p>
          <a:p>
            <a:r>
              <a:rPr lang="en-US" sz="2400" dirty="0"/>
              <a:t>In “good faith” means there is </a:t>
            </a:r>
            <a:r>
              <a:rPr lang="en-US" sz="2400" u="sng" dirty="0"/>
              <a:t>a reasonable basis for believing that the information is not simply rumor or hearsay</a:t>
            </a:r>
            <a:r>
              <a:rPr lang="en-US" sz="2400" dirty="0"/>
              <a:t>. That is, there is little or no reason to doubt the validity of the information.</a:t>
            </a:r>
          </a:p>
          <a:p>
            <a:r>
              <a:rPr lang="en-US" sz="2400" dirty="0"/>
              <a:t>If a campus security authority observes a crime/violation or receives the crime information and believes it was provided in good faith, he or she should document it by reporting to the University Police (2-3333), Student Conduct and Community Standards (2-6705), or Title </a:t>
            </a:r>
            <a:r>
              <a:rPr lang="en-US" sz="2400" dirty="0" err="1"/>
              <a:t>lX</a:t>
            </a:r>
            <a:r>
              <a:rPr lang="en-US" sz="2400" dirty="0"/>
              <a:t> (2-6280) as soon a practicable. </a:t>
            </a:r>
          </a:p>
          <a:p>
            <a:r>
              <a:rPr lang="en-US" sz="2400" dirty="0"/>
              <a:t>What you must disclose, therefore, are statistics from </a:t>
            </a:r>
            <a:r>
              <a:rPr lang="en-US" sz="2400" u="sng" dirty="0"/>
              <a:t>reports of alleged criminal incidents</a:t>
            </a:r>
            <a:r>
              <a:rPr lang="en-US" sz="2400" dirty="0"/>
              <a:t>. It is not necessary for the crime to have been investigated by the police or campus security authority, nor must a finding of guilt or responsibility be made to disclose the statistic.</a:t>
            </a:r>
          </a:p>
          <a:p>
            <a:endParaRPr lang="en-US" sz="2600" dirty="0"/>
          </a:p>
          <a:p>
            <a:pPr marL="0" indent="0">
              <a:buNone/>
            </a:pPr>
            <a:endParaRPr lang="en-US" dirty="0"/>
          </a:p>
          <a:p>
            <a:pPr marL="0" indent="0">
              <a:buNone/>
            </a:pPr>
            <a:endParaRPr lang="en-US" dirty="0"/>
          </a:p>
        </p:txBody>
      </p:sp>
      <p:sp>
        <p:nvSpPr>
          <p:cNvPr id="7" name="Title 1"/>
          <p:cNvSpPr txBox="1">
            <a:spLocks/>
          </p:cNvSpPr>
          <p:nvPr/>
        </p:nvSpPr>
        <p:spPr>
          <a:xfrm>
            <a:off x="533400" y="1143000"/>
            <a:ext cx="8229600" cy="914400"/>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Campus Security Authority’s Primary Responsibility is…</a:t>
            </a:r>
          </a:p>
        </p:txBody>
      </p:sp>
    </p:spTree>
    <p:extLst>
      <p:ext uri="{BB962C8B-B14F-4D97-AF65-F5344CB8AC3E}">
        <p14:creationId xmlns:p14="http://schemas.microsoft.com/office/powerpoint/2010/main" val="2397440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221163"/>
          </a:xfrm>
        </p:spPr>
        <p:txBody>
          <a:bodyPr>
            <a:normAutofit/>
          </a:bodyPr>
          <a:lstStyle/>
          <a:p>
            <a:r>
              <a:rPr lang="en-US" sz="2200" dirty="0"/>
              <a:t>To inform the University Police Department, Student Conduct and Community Standards or the Title </a:t>
            </a:r>
            <a:r>
              <a:rPr lang="en-US" sz="2200" dirty="0" err="1"/>
              <a:t>lX</a:t>
            </a:r>
            <a:r>
              <a:rPr lang="en-US" sz="2200" dirty="0"/>
              <a:t> office as soon as practicable about Clery reportable crimes or violations. </a:t>
            </a:r>
          </a:p>
          <a:p>
            <a:endParaRPr lang="en-US" sz="2200" dirty="0"/>
          </a:p>
          <a:p>
            <a:r>
              <a:rPr lang="en-US" sz="2200" dirty="0"/>
              <a:t>University Police will make the final crime classification determination</a:t>
            </a:r>
          </a:p>
          <a:p>
            <a:endParaRPr lang="en-US" sz="2200" dirty="0"/>
          </a:p>
          <a:p>
            <a:r>
              <a:rPr lang="en-US" sz="2200" dirty="0"/>
              <a:t>If in doubt or unsure, report it to the police 631-632-3333 or         </a:t>
            </a:r>
          </a:p>
          <a:p>
            <a:pPr marL="0" indent="0">
              <a:buNone/>
            </a:pPr>
            <a:r>
              <a:rPr lang="en-US" sz="2200" dirty="0"/>
              <a:t>      2-3333 from any campus phone</a:t>
            </a:r>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In Your Role as a CSA, Please Remember</a:t>
            </a:r>
          </a:p>
        </p:txBody>
      </p:sp>
    </p:spTree>
    <p:extLst>
      <p:ext uri="{BB962C8B-B14F-4D97-AF65-F5344CB8AC3E}">
        <p14:creationId xmlns:p14="http://schemas.microsoft.com/office/powerpoint/2010/main" val="3628714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rmAutofit fontScale="70000" lnSpcReduction="20000"/>
          </a:bodyPr>
          <a:lstStyle/>
          <a:p>
            <a:pPr>
              <a:defRPr/>
            </a:pPr>
            <a:r>
              <a:rPr lang="en-US" sz="2700" dirty="0"/>
              <a:t>Criminal homicide – Murder/Non-negligent Manslaughter, Negligent  </a:t>
            </a:r>
          </a:p>
          <a:p>
            <a:pPr marL="0" indent="0">
              <a:buNone/>
              <a:defRPr/>
            </a:pPr>
            <a:r>
              <a:rPr lang="en-US" sz="2700" dirty="0"/>
              <a:t>                                            Manslaughter</a:t>
            </a:r>
          </a:p>
          <a:p>
            <a:pPr>
              <a:defRPr/>
            </a:pPr>
            <a:r>
              <a:rPr lang="en-US" sz="2700" dirty="0"/>
              <a:t>Sex Offenses – Rape, Fondling, Statutory Rape, and Incest             	</a:t>
            </a:r>
          </a:p>
          <a:p>
            <a:pPr>
              <a:defRPr/>
            </a:pPr>
            <a:r>
              <a:rPr lang="en-US" sz="2700" dirty="0"/>
              <a:t>Robbery</a:t>
            </a:r>
          </a:p>
          <a:p>
            <a:pPr>
              <a:defRPr/>
            </a:pPr>
            <a:r>
              <a:rPr lang="en-US" sz="2700" dirty="0"/>
              <a:t>Aggravated assault</a:t>
            </a:r>
          </a:p>
          <a:p>
            <a:pPr>
              <a:defRPr/>
            </a:pPr>
            <a:r>
              <a:rPr lang="en-US" sz="2700" dirty="0"/>
              <a:t>Burglary</a:t>
            </a:r>
          </a:p>
          <a:p>
            <a:pPr>
              <a:defRPr/>
            </a:pPr>
            <a:r>
              <a:rPr lang="en-US" sz="2700" dirty="0"/>
              <a:t>Motor vehicle theft</a:t>
            </a:r>
          </a:p>
          <a:p>
            <a:pPr>
              <a:defRPr/>
            </a:pPr>
            <a:r>
              <a:rPr lang="en-US" sz="2700" dirty="0"/>
              <a:t>Arson</a:t>
            </a:r>
          </a:p>
          <a:p>
            <a:pPr>
              <a:defRPr/>
            </a:pPr>
            <a:r>
              <a:rPr lang="en-US" sz="2700" dirty="0"/>
              <a:t>Hate crimes- Any </a:t>
            </a:r>
            <a:r>
              <a:rPr lang="en-US" sz="2700" dirty="0" err="1"/>
              <a:t>Clery</a:t>
            </a:r>
            <a:r>
              <a:rPr lang="en-US" sz="2700" dirty="0"/>
              <a:t> reportable offenses and any incidents of Larceny-Theft, Simple Assault, Intimidation, or Destruction, Damage, or Vandalism of Property that were motivated by bias based on race, religion, sexual orientation, gender, gender identity, ethnicity, nation origin or disability.</a:t>
            </a:r>
          </a:p>
          <a:p>
            <a:pPr>
              <a:defRPr/>
            </a:pPr>
            <a:r>
              <a:rPr lang="en-US" sz="2700" dirty="0"/>
              <a:t>Arrests &amp; disciplinary referrals for violations of liquor, drug, &amp; weapons laws</a:t>
            </a:r>
          </a:p>
          <a:p>
            <a:pPr>
              <a:defRPr/>
            </a:pPr>
            <a:r>
              <a:rPr lang="en-US" sz="2700" dirty="0"/>
              <a:t>Dating Violence, Domestic Violence, Stalking (New Additions)</a:t>
            </a:r>
          </a:p>
          <a:p>
            <a:pPr>
              <a:defRPr/>
            </a:pPr>
            <a:endParaRPr lang="en-US" sz="2200" dirty="0"/>
          </a:p>
          <a:p>
            <a:pPr lvl="1"/>
            <a:endParaRPr lang="en-US" dirty="0"/>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Crimes Must I Report?</a:t>
            </a:r>
          </a:p>
        </p:txBody>
      </p:sp>
    </p:spTree>
    <p:extLst>
      <p:ext uri="{BB962C8B-B14F-4D97-AF65-F5344CB8AC3E}">
        <p14:creationId xmlns:p14="http://schemas.microsoft.com/office/powerpoint/2010/main" val="2114322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rmAutofit/>
          </a:bodyPr>
          <a:lstStyle/>
          <a:p>
            <a:r>
              <a:rPr lang="en-US" sz="2200" b="1" dirty="0"/>
              <a:t>Dating Violence </a:t>
            </a:r>
            <a:r>
              <a:rPr lang="en-US" sz="2200" dirty="0"/>
              <a:t>– The term “dating violence” means violence committed by a person</a:t>
            </a:r>
          </a:p>
          <a:p>
            <a:pPr lvl="1"/>
            <a:r>
              <a:rPr lang="en-US" sz="2200" dirty="0"/>
              <a:t>who is or has been in a social relationship of a romantic or intimate nature with the victim;	</a:t>
            </a:r>
          </a:p>
          <a:p>
            <a:pPr lvl="1"/>
            <a:r>
              <a:rPr lang="en-US" sz="2200" dirty="0"/>
              <a:t>where the existence of such a relationship shall be determined based on a consideration of the following factors:</a:t>
            </a:r>
          </a:p>
          <a:p>
            <a:pPr lvl="2"/>
            <a:r>
              <a:rPr lang="en-US" sz="2200" dirty="0"/>
              <a:t>The length of the relationship</a:t>
            </a:r>
          </a:p>
          <a:p>
            <a:pPr lvl="2"/>
            <a:r>
              <a:rPr lang="en-US" sz="2200" dirty="0"/>
              <a:t>The type of relationship</a:t>
            </a:r>
          </a:p>
          <a:p>
            <a:pPr lvl="2"/>
            <a:r>
              <a:rPr lang="en-US" sz="2200" dirty="0"/>
              <a:t>The frequency of interaction between the persons involved in the relationship                                      </a:t>
            </a:r>
          </a:p>
          <a:p>
            <a:pPr marL="914400" lvl="2" indent="0">
              <a:buNone/>
            </a:pPr>
            <a:endParaRPr lang="en-US" sz="2200" dirty="0"/>
          </a:p>
          <a:p>
            <a:pPr marL="457200" lvl="1" indent="0">
              <a:buNone/>
            </a:pPr>
            <a:endParaRPr lang="en-US" dirty="0"/>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Dating Violence</a:t>
            </a:r>
          </a:p>
        </p:txBody>
      </p:sp>
    </p:spTree>
    <p:extLst>
      <p:ext uri="{BB962C8B-B14F-4D97-AF65-F5344CB8AC3E}">
        <p14:creationId xmlns:p14="http://schemas.microsoft.com/office/powerpoint/2010/main" val="1348365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rmAutofit/>
          </a:bodyPr>
          <a:lstStyle/>
          <a:p>
            <a:r>
              <a:rPr lang="en-US" sz="2200" b="1" dirty="0"/>
              <a:t>Domestic Violence </a:t>
            </a:r>
            <a:r>
              <a:rPr lang="en-US" sz="2200" dirty="0"/>
              <a:t>-The term “domestic violence” includes crimes of violence committed by </a:t>
            </a:r>
          </a:p>
          <a:p>
            <a:pPr lvl="1"/>
            <a:r>
              <a:rPr lang="en-US" sz="2200" dirty="0"/>
              <a:t>a current or former spouse of the victim, by a person with whom the victim shares a child in common, by a person who is cohabitating with or has cohabitated with the victim as a spouse, by a person similarly situated to a spouse of the victim under the domestic or family violence laws of the jurisdiction, or by any other person against an adult or youth victim who is protected from that person’s acts under the domestic or family violence laws of the jurisdiction.</a:t>
            </a:r>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Domestic Violence</a:t>
            </a:r>
          </a:p>
        </p:txBody>
      </p:sp>
    </p:spTree>
    <p:extLst>
      <p:ext uri="{BB962C8B-B14F-4D97-AF65-F5344CB8AC3E}">
        <p14:creationId xmlns:p14="http://schemas.microsoft.com/office/powerpoint/2010/main" val="267789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rmAutofit/>
          </a:bodyPr>
          <a:lstStyle/>
          <a:p>
            <a:r>
              <a:rPr lang="en-US" sz="2200" b="1" dirty="0"/>
              <a:t>Stalking</a:t>
            </a:r>
            <a:r>
              <a:rPr lang="en-US" sz="2200" dirty="0"/>
              <a:t> – The term “stalking’ means engaging in a course of conduct directed at a specific person that would cause a reasonable person to </a:t>
            </a:r>
          </a:p>
          <a:p>
            <a:pPr lvl="1"/>
            <a:endParaRPr lang="en-US" sz="2200" dirty="0"/>
          </a:p>
          <a:p>
            <a:pPr lvl="1"/>
            <a:r>
              <a:rPr lang="en-US" sz="2200" dirty="0"/>
              <a:t>fear for his or her safety or the safety of others; or </a:t>
            </a:r>
          </a:p>
          <a:p>
            <a:pPr lvl="1"/>
            <a:endParaRPr lang="en-US" sz="2200" dirty="0"/>
          </a:p>
          <a:p>
            <a:pPr lvl="1"/>
            <a:r>
              <a:rPr lang="en-US" sz="2200" dirty="0"/>
              <a:t>suffer substantial emotional distress.</a:t>
            </a:r>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Stalking</a:t>
            </a:r>
          </a:p>
        </p:txBody>
      </p:sp>
    </p:spTree>
    <p:extLst>
      <p:ext uri="{BB962C8B-B14F-4D97-AF65-F5344CB8AC3E}">
        <p14:creationId xmlns:p14="http://schemas.microsoft.com/office/powerpoint/2010/main" val="511193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3578"/>
            <a:ext cx="8229600" cy="4062585"/>
          </a:xfrm>
        </p:spPr>
        <p:txBody>
          <a:bodyPr>
            <a:normAutofit/>
          </a:bodyPr>
          <a:lstStyle/>
          <a:p>
            <a:r>
              <a:rPr lang="en-US" sz="2200" dirty="0"/>
              <a:t>Police must keep statistics on the number of people arrested for liquor, drug and weapon law violations.</a:t>
            </a:r>
          </a:p>
          <a:p>
            <a:endParaRPr lang="en-US" sz="2200" dirty="0"/>
          </a:p>
          <a:p>
            <a:r>
              <a:rPr lang="en-US" sz="2200" dirty="0"/>
              <a:t>Residence Life and University Community Standards keep statistics on the number of people referred for disciplinary action for liquor, drug and weapon law violations.</a:t>
            </a:r>
          </a:p>
          <a:p>
            <a:endParaRPr lang="en-US" sz="2200" dirty="0"/>
          </a:p>
          <a:p>
            <a:r>
              <a:rPr lang="en-US" sz="2200"/>
              <a:t>Statistics </a:t>
            </a:r>
            <a:r>
              <a:rPr lang="en-US" sz="2200" dirty="0"/>
              <a:t>must reflect the total number of persons involved, not incidents.  </a:t>
            </a:r>
          </a:p>
        </p:txBody>
      </p:sp>
      <p:sp>
        <p:nvSpPr>
          <p:cNvPr id="4" name="Title 1"/>
          <p:cNvSpPr txBox="1">
            <a:spLocks/>
          </p:cNvSpPr>
          <p:nvPr/>
        </p:nvSpPr>
        <p:spPr>
          <a:xfrm>
            <a:off x="533400" y="1149178"/>
            <a:ext cx="8229600" cy="914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Liquor, Drug, Weapon Law Violations</a:t>
            </a:r>
          </a:p>
        </p:txBody>
      </p:sp>
    </p:spTree>
    <p:extLst>
      <p:ext uri="{BB962C8B-B14F-4D97-AF65-F5344CB8AC3E}">
        <p14:creationId xmlns:p14="http://schemas.microsoft.com/office/powerpoint/2010/main" val="4127516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221163"/>
          </a:xfrm>
        </p:spPr>
        <p:txBody>
          <a:bodyPr>
            <a:normAutofit/>
          </a:bodyPr>
          <a:lstStyle/>
          <a:p>
            <a:r>
              <a:rPr lang="en-US" sz="2200" dirty="0"/>
              <a:t>A crime must be reported if it occurred:</a:t>
            </a:r>
          </a:p>
          <a:p>
            <a:pPr lvl="1"/>
            <a:endParaRPr lang="en-US" sz="2200" dirty="0"/>
          </a:p>
          <a:p>
            <a:pPr lvl="1"/>
            <a:r>
              <a:rPr lang="en-US" sz="2200" dirty="0"/>
              <a:t>On campus main and satellite (i.e. Southampton, Manhattan, SUNY Korea)</a:t>
            </a:r>
          </a:p>
          <a:p>
            <a:pPr marL="457200" lvl="1" indent="0">
              <a:buNone/>
            </a:pPr>
            <a:endParaRPr lang="en-US" sz="2200" dirty="0"/>
          </a:p>
          <a:p>
            <a:pPr lvl="1"/>
            <a:r>
              <a:rPr lang="en-US" sz="2200" dirty="0"/>
              <a:t>Non-campus building or property (i.e. Tech Park, Calverton)</a:t>
            </a:r>
          </a:p>
          <a:p>
            <a:pPr lvl="1"/>
            <a:endParaRPr lang="en-US" sz="2200" dirty="0"/>
          </a:p>
          <a:p>
            <a:pPr lvl="1"/>
            <a:r>
              <a:rPr lang="en-US" sz="2200" dirty="0"/>
              <a:t>Public property on/or immediately adjacent to campus and easily accessible from campus (i.e. 25A, Nicholls Road)</a:t>
            </a:r>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Where Did it Happen?</a:t>
            </a:r>
          </a:p>
        </p:txBody>
      </p:sp>
    </p:spTree>
    <p:extLst>
      <p:ext uri="{BB962C8B-B14F-4D97-AF65-F5344CB8AC3E}">
        <p14:creationId xmlns:p14="http://schemas.microsoft.com/office/powerpoint/2010/main" val="2199623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68FF8-BF76-49E7-ACE2-B7819F702D63}"/>
              </a:ext>
            </a:extLst>
          </p:cNvPr>
          <p:cNvSpPr>
            <a:spLocks noGrp="1"/>
          </p:cNvSpPr>
          <p:nvPr>
            <p:ph type="title"/>
          </p:nvPr>
        </p:nvSpPr>
        <p:spPr>
          <a:xfrm>
            <a:off x="457200" y="685800"/>
            <a:ext cx="8229600" cy="1143000"/>
          </a:xfrm>
        </p:spPr>
        <p:txBody>
          <a:bodyPr>
            <a:normAutofit/>
          </a:bodyPr>
          <a:lstStyle/>
          <a:p>
            <a:r>
              <a:rPr lang="en-US" sz="3200" dirty="0"/>
              <a:t>Stony Brook </a:t>
            </a:r>
            <a:r>
              <a:rPr lang="en-US" sz="3200" dirty="0" err="1"/>
              <a:t>Clery</a:t>
            </a:r>
            <a:r>
              <a:rPr lang="en-US" sz="3200" dirty="0"/>
              <a:t> Geography</a:t>
            </a:r>
          </a:p>
        </p:txBody>
      </p:sp>
      <p:pic>
        <p:nvPicPr>
          <p:cNvPr id="5" name="Picture 4">
            <a:extLst>
              <a:ext uri="{FF2B5EF4-FFF2-40B4-BE49-F238E27FC236}">
                <a16:creationId xmlns:a16="http://schemas.microsoft.com/office/drawing/2014/main" id="{E2D1238D-3C2B-4F62-887C-BC2DF6AB46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1524000"/>
            <a:ext cx="2795994" cy="4374846"/>
          </a:xfrm>
          <a:prstGeom prst="rect">
            <a:avLst/>
          </a:prstGeom>
        </p:spPr>
      </p:pic>
      <p:pic>
        <p:nvPicPr>
          <p:cNvPr id="7" name="Picture 6">
            <a:extLst>
              <a:ext uri="{FF2B5EF4-FFF2-40B4-BE49-F238E27FC236}">
                <a16:creationId xmlns:a16="http://schemas.microsoft.com/office/drawing/2014/main" id="{3927CF62-4936-4AF9-A050-29D56D2FFE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97171" y="1676400"/>
            <a:ext cx="4689629" cy="3647954"/>
          </a:xfrm>
          <a:prstGeom prst="rect">
            <a:avLst/>
          </a:prstGeom>
        </p:spPr>
      </p:pic>
    </p:spTree>
    <p:extLst>
      <p:ext uri="{BB962C8B-B14F-4D97-AF65-F5344CB8AC3E}">
        <p14:creationId xmlns:p14="http://schemas.microsoft.com/office/powerpoint/2010/main" val="1692285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221163"/>
          </a:xfrm>
        </p:spPr>
        <p:txBody>
          <a:bodyPr/>
          <a:lstStyle/>
          <a:p>
            <a:r>
              <a:rPr lang="en-US" sz="2200" dirty="0"/>
              <a:t>Owned or controlled by the institution within the same reasonably contiguous geographic area and used to meet or support the institutions educational purposes</a:t>
            </a:r>
          </a:p>
          <a:p>
            <a:pPr lvl="1"/>
            <a:r>
              <a:rPr lang="en-US" sz="2200" dirty="0"/>
              <a:t>Residence Halls (also a subset category)</a:t>
            </a:r>
          </a:p>
          <a:p>
            <a:pPr lvl="1"/>
            <a:endParaRPr lang="en-US" sz="2200" dirty="0"/>
          </a:p>
          <a:p>
            <a:pPr lvl="1"/>
            <a:r>
              <a:rPr lang="en-US" sz="2200" dirty="0"/>
              <a:t>Administrative Buildings</a:t>
            </a:r>
          </a:p>
          <a:p>
            <a:pPr lvl="1"/>
            <a:endParaRPr lang="en-US" sz="2200" dirty="0"/>
          </a:p>
          <a:p>
            <a:pPr lvl="1"/>
            <a:r>
              <a:rPr lang="en-US" sz="2200" dirty="0"/>
              <a:t>Academic Buildings </a:t>
            </a:r>
          </a:p>
          <a:p>
            <a:pPr lvl="1"/>
            <a:endParaRPr lang="en-US" sz="2200" dirty="0"/>
          </a:p>
          <a:p>
            <a:pPr lvl="1"/>
            <a:r>
              <a:rPr lang="en-US" sz="2200" dirty="0"/>
              <a:t>Food and Retail Vendors</a:t>
            </a:r>
          </a:p>
          <a:p>
            <a:pPr lvl="1"/>
            <a:endParaRPr lang="en-US" dirty="0"/>
          </a:p>
          <a:p>
            <a:pPr marL="457200" lvl="1" indent="0">
              <a:buNone/>
            </a:pPr>
            <a:endParaRPr lang="en-US" dirty="0"/>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is “On Campus”?</a:t>
            </a:r>
          </a:p>
        </p:txBody>
      </p:sp>
    </p:spTree>
    <p:extLst>
      <p:ext uri="{BB962C8B-B14F-4D97-AF65-F5344CB8AC3E}">
        <p14:creationId xmlns:p14="http://schemas.microsoft.com/office/powerpoint/2010/main" val="15452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572000"/>
          </a:xfrm>
        </p:spPr>
        <p:txBody>
          <a:bodyPr>
            <a:normAutofit/>
          </a:bodyPr>
          <a:lstStyle/>
          <a:p>
            <a:endParaRPr lang="en-US" sz="2200" dirty="0"/>
          </a:p>
          <a:p>
            <a:r>
              <a:rPr lang="en-US" sz="2200" dirty="0"/>
              <a:t>Federal statue (20 USC 1092(f)) requires all colleges and universities that participate in Federal Title IV student financial aid programs to disclose campus crime statistics and security information.</a:t>
            </a:r>
          </a:p>
          <a:p>
            <a:endParaRPr lang="en-US" sz="2200" dirty="0"/>
          </a:p>
          <a:p>
            <a:r>
              <a:rPr lang="en-US" sz="2200" dirty="0"/>
              <a:t>Compliance with the Clery Act falls under the mandate of the US Department of Education.</a:t>
            </a:r>
          </a:p>
          <a:p>
            <a:endParaRPr lang="en-US" dirty="0"/>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The Jeanne Clery Campus Security Policy and Crime Statistics Disclosure Act</a:t>
            </a:r>
          </a:p>
        </p:txBody>
      </p:sp>
    </p:spTree>
    <p:extLst>
      <p:ext uri="{BB962C8B-B14F-4D97-AF65-F5344CB8AC3E}">
        <p14:creationId xmlns:p14="http://schemas.microsoft.com/office/powerpoint/2010/main" val="157502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fontScale="92500" lnSpcReduction="10000"/>
          </a:bodyPr>
          <a:lstStyle/>
          <a:p>
            <a:r>
              <a:rPr lang="en-US" sz="2200" dirty="0"/>
              <a:t>Any building or property not part of the main campus nor a satellite campus and is:</a:t>
            </a:r>
          </a:p>
          <a:p>
            <a:pPr lvl="1"/>
            <a:r>
              <a:rPr lang="en-US" sz="2200" dirty="0"/>
              <a:t>Owned or controlled by the institution</a:t>
            </a:r>
          </a:p>
          <a:p>
            <a:pPr lvl="1"/>
            <a:r>
              <a:rPr lang="en-US" sz="2200" dirty="0"/>
              <a:t>Used in support or in relation to the institution’s educational purposes</a:t>
            </a:r>
          </a:p>
          <a:p>
            <a:pPr lvl="1"/>
            <a:r>
              <a:rPr lang="en-US" sz="2200" dirty="0"/>
              <a:t>Frequently used by students</a:t>
            </a:r>
          </a:p>
          <a:p>
            <a:pPr lvl="1"/>
            <a:r>
              <a:rPr lang="en-US" sz="2200" dirty="0"/>
              <a:t>Not within the same reasonably contiguous geographic area of the institution</a:t>
            </a:r>
          </a:p>
          <a:p>
            <a:pPr lvl="1"/>
            <a:r>
              <a:rPr lang="en-US" sz="2200" dirty="0"/>
              <a:t>Owned or controlled by a student organization that is </a:t>
            </a:r>
            <a:r>
              <a:rPr lang="en-US" sz="2200" b="1" dirty="0"/>
              <a:t>officially recognized by the institution</a:t>
            </a:r>
          </a:p>
          <a:p>
            <a:pPr lvl="1"/>
            <a:r>
              <a:rPr lang="en-US" sz="2200" b="1" dirty="0"/>
              <a:t>Non-Campus includes: Study Abroad Programs, Extended Educational Programs where travel is required and extended Athletic Events where housing is not provided by the </a:t>
            </a:r>
            <a:r>
              <a:rPr lang="en-US" sz="2200" b="1"/>
              <a:t>hosting school</a:t>
            </a:r>
            <a:endParaRPr lang="en-US" sz="2200" b="1" dirty="0"/>
          </a:p>
        </p:txBody>
      </p:sp>
      <p:sp>
        <p:nvSpPr>
          <p:cNvPr id="4" name="Title 1"/>
          <p:cNvSpPr txBox="1">
            <a:spLocks/>
          </p:cNvSpPr>
          <p:nvPr/>
        </p:nvSpPr>
        <p:spPr>
          <a:xfrm>
            <a:off x="533400" y="1149178"/>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is “Non-campus”?</a:t>
            </a:r>
          </a:p>
        </p:txBody>
      </p:sp>
    </p:spTree>
    <p:extLst>
      <p:ext uri="{BB962C8B-B14F-4D97-AF65-F5344CB8AC3E}">
        <p14:creationId xmlns:p14="http://schemas.microsoft.com/office/powerpoint/2010/main" val="24964682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3578"/>
            <a:ext cx="8229600" cy="4062585"/>
          </a:xfrm>
        </p:spPr>
        <p:txBody>
          <a:bodyPr>
            <a:normAutofit lnSpcReduction="10000"/>
          </a:bodyPr>
          <a:lstStyle/>
          <a:p>
            <a:r>
              <a:rPr lang="en-US" sz="2200" dirty="0"/>
              <a:t>All public property that is within the campus, or immediately adjacent to and accessible from the campus</a:t>
            </a:r>
          </a:p>
          <a:p>
            <a:pPr lvl="1"/>
            <a:r>
              <a:rPr lang="en-US" sz="2200" dirty="0"/>
              <a:t>Thoroughfares </a:t>
            </a:r>
          </a:p>
          <a:p>
            <a:pPr lvl="1"/>
            <a:endParaRPr lang="en-US" sz="2200" dirty="0"/>
          </a:p>
          <a:p>
            <a:pPr lvl="1"/>
            <a:r>
              <a:rPr lang="en-US" sz="2200" dirty="0"/>
              <a:t>Streets</a:t>
            </a:r>
          </a:p>
          <a:p>
            <a:pPr lvl="1"/>
            <a:endParaRPr lang="en-US" sz="2200" dirty="0"/>
          </a:p>
          <a:p>
            <a:pPr lvl="1"/>
            <a:r>
              <a:rPr lang="en-US" sz="2200" dirty="0"/>
              <a:t>Sidewalks</a:t>
            </a:r>
          </a:p>
          <a:p>
            <a:pPr lvl="1"/>
            <a:endParaRPr lang="en-US" sz="2200" dirty="0"/>
          </a:p>
          <a:p>
            <a:pPr lvl="1"/>
            <a:r>
              <a:rPr lang="en-US" sz="2200" dirty="0"/>
              <a:t>Public parking facilities</a:t>
            </a:r>
          </a:p>
          <a:p>
            <a:pPr marL="342900" lvl="1" indent="-342900">
              <a:buFont typeface="Arial" pitchFamily="34" charset="0"/>
              <a:buChar char="•"/>
            </a:pPr>
            <a:endParaRPr lang="en-US" sz="2200" dirty="0"/>
          </a:p>
          <a:p>
            <a:pPr marL="342900" lvl="1" indent="-342900">
              <a:buFont typeface="Arial" pitchFamily="34" charset="0"/>
              <a:buChar char="•"/>
            </a:pPr>
            <a:r>
              <a:rPr lang="en-US" sz="2200" dirty="0"/>
              <a:t>Private homes and businesses are </a:t>
            </a:r>
            <a:r>
              <a:rPr lang="en-US" sz="2200" b="1" dirty="0"/>
              <a:t>not included</a:t>
            </a:r>
          </a:p>
          <a:p>
            <a:endParaRPr lang="en-US" dirty="0"/>
          </a:p>
        </p:txBody>
      </p:sp>
      <p:sp>
        <p:nvSpPr>
          <p:cNvPr id="4" name="Title 1"/>
          <p:cNvSpPr txBox="1">
            <a:spLocks/>
          </p:cNvSpPr>
          <p:nvPr/>
        </p:nvSpPr>
        <p:spPr>
          <a:xfrm>
            <a:off x="533400" y="1149178"/>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is “Public Property”?</a:t>
            </a:r>
          </a:p>
        </p:txBody>
      </p:sp>
    </p:spTree>
    <p:extLst>
      <p:ext uri="{BB962C8B-B14F-4D97-AF65-F5344CB8AC3E}">
        <p14:creationId xmlns:p14="http://schemas.microsoft.com/office/powerpoint/2010/main" val="14687072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221163"/>
          </a:xfrm>
        </p:spPr>
        <p:txBody>
          <a:bodyPr>
            <a:normAutofit/>
          </a:bodyPr>
          <a:lstStyle/>
          <a:p>
            <a:pPr marL="457200" indent="-457200">
              <a:buFont typeface="+mj-lt"/>
              <a:buAutoNum type="arabicPeriod"/>
            </a:pPr>
            <a:r>
              <a:rPr lang="en-US" sz="2200" dirty="0"/>
              <a:t>Is the crime a Clery reportable crime? </a:t>
            </a:r>
          </a:p>
          <a:p>
            <a:pPr marL="457200" indent="-457200">
              <a:buFont typeface="+mj-lt"/>
              <a:buAutoNum type="arabicPeriod"/>
            </a:pPr>
            <a:endParaRPr lang="en-US" sz="2200" dirty="0"/>
          </a:p>
          <a:p>
            <a:pPr marL="457200" indent="-457200">
              <a:buFont typeface="+mj-lt"/>
              <a:buAutoNum type="arabicPeriod"/>
            </a:pPr>
            <a:r>
              <a:rPr lang="en-US" sz="2200" dirty="0"/>
              <a:t>Did the crime occur in a Clery reportable geographic area?</a:t>
            </a:r>
          </a:p>
          <a:p>
            <a:pPr marL="457200" indent="-457200">
              <a:buFont typeface="+mj-lt"/>
              <a:buAutoNum type="arabicPeriod"/>
            </a:pPr>
            <a:endParaRPr lang="en-US" sz="2200" dirty="0"/>
          </a:p>
          <a:p>
            <a:pPr marL="457200" indent="-457200">
              <a:buFont typeface="+mj-lt"/>
              <a:buAutoNum type="arabicPeriod"/>
            </a:pPr>
            <a:r>
              <a:rPr lang="en-US" sz="2200" dirty="0"/>
              <a:t>Was the crime previously reported to University Police?</a:t>
            </a:r>
          </a:p>
          <a:p>
            <a:pPr marL="457200" indent="-457200">
              <a:buFont typeface="+mj-lt"/>
              <a:buAutoNum type="arabicPeriod"/>
            </a:pPr>
            <a:endParaRPr lang="en-US" sz="2200" dirty="0"/>
          </a:p>
          <a:p>
            <a:pPr marL="0" indent="0">
              <a:buNone/>
            </a:pPr>
            <a:endParaRPr lang="en-US" sz="2200" dirty="0"/>
          </a:p>
          <a:p>
            <a:pPr marL="0" indent="0">
              <a:buNone/>
            </a:pPr>
            <a:r>
              <a:rPr lang="en-US" sz="2200" b="1" dirty="0"/>
              <a:t>If you answered YES to Question #1 and #2 and NO to Question #3, then you must notify University Police about the incident.</a:t>
            </a:r>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Three Part Test</a:t>
            </a:r>
          </a:p>
        </p:txBody>
      </p:sp>
    </p:spTree>
    <p:extLst>
      <p:ext uri="{BB962C8B-B14F-4D97-AF65-F5344CB8AC3E}">
        <p14:creationId xmlns:p14="http://schemas.microsoft.com/office/powerpoint/2010/main" val="3021013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3578"/>
            <a:ext cx="8229600" cy="4062585"/>
          </a:xfrm>
        </p:spPr>
        <p:txBody>
          <a:bodyPr>
            <a:normAutofit lnSpcReduction="10000"/>
          </a:bodyPr>
          <a:lstStyle/>
          <a:p>
            <a:r>
              <a:rPr lang="en-US" sz="2200" dirty="0"/>
              <a:t>A coach is required to report a sexual assault that is reported to them… </a:t>
            </a:r>
          </a:p>
          <a:p>
            <a:r>
              <a:rPr lang="en-US" sz="2200" dirty="0"/>
              <a:t>A person working as an access monitor is required to report a burglary that is reported to them while working the desk…</a:t>
            </a:r>
          </a:p>
          <a:p>
            <a:r>
              <a:rPr lang="en-US" sz="2200" dirty="0"/>
              <a:t>An RA is told by a student that she was forcibly raped by an unidentified person while jogging along a campus trail…</a:t>
            </a:r>
          </a:p>
          <a:p>
            <a:r>
              <a:rPr lang="en-US" sz="2200" dirty="0"/>
              <a:t>The Director of Athletics is required to report a rape that was reported to them by the parent of a victim involving one of their athletes who may be the perpetrator…</a:t>
            </a:r>
          </a:p>
          <a:p>
            <a:r>
              <a:rPr lang="en-US" sz="2200" dirty="0"/>
              <a:t>A professor is required to report that a student reported to them that they were being physically abused by their intimate dating partner</a:t>
            </a:r>
          </a:p>
        </p:txBody>
      </p:sp>
      <p:sp>
        <p:nvSpPr>
          <p:cNvPr id="4" name="Title 1"/>
          <p:cNvSpPr txBox="1">
            <a:spLocks/>
          </p:cNvSpPr>
          <p:nvPr/>
        </p:nvSpPr>
        <p:spPr>
          <a:xfrm>
            <a:off x="533400" y="1149178"/>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Examples of Reportable Crimes</a:t>
            </a:r>
          </a:p>
        </p:txBody>
      </p:sp>
    </p:spTree>
    <p:extLst>
      <p:ext uri="{BB962C8B-B14F-4D97-AF65-F5344CB8AC3E}">
        <p14:creationId xmlns:p14="http://schemas.microsoft.com/office/powerpoint/2010/main" val="20304077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b="1" dirty="0"/>
              <a:t>Rights of Reporting Individual </a:t>
            </a:r>
          </a:p>
        </p:txBody>
      </p:sp>
      <p:sp>
        <p:nvSpPr>
          <p:cNvPr id="3" name="Content Placeholder 2"/>
          <p:cNvSpPr>
            <a:spLocks noGrp="1"/>
          </p:cNvSpPr>
          <p:nvPr>
            <p:ph idx="1"/>
          </p:nvPr>
        </p:nvSpPr>
        <p:spPr/>
        <p:txBody>
          <a:bodyPr>
            <a:normAutofit/>
          </a:bodyPr>
          <a:lstStyle/>
          <a:p>
            <a:r>
              <a:rPr lang="en-US" sz="2800" dirty="0"/>
              <a:t>“You have the right to make a report to university police or campus security, local law enforcement, and/or state police or choose not to report; </a:t>
            </a:r>
          </a:p>
          <a:p>
            <a:r>
              <a:rPr lang="en-US" sz="2800" dirty="0"/>
              <a:t>To report the incident to you institution;</a:t>
            </a:r>
          </a:p>
          <a:p>
            <a:r>
              <a:rPr lang="en-US" sz="2800" dirty="0"/>
              <a:t>To be protected by the institution from retaliation for reporting an incident; and,</a:t>
            </a:r>
          </a:p>
          <a:p>
            <a:r>
              <a:rPr lang="en-US" sz="2800" dirty="0"/>
              <a:t>To receive assistance and resources from your institution.”</a:t>
            </a:r>
            <a:endParaRPr lang="en-US" sz="800" dirty="0"/>
          </a:p>
          <a:p>
            <a:pPr marL="3657600" lvl="8" indent="0" algn="r">
              <a:buNone/>
            </a:pPr>
            <a:r>
              <a:rPr lang="en-US" sz="1800" i="1" dirty="0"/>
              <a:t>NY Education Law, Section 6444(2)</a:t>
            </a:r>
          </a:p>
        </p:txBody>
      </p:sp>
    </p:spTree>
    <p:extLst>
      <p:ext uri="{BB962C8B-B14F-4D97-AF65-F5344CB8AC3E}">
        <p14:creationId xmlns:p14="http://schemas.microsoft.com/office/powerpoint/2010/main" val="2005299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b="1" dirty="0"/>
              <a:t>Confidentiality vs. Privacy</a:t>
            </a:r>
          </a:p>
        </p:txBody>
      </p:sp>
      <p:sp>
        <p:nvSpPr>
          <p:cNvPr id="3" name="Content Placeholder 2"/>
          <p:cNvSpPr>
            <a:spLocks noGrp="1"/>
          </p:cNvSpPr>
          <p:nvPr>
            <p:ph idx="1"/>
          </p:nvPr>
        </p:nvSpPr>
        <p:spPr>
          <a:xfrm>
            <a:off x="457200" y="1752600"/>
            <a:ext cx="8229600" cy="4525963"/>
          </a:xfrm>
        </p:spPr>
        <p:txBody>
          <a:bodyPr>
            <a:normAutofit fontScale="92500" lnSpcReduction="10000"/>
          </a:bodyPr>
          <a:lstStyle/>
          <a:p>
            <a:pPr>
              <a:spcBef>
                <a:spcPts val="0"/>
              </a:spcBef>
            </a:pPr>
            <a:r>
              <a:rPr lang="en-US" sz="2200" dirty="0">
                <a:solidFill>
                  <a:prstClr val="black"/>
                </a:solidFill>
                <a:cs typeface="Arial" panose="020B0604020202020204" pitchFamily="34" charset="0"/>
              </a:rPr>
              <a:t>“Confidentiality” may be offered by an individual who is not required by law to report known incidents of sexual assault or other crimes to institution officials, in a manner consistent with state and federal law, including but not limited to 20 U.S.C. 1092(f) and 20 U.S.C. 1681(a). Licensed mental health counselors, medical providers and pastoral counselors are examples of institution employees who may offer confidentiality.</a:t>
            </a:r>
          </a:p>
          <a:p>
            <a:pPr marL="0" lvl="0" indent="0">
              <a:spcBef>
                <a:spcPts val="0"/>
              </a:spcBef>
              <a:buNone/>
            </a:pPr>
            <a:endParaRPr lang="en-US" sz="2200" dirty="0">
              <a:solidFill>
                <a:prstClr val="black"/>
              </a:solidFill>
              <a:cs typeface="Arial" panose="020B0604020202020204" pitchFamily="34" charset="0"/>
            </a:endParaRPr>
          </a:p>
          <a:p>
            <a:pPr>
              <a:spcBef>
                <a:spcPts val="0"/>
              </a:spcBef>
            </a:pPr>
            <a:r>
              <a:rPr lang="en-US" sz="2200" dirty="0">
                <a:solidFill>
                  <a:prstClr val="black"/>
                </a:solidFill>
                <a:cs typeface="Arial" panose="020B0604020202020204" pitchFamily="34" charset="0"/>
              </a:rPr>
              <a:t>“Privacy” may be offered by an individual when such individual is unable to offer confidentiality under the law but shall still not disclose information learned from a reporting individual or bystander to a crime or incident more than necessary to comply with this and other applicable laws, including informing appropriate institution officials.</a:t>
            </a:r>
          </a:p>
          <a:p>
            <a:pPr marL="0" lvl="0" indent="0">
              <a:spcBef>
                <a:spcPts val="0"/>
              </a:spcBef>
              <a:buNone/>
            </a:pPr>
            <a:endParaRPr lang="en-US" sz="2200" i="1" dirty="0">
              <a:solidFill>
                <a:prstClr val="black"/>
              </a:solidFill>
              <a:cs typeface="Arial" panose="020B0604020202020204" pitchFamily="34" charset="0"/>
            </a:endParaRPr>
          </a:p>
          <a:p>
            <a:pPr marL="0" lvl="0" indent="0">
              <a:spcBef>
                <a:spcPts val="0"/>
              </a:spcBef>
              <a:buNone/>
            </a:pPr>
            <a:r>
              <a:rPr lang="en-US" sz="2200" i="1" dirty="0">
                <a:solidFill>
                  <a:prstClr val="black"/>
                </a:solidFill>
                <a:cs typeface="Arial" panose="020B0604020202020204" pitchFamily="34" charset="0"/>
              </a:rPr>
              <a:t>					</a:t>
            </a:r>
          </a:p>
          <a:p>
            <a:pPr marL="0" lvl="0" indent="0">
              <a:spcBef>
                <a:spcPts val="0"/>
              </a:spcBef>
              <a:buNone/>
            </a:pPr>
            <a:r>
              <a:rPr lang="en-US" sz="2200" i="1" dirty="0">
                <a:solidFill>
                  <a:prstClr val="black"/>
                </a:solidFill>
                <a:cs typeface="Arial" panose="020B0604020202020204" pitchFamily="34" charset="0"/>
              </a:rPr>
              <a:t>					      </a:t>
            </a:r>
            <a:r>
              <a:rPr lang="en-US" sz="2000" i="1" dirty="0">
                <a:solidFill>
                  <a:prstClr val="black"/>
                </a:solidFill>
                <a:cs typeface="Arial" panose="020B0604020202020204" pitchFamily="34" charset="0"/>
              </a:rPr>
              <a:t>N.Y. Educ. Law § 6439</a:t>
            </a:r>
          </a:p>
          <a:p>
            <a:endParaRPr lang="en-US" dirty="0"/>
          </a:p>
        </p:txBody>
      </p:sp>
    </p:spTree>
    <p:extLst>
      <p:ext uri="{BB962C8B-B14F-4D97-AF65-F5344CB8AC3E}">
        <p14:creationId xmlns:p14="http://schemas.microsoft.com/office/powerpoint/2010/main" val="34300340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b="1" dirty="0">
                <a:solidFill>
                  <a:prstClr val="black"/>
                </a:solidFill>
              </a:rPr>
              <a:t>Confidentiality vs. Privacy</a:t>
            </a:r>
            <a:endParaRPr lang="en-US" dirty="0"/>
          </a:p>
        </p:txBody>
      </p:sp>
      <p:sp>
        <p:nvSpPr>
          <p:cNvPr id="3" name="Content Placeholder 2"/>
          <p:cNvSpPr>
            <a:spLocks noGrp="1"/>
          </p:cNvSpPr>
          <p:nvPr>
            <p:ph idx="1"/>
          </p:nvPr>
        </p:nvSpPr>
        <p:spPr>
          <a:xfrm>
            <a:off x="457200" y="1676400"/>
            <a:ext cx="8229600" cy="4525963"/>
          </a:xfrm>
        </p:spPr>
        <p:txBody>
          <a:bodyPr>
            <a:normAutofit/>
          </a:bodyPr>
          <a:lstStyle/>
          <a:p>
            <a:r>
              <a:rPr lang="en-US" sz="2800" dirty="0">
                <a:cs typeface="Arial" panose="020B0604020202020204" pitchFamily="34" charset="0"/>
              </a:rPr>
              <a:t>Only UUP Members with a legal privilege and who maintain that privilege in their specific role can maintain true “confidentiality”</a:t>
            </a:r>
          </a:p>
          <a:p>
            <a:r>
              <a:rPr lang="en-US" sz="2800" dirty="0">
                <a:cs typeface="Arial" panose="020B0604020202020204" pitchFamily="34" charset="0"/>
              </a:rPr>
              <a:t>All other Members may offer “privacy,” but may not promise confidentiality to reporting individuals</a:t>
            </a:r>
          </a:p>
          <a:p>
            <a:r>
              <a:rPr lang="en-US" sz="2800" dirty="0">
                <a:cs typeface="Arial" panose="020B0604020202020204" pitchFamily="34" charset="0"/>
              </a:rPr>
              <a:t>When communicating with a reporting individual, UUP Members who ordinarily have a legal privilege (e.g., attorney-client) may be unable to maintain the privilege when acting in their official university role</a:t>
            </a:r>
          </a:p>
          <a:p>
            <a:endParaRPr lang="en-US" dirty="0"/>
          </a:p>
        </p:txBody>
      </p:sp>
    </p:spTree>
    <p:extLst>
      <p:ext uri="{BB962C8B-B14F-4D97-AF65-F5344CB8AC3E}">
        <p14:creationId xmlns:p14="http://schemas.microsoft.com/office/powerpoint/2010/main" val="19687816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962" y="838200"/>
            <a:ext cx="8229600" cy="1143000"/>
          </a:xfrm>
        </p:spPr>
        <p:txBody>
          <a:bodyPr/>
          <a:lstStyle/>
          <a:p>
            <a:r>
              <a:rPr lang="en-US" b="1" dirty="0"/>
              <a:t>Retaliation</a:t>
            </a:r>
          </a:p>
        </p:txBody>
      </p:sp>
      <p:sp>
        <p:nvSpPr>
          <p:cNvPr id="3" name="Content Placeholder 2"/>
          <p:cNvSpPr>
            <a:spLocks noGrp="1"/>
          </p:cNvSpPr>
          <p:nvPr>
            <p:ph idx="1"/>
          </p:nvPr>
        </p:nvSpPr>
        <p:spPr>
          <a:xfrm>
            <a:off x="424962" y="1828800"/>
            <a:ext cx="8229600" cy="4525963"/>
          </a:xfrm>
        </p:spPr>
        <p:txBody>
          <a:bodyPr/>
          <a:lstStyle/>
          <a:p>
            <a:r>
              <a:rPr lang="en-US" dirty="0">
                <a:cs typeface="Arial" panose="020B0604020202020204" pitchFamily="34" charset="0"/>
              </a:rPr>
              <a:t>Retaliation is prohibited against any participant in the reporting process</a:t>
            </a:r>
          </a:p>
          <a:p>
            <a:r>
              <a:rPr lang="en-US" dirty="0">
                <a:cs typeface="Arial" panose="020B0604020202020204" pitchFamily="34" charset="0"/>
              </a:rPr>
              <a:t>Retaliation is prohibited against a UUP Member for reporting a crime or violation</a:t>
            </a:r>
          </a:p>
          <a:p>
            <a:r>
              <a:rPr lang="en-US" dirty="0">
                <a:cs typeface="Arial" panose="020B0604020202020204" pitchFamily="34" charset="0"/>
              </a:rPr>
              <a:t>Failure to properly report a covered incident may result in discipline </a:t>
            </a:r>
          </a:p>
          <a:p>
            <a:endParaRPr lang="en-US" dirty="0"/>
          </a:p>
        </p:txBody>
      </p:sp>
    </p:spTree>
    <p:extLst>
      <p:ext uri="{BB962C8B-B14F-4D97-AF65-F5344CB8AC3E}">
        <p14:creationId xmlns:p14="http://schemas.microsoft.com/office/powerpoint/2010/main" val="31697250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52400" y="1143000"/>
            <a:ext cx="3733800" cy="4493538"/>
          </a:xfrm>
          <a:prstGeom prst="rect">
            <a:avLst/>
          </a:prstGeom>
          <a:noFill/>
          <a:ln>
            <a:noFill/>
          </a:ln>
        </p:spPr>
        <p:txBody>
          <a:bodyPr wrap="square" rtlCol="0">
            <a:spAutoFit/>
          </a:bodyPr>
          <a:lstStyle/>
          <a:p>
            <a:pPr algn="ctr"/>
            <a:r>
              <a:rPr lang="en-US" b="1" u="sng" dirty="0"/>
              <a:t>Reporting</a:t>
            </a:r>
          </a:p>
          <a:p>
            <a:endParaRPr lang="en-US" b="1" dirty="0"/>
          </a:p>
          <a:p>
            <a:pPr algn="ctr"/>
            <a:r>
              <a:rPr lang="en-US" sz="1600" b="1" dirty="0"/>
              <a:t>In an emergency dial 911. </a:t>
            </a:r>
          </a:p>
          <a:p>
            <a:pPr algn="ctr"/>
            <a:r>
              <a:rPr lang="en-US" sz="1600" dirty="0"/>
              <a:t>This will reach University Police from any campus phone and local police from any non-campus phone.</a:t>
            </a:r>
          </a:p>
          <a:p>
            <a:endParaRPr lang="en-US" b="1" dirty="0"/>
          </a:p>
          <a:p>
            <a:r>
              <a:rPr lang="en-US" sz="1400" b="1" dirty="0"/>
              <a:t>University Police</a:t>
            </a:r>
            <a:r>
              <a:rPr lang="en-US" sz="1400" dirty="0"/>
              <a:t>……..…………………..631-632-3333</a:t>
            </a:r>
          </a:p>
          <a:p>
            <a:r>
              <a:rPr lang="en-US" sz="1400" b="1" dirty="0"/>
              <a:t>Title IX Coordinator</a:t>
            </a:r>
            <a:r>
              <a:rPr lang="en-US" sz="1400" dirty="0"/>
              <a:t>……...................631-632-6280</a:t>
            </a:r>
          </a:p>
          <a:p>
            <a:r>
              <a:rPr lang="en-US" sz="1400" b="1" dirty="0"/>
              <a:t>Office of Student Conduct and Community Standards</a:t>
            </a:r>
            <a:r>
              <a:rPr lang="en-US" sz="1400" dirty="0"/>
              <a:t>…………………………………….631-632-6705</a:t>
            </a:r>
          </a:p>
          <a:p>
            <a:r>
              <a:rPr lang="en-US" sz="1400" b="1" dirty="0"/>
              <a:t>Employee and Labor Relations East Campus</a:t>
            </a:r>
            <a:r>
              <a:rPr lang="en-US" sz="1400" dirty="0"/>
              <a:t>……………………………………….631-632-6140</a:t>
            </a:r>
          </a:p>
          <a:p>
            <a:r>
              <a:rPr lang="en-US" sz="1400" b="1" dirty="0"/>
              <a:t>Employee and Labor Relations Stony Brook Hospital</a:t>
            </a:r>
            <a:r>
              <a:rPr lang="en-US" sz="1400" dirty="0"/>
              <a:t>…………...............................631-444-3780</a:t>
            </a:r>
          </a:p>
          <a:p>
            <a:r>
              <a:rPr lang="en-US" sz="1400" b="1" dirty="0"/>
              <a:t>Employee and Labor Relations L.I. State Veterans Home</a:t>
            </a:r>
            <a:r>
              <a:rPr lang="en-US" sz="1400" dirty="0"/>
              <a:t>……………………………631-444-8617</a:t>
            </a:r>
          </a:p>
          <a:p>
            <a:r>
              <a:rPr lang="en-US" sz="1400" b="1" dirty="0"/>
              <a:t>NYS Police 24-Hour Campus Sexual Assault Hotline</a:t>
            </a:r>
            <a:r>
              <a:rPr lang="en-US" sz="1400" dirty="0"/>
              <a:t>……...……...........................1-844-845-7269</a:t>
            </a:r>
          </a:p>
        </p:txBody>
      </p:sp>
      <p:sp>
        <p:nvSpPr>
          <p:cNvPr id="13" name="TextBox 12"/>
          <p:cNvSpPr txBox="1"/>
          <p:nvPr/>
        </p:nvSpPr>
        <p:spPr>
          <a:xfrm>
            <a:off x="4267200" y="1143000"/>
            <a:ext cx="3733800" cy="4462760"/>
          </a:xfrm>
          <a:prstGeom prst="rect">
            <a:avLst/>
          </a:prstGeom>
          <a:noFill/>
          <a:ln>
            <a:noFill/>
          </a:ln>
        </p:spPr>
        <p:txBody>
          <a:bodyPr wrap="square" rtlCol="0">
            <a:spAutoFit/>
          </a:bodyPr>
          <a:lstStyle/>
          <a:p>
            <a:pPr algn="ctr"/>
            <a:r>
              <a:rPr lang="en-US" b="1" u="sng" dirty="0"/>
              <a:t>Resources</a:t>
            </a:r>
          </a:p>
          <a:p>
            <a:r>
              <a:rPr lang="en-US" sz="1400" b="1" dirty="0"/>
              <a:t>Survivor Advocate</a:t>
            </a:r>
            <a:r>
              <a:rPr lang="en-US" sz="1400" dirty="0"/>
              <a:t>………………………..631-647-9981</a:t>
            </a:r>
          </a:p>
          <a:p>
            <a:r>
              <a:rPr lang="en-US" sz="1400" b="1" dirty="0"/>
              <a:t>Center for Prevention and Outreach (CPO</a:t>
            </a:r>
            <a:r>
              <a:rPr lang="en-US" sz="1400" dirty="0"/>
              <a:t>)……………………………………………631-632-2748</a:t>
            </a:r>
          </a:p>
          <a:p>
            <a:r>
              <a:rPr lang="en-US" sz="1400" b="1" dirty="0"/>
              <a:t>Counseling and Psychological Services (CAPS</a:t>
            </a:r>
            <a:r>
              <a:rPr lang="en-US" sz="1400" dirty="0"/>
              <a:t>)…………………………………………..631-632-6720</a:t>
            </a:r>
          </a:p>
          <a:p>
            <a:r>
              <a:rPr lang="en-US" sz="1400" b="1" dirty="0"/>
              <a:t>Interfaith Center: </a:t>
            </a:r>
            <a:r>
              <a:rPr lang="en-US" sz="1400" dirty="0">
                <a:hlinkClick r:id="rId2"/>
              </a:rPr>
              <a:t>http://www.sbinterfaith.org/</a:t>
            </a:r>
            <a:endParaRPr lang="en-US" sz="1400" dirty="0"/>
          </a:p>
          <a:p>
            <a:r>
              <a:rPr lang="en-US" sz="1400" b="1" dirty="0"/>
              <a:t>SAFE Center (Sexual Assault Forensic Examination</a:t>
            </a:r>
            <a:r>
              <a:rPr lang="en-US" sz="1400" dirty="0"/>
              <a:t>…………………………………631-444-2465</a:t>
            </a:r>
          </a:p>
          <a:p>
            <a:r>
              <a:rPr lang="en-US" sz="1400" b="1" dirty="0"/>
              <a:t>Student Health Services</a:t>
            </a:r>
            <a:r>
              <a:rPr lang="en-US" sz="1400" dirty="0"/>
              <a:t>………………631-632-6710</a:t>
            </a:r>
          </a:p>
          <a:p>
            <a:r>
              <a:rPr lang="en-US" sz="1400" b="1" dirty="0"/>
              <a:t>NYS Office of Victims Services (OVS)</a:t>
            </a:r>
          </a:p>
          <a:p>
            <a:r>
              <a:rPr lang="en-US" sz="1400" dirty="0"/>
              <a:t>………………………………....................1-800-247-6035</a:t>
            </a:r>
          </a:p>
          <a:p>
            <a:r>
              <a:rPr lang="en-US" sz="1400" b="1" dirty="0"/>
              <a:t>VIBS (Victim Information Bureau of Suffolk</a:t>
            </a:r>
            <a:r>
              <a:rPr lang="en-US" sz="1400" dirty="0"/>
              <a:t>………………………………………….631-360-3606</a:t>
            </a:r>
          </a:p>
          <a:p>
            <a:r>
              <a:rPr lang="en-US" sz="1400" b="1" dirty="0"/>
              <a:t>SUNY Sexual Assault and Violence Response (SAVR):</a:t>
            </a:r>
          </a:p>
          <a:p>
            <a:r>
              <a:rPr lang="en-US" sz="1400" dirty="0">
                <a:hlinkClick r:id="rId3"/>
              </a:rPr>
              <a:t>https://www.suny.edu/violence-response/</a:t>
            </a:r>
            <a:endParaRPr lang="en-US" sz="1400" dirty="0"/>
          </a:p>
          <a:p>
            <a:r>
              <a:rPr lang="en-US" sz="1400" b="1" dirty="0"/>
              <a:t>Additional Community Based Resources:</a:t>
            </a:r>
          </a:p>
          <a:p>
            <a:r>
              <a:rPr lang="en-US" sz="1400" dirty="0">
                <a:hlinkClick r:id="rId4"/>
              </a:rPr>
              <a:t>https://www.stonybrook.edu/commcms/oea-titleix/resources/</a:t>
            </a:r>
            <a:r>
              <a:rPr lang="en-US" sz="1400" dirty="0"/>
              <a:t> </a:t>
            </a:r>
          </a:p>
        </p:txBody>
      </p:sp>
    </p:spTree>
    <p:extLst>
      <p:ext uri="{BB962C8B-B14F-4D97-AF65-F5344CB8AC3E}">
        <p14:creationId xmlns:p14="http://schemas.microsoft.com/office/powerpoint/2010/main" val="1602830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rmAutofit/>
          </a:bodyPr>
          <a:lstStyle/>
          <a:p>
            <a:r>
              <a:rPr lang="en-US" sz="2200" dirty="0"/>
              <a:t>A suspension or limiting of the institution’s Title IV funding.</a:t>
            </a:r>
          </a:p>
          <a:p>
            <a:endParaRPr lang="en-US" sz="2200" dirty="0"/>
          </a:p>
          <a:p>
            <a:r>
              <a:rPr lang="en-US" sz="2200" dirty="0"/>
              <a:t>The Department of Education can issue civil fines up to </a:t>
            </a:r>
            <a:r>
              <a:rPr lang="en-US" sz="2200"/>
              <a:t>$59,017 </a:t>
            </a:r>
            <a:r>
              <a:rPr lang="en-US" sz="2200" dirty="0"/>
              <a:t>per violation.</a:t>
            </a:r>
          </a:p>
          <a:p>
            <a:endParaRPr lang="en-US" sz="2200" dirty="0"/>
          </a:p>
          <a:p>
            <a:r>
              <a:rPr lang="en-US" sz="2200" dirty="0"/>
              <a:t>Final Review Determination Reports are public record.</a:t>
            </a:r>
          </a:p>
          <a:p>
            <a:endParaRPr lang="en-US" sz="2200" dirty="0"/>
          </a:p>
          <a:p>
            <a:r>
              <a:rPr lang="en-US" sz="2200" dirty="0"/>
              <a:t>Failure to comply with the Clery Act can be used in court to demonstrate an indifference to security issues during a premises security liability litigation.</a:t>
            </a:r>
          </a:p>
          <a:p>
            <a:pPr marL="0" indent="0">
              <a:buNone/>
            </a:pPr>
            <a:endParaRPr lang="en-US" dirty="0"/>
          </a:p>
        </p:txBody>
      </p:sp>
      <p:sp>
        <p:nvSpPr>
          <p:cNvPr id="4" name="Title 1"/>
          <p:cNvSpPr txBox="1">
            <a:spLocks/>
          </p:cNvSpPr>
          <p:nvPr/>
        </p:nvSpPr>
        <p:spPr>
          <a:xfrm>
            <a:off x="533400" y="1149178"/>
            <a:ext cx="8229600" cy="914400"/>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Possible University Sanctions for Noncompliance</a:t>
            </a:r>
          </a:p>
        </p:txBody>
      </p:sp>
    </p:spTree>
    <p:extLst>
      <p:ext uri="{BB962C8B-B14F-4D97-AF65-F5344CB8AC3E}">
        <p14:creationId xmlns:p14="http://schemas.microsoft.com/office/powerpoint/2010/main" val="672711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fontScale="55000" lnSpcReduction="20000"/>
          </a:bodyPr>
          <a:lstStyle/>
          <a:p>
            <a:r>
              <a:rPr lang="en-US" sz="4000" dirty="0"/>
              <a:t>Jeanne Clery was raped and murdered while asleep in her dorm room at Lehigh University in 1986. She was murdered by another student who had entered her dorm through three propped doors.</a:t>
            </a:r>
          </a:p>
          <a:p>
            <a:r>
              <a:rPr lang="en-US" sz="4000" dirty="0"/>
              <a:t>Her parents discovered that there had been numerous reports of propped doors and there had been 38 violent crimes in the three years prior to her murder at Lehigh. Her parents believed Jeanne would have been more cautious if she had known about the other violent crimes at Lehigh.</a:t>
            </a:r>
          </a:p>
          <a:p>
            <a:r>
              <a:rPr lang="en-US" sz="4000" dirty="0"/>
              <a:t>The law enacted in her memory is intended to ensure that students and other campus community members are informed about campus crime so they can make informed decisions.	</a:t>
            </a:r>
            <a:r>
              <a:rPr lang="en-US" sz="3600" dirty="0"/>
              <a:t>			</a:t>
            </a:r>
          </a:p>
          <a:p>
            <a:endParaRPr lang="en-US" dirty="0"/>
          </a:p>
          <a:p>
            <a:endParaRPr lang="en-US" dirty="0"/>
          </a:p>
        </p:txBody>
      </p:sp>
      <p:sp>
        <p:nvSpPr>
          <p:cNvPr id="5"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is the Clery Act? </a:t>
            </a:r>
          </a:p>
        </p:txBody>
      </p:sp>
    </p:spTree>
    <p:extLst>
      <p:ext uri="{BB962C8B-B14F-4D97-AF65-F5344CB8AC3E}">
        <p14:creationId xmlns:p14="http://schemas.microsoft.com/office/powerpoint/2010/main" val="35699607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131" y="914400"/>
            <a:ext cx="8229600" cy="1143000"/>
          </a:xfrm>
        </p:spPr>
        <p:txBody>
          <a:bodyPr/>
          <a:lstStyle/>
          <a:p>
            <a:r>
              <a:rPr lang="en-US" b="1" dirty="0"/>
              <a:t>Questions</a:t>
            </a:r>
          </a:p>
        </p:txBody>
      </p:sp>
      <p:sp>
        <p:nvSpPr>
          <p:cNvPr id="3" name="Content Placeholder 2"/>
          <p:cNvSpPr>
            <a:spLocks noGrp="1"/>
          </p:cNvSpPr>
          <p:nvPr>
            <p:ph idx="1"/>
          </p:nvPr>
        </p:nvSpPr>
        <p:spPr>
          <a:xfrm>
            <a:off x="460131" y="1905000"/>
            <a:ext cx="8229600" cy="4525963"/>
          </a:xfrm>
        </p:spPr>
        <p:txBody>
          <a:bodyPr>
            <a:normAutofit/>
          </a:bodyPr>
          <a:lstStyle/>
          <a:p>
            <a:pPr marL="0" indent="0">
              <a:buNone/>
            </a:pPr>
            <a:r>
              <a:rPr lang="en-US" dirty="0"/>
              <a:t>Any questions regarding the content of this power point presentation can be directed to:</a:t>
            </a:r>
          </a:p>
          <a:p>
            <a:pPr marL="0" indent="0">
              <a:buNone/>
            </a:pPr>
            <a:r>
              <a:rPr lang="en-US" dirty="0">
                <a:hlinkClick r:id="rId2"/>
              </a:rPr>
              <a:t>campus_csa@stonybrook.edu</a:t>
            </a:r>
            <a:endParaRPr lang="en-US" dirty="0"/>
          </a:p>
          <a:p>
            <a:pPr marL="0" indent="0">
              <a:buNone/>
            </a:pPr>
            <a:endParaRPr lang="en-US" dirty="0"/>
          </a:p>
          <a:p>
            <a:pPr marL="0" indent="0">
              <a:buNone/>
            </a:pPr>
            <a:r>
              <a:rPr lang="en-US" dirty="0"/>
              <a:t>All other inquiries can be directed to:</a:t>
            </a:r>
          </a:p>
          <a:p>
            <a:pPr marL="0" indent="0">
              <a:buNone/>
            </a:pPr>
            <a:r>
              <a:rPr lang="en-US" dirty="0">
                <a:hlinkClick r:id="rId3"/>
              </a:rPr>
              <a:t>Hrs_info@stonybrook.edu</a:t>
            </a:r>
            <a:endParaRPr lang="en-US" dirty="0"/>
          </a:p>
          <a:p>
            <a:pPr marL="0" indent="0">
              <a:buNone/>
            </a:pPr>
            <a:endParaRPr lang="en-US" dirty="0"/>
          </a:p>
        </p:txBody>
      </p:sp>
    </p:spTree>
    <p:extLst>
      <p:ext uri="{BB962C8B-B14F-4D97-AF65-F5344CB8AC3E}">
        <p14:creationId xmlns:p14="http://schemas.microsoft.com/office/powerpoint/2010/main" val="222438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a:bodyPr>
          <a:lstStyle/>
          <a:p>
            <a:pPr marL="0" indent="0">
              <a:buNone/>
            </a:pPr>
            <a:r>
              <a:rPr lang="en-US" sz="2200" b="1" dirty="0"/>
              <a:t>Institutions must: </a:t>
            </a:r>
          </a:p>
          <a:p>
            <a:pPr marL="285750" indent="-285750"/>
            <a:r>
              <a:rPr lang="en-US" sz="2200" b="1" dirty="0"/>
              <a:t>Collect, classify and count crime reports and submit statistics to the US Department of Education.</a:t>
            </a:r>
          </a:p>
          <a:p>
            <a:pPr marL="285750" indent="-285750"/>
            <a:r>
              <a:rPr lang="en-US" sz="2200" b="1" dirty="0"/>
              <a:t>Provide emergency notification and evacuation procedures.</a:t>
            </a:r>
          </a:p>
          <a:p>
            <a:pPr marL="285750" indent="-285750"/>
            <a:r>
              <a:rPr lang="en-US" sz="2200" b="1" dirty="0"/>
              <a:t>Issue a timely warning </a:t>
            </a:r>
            <a:r>
              <a:rPr lang="en-US" sz="2200" dirty="0"/>
              <a:t>for any Clery Act crime that represents an ongoing threat to the safety of students or employees. (May issue a timely warning to non-Clery crimes)</a:t>
            </a:r>
          </a:p>
          <a:p>
            <a:pPr marL="285750" indent="-285750"/>
            <a:r>
              <a:rPr lang="en-US" sz="2200" b="1" dirty="0"/>
              <a:t>Issue an emergency notification </a:t>
            </a:r>
            <a:r>
              <a:rPr lang="en-US" sz="2200" dirty="0"/>
              <a:t>upon the confirmation of a significant emergency or dangerous situation involving an immediate threat to the health or safety of students or employees occurring on the campus. 			</a:t>
            </a:r>
          </a:p>
          <a:p>
            <a:endParaRPr lang="en-US" dirty="0"/>
          </a:p>
          <a:p>
            <a:endParaRPr lang="en-US" dirty="0"/>
          </a:p>
        </p:txBody>
      </p:sp>
      <p:sp>
        <p:nvSpPr>
          <p:cNvPr id="5"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Does Clery Require?</a:t>
            </a:r>
          </a:p>
        </p:txBody>
      </p:sp>
    </p:spTree>
    <p:extLst>
      <p:ext uri="{BB962C8B-B14F-4D97-AF65-F5344CB8AC3E}">
        <p14:creationId xmlns:p14="http://schemas.microsoft.com/office/powerpoint/2010/main" val="970418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a:bodyPr>
          <a:lstStyle/>
          <a:p>
            <a:pPr marL="285750" indent="-285750"/>
            <a:r>
              <a:rPr lang="en-US" sz="2200" b="1" dirty="0"/>
              <a:t>Publish an annual security report and fire safety report</a:t>
            </a:r>
            <a:br>
              <a:rPr lang="en-US" sz="2200" b="1" dirty="0"/>
            </a:br>
            <a:r>
              <a:rPr lang="en-US" sz="2200" dirty="0"/>
              <a:t>(by Oct 1 of each year</a:t>
            </a:r>
            <a:r>
              <a:rPr lang="en-US" sz="2200" b="1" dirty="0"/>
              <a:t>) </a:t>
            </a:r>
            <a:r>
              <a:rPr lang="en-US" sz="2200" dirty="0"/>
              <a:t>containing required safety and security-related policy statements and crime statistics for the previous three calendar years and distribute it or advise where to locate it electronically to all current students and employees. Schools also must inform prospective students and employees about the availability of the report. </a:t>
            </a:r>
          </a:p>
          <a:p>
            <a:pPr marL="285750" lvl="1">
              <a:buFont typeface="Arial" pitchFamily="34" charset="0"/>
              <a:buChar char="•"/>
            </a:pPr>
            <a:r>
              <a:rPr lang="en-US" sz="2200" b="1" dirty="0"/>
              <a:t>Inform the campus community where to obtain information about registered sex offenders</a:t>
            </a:r>
          </a:p>
          <a:p>
            <a:pPr marL="285750" lvl="1">
              <a:buFont typeface="Arial" pitchFamily="34" charset="0"/>
              <a:buChar char="•"/>
            </a:pPr>
            <a:r>
              <a:rPr lang="en-US" sz="2200" b="1" dirty="0"/>
              <a:t>Create, maintain and make available a crime log and fire log.</a:t>
            </a:r>
          </a:p>
          <a:p>
            <a:pPr marL="0" lvl="1" indent="0">
              <a:buNone/>
            </a:pPr>
            <a:endParaRPr lang="en-US" sz="2200" b="1" dirty="0"/>
          </a:p>
          <a:p>
            <a:pPr marL="285750" indent="-285750"/>
            <a:endParaRPr lang="en-US" sz="2200" b="1" dirty="0"/>
          </a:p>
          <a:p>
            <a:pPr marL="0" indent="0">
              <a:buNone/>
            </a:pPr>
            <a:endParaRPr lang="en-US" dirty="0"/>
          </a:p>
        </p:txBody>
      </p:sp>
      <p:sp>
        <p:nvSpPr>
          <p:cNvPr id="5"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What Does Clery Require?</a:t>
            </a:r>
          </a:p>
        </p:txBody>
      </p:sp>
    </p:spTree>
    <p:extLst>
      <p:ext uri="{BB962C8B-B14F-4D97-AF65-F5344CB8AC3E}">
        <p14:creationId xmlns:p14="http://schemas.microsoft.com/office/powerpoint/2010/main" val="1797948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068763"/>
          </a:xfrm>
        </p:spPr>
        <p:txBody>
          <a:bodyPr>
            <a:normAutofit/>
          </a:bodyPr>
          <a:lstStyle/>
          <a:p>
            <a:r>
              <a:rPr lang="en-US" sz="2200" b="1" dirty="0"/>
              <a:t>The Department of Education recognizes students may be more inclined to report crimes to someone other than the campus police. </a:t>
            </a:r>
          </a:p>
          <a:p>
            <a:pPr marL="0" indent="0">
              <a:buNone/>
            </a:pPr>
            <a:endParaRPr lang="en-US" sz="2200" b="1" dirty="0"/>
          </a:p>
          <a:p>
            <a:r>
              <a:rPr lang="en-US" sz="2200" b="1" dirty="0"/>
              <a:t>For this reason, the Clery Act requires all institutions to collect crime reports from a variety of individuals and organizations that Clery considers to be "campus security authorities.” </a:t>
            </a:r>
          </a:p>
          <a:p>
            <a:endParaRPr lang="en-US" sz="2200" b="1" dirty="0"/>
          </a:p>
          <a:p>
            <a:r>
              <a:rPr lang="en-US" sz="2200" b="1" dirty="0"/>
              <a:t>Data is collected from a wide variety of “campus security authorities” to provide the most accurate crime statistics possible.</a:t>
            </a:r>
          </a:p>
          <a:p>
            <a:endParaRPr lang="en-US" dirty="0"/>
          </a:p>
        </p:txBody>
      </p:sp>
    </p:spTree>
    <p:extLst>
      <p:ext uri="{BB962C8B-B14F-4D97-AF65-F5344CB8AC3E}">
        <p14:creationId xmlns:p14="http://schemas.microsoft.com/office/powerpoint/2010/main" val="4206272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lnSpcReduction="10000"/>
          </a:bodyPr>
          <a:lstStyle/>
          <a:p>
            <a:r>
              <a:rPr lang="en-US" sz="2200" dirty="0"/>
              <a:t>University Police must:</a:t>
            </a:r>
          </a:p>
          <a:p>
            <a:pPr marL="0" indent="0">
              <a:buNone/>
            </a:pPr>
            <a:r>
              <a:rPr lang="en-US" sz="2200" dirty="0"/>
              <a:t>	-Keep records of crimes reported to campus security 	authorities</a:t>
            </a:r>
          </a:p>
          <a:p>
            <a:pPr marL="0" indent="0">
              <a:buNone/>
            </a:pPr>
            <a:endParaRPr lang="en-US" sz="2200" dirty="0"/>
          </a:p>
          <a:p>
            <a:pPr marL="0" indent="0">
              <a:buNone/>
            </a:pPr>
            <a:r>
              <a:rPr lang="en-US" sz="2200" dirty="0"/>
              <a:t>	-Make efforts to obtain certain crime statistics from other law 	enforcement agencies</a:t>
            </a:r>
          </a:p>
          <a:p>
            <a:pPr marL="0" indent="0">
              <a:buNone/>
            </a:pPr>
            <a:endParaRPr lang="en-US" sz="2200" dirty="0"/>
          </a:p>
          <a:p>
            <a:pPr marL="0" indent="0">
              <a:buNone/>
            </a:pPr>
            <a:r>
              <a:rPr lang="en-US" sz="2200" dirty="0"/>
              <a:t>	-Keep a daily crime log open for public inspection</a:t>
            </a:r>
          </a:p>
          <a:p>
            <a:pPr marL="0" indent="0">
              <a:buNone/>
            </a:pPr>
            <a:endParaRPr lang="en-US" sz="2200" dirty="0"/>
          </a:p>
          <a:p>
            <a:pPr marL="0" indent="0">
              <a:buNone/>
            </a:pPr>
            <a:r>
              <a:rPr lang="en-US" sz="2200" dirty="0"/>
              <a:t>	-Keep campus records &amp; request records from other law 	enforcement agencies</a:t>
            </a:r>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Records Collection and Retention</a:t>
            </a:r>
          </a:p>
        </p:txBody>
      </p:sp>
    </p:spTree>
    <p:extLst>
      <p:ext uri="{BB962C8B-B14F-4D97-AF65-F5344CB8AC3E}">
        <p14:creationId xmlns:p14="http://schemas.microsoft.com/office/powerpoint/2010/main" val="3496577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971800"/>
            <a:ext cx="4038600" cy="3886200"/>
          </a:xfrm>
        </p:spPr>
        <p:txBody>
          <a:bodyPr>
            <a:noAutofit/>
          </a:bodyPr>
          <a:lstStyle/>
          <a:p>
            <a:r>
              <a:rPr lang="en-US" sz="1400" b="1" dirty="0"/>
              <a:t>Student Affairs</a:t>
            </a:r>
          </a:p>
          <a:p>
            <a:r>
              <a:rPr lang="en-US" sz="1400" b="1" dirty="0"/>
              <a:t>Dean of Students</a:t>
            </a:r>
          </a:p>
          <a:p>
            <a:r>
              <a:rPr lang="en-US" sz="1400" b="1" dirty="0"/>
              <a:t>Ombudsperson</a:t>
            </a:r>
          </a:p>
          <a:p>
            <a:r>
              <a:rPr lang="en-US" sz="1400" b="1" dirty="0"/>
              <a:t>Multicultural Student Services</a:t>
            </a:r>
          </a:p>
          <a:p>
            <a:r>
              <a:rPr lang="en-US" sz="1400" b="1" dirty="0"/>
              <a:t>University Life</a:t>
            </a:r>
          </a:p>
          <a:p>
            <a:r>
              <a:rPr lang="en-US" sz="1400" b="1" dirty="0"/>
              <a:t>Residence Life (to include RA’s/RHD’s/QD’s)</a:t>
            </a:r>
          </a:p>
          <a:p>
            <a:r>
              <a:rPr lang="en-US" sz="1400" b="1" dirty="0">
                <a:solidFill>
                  <a:prstClr val="black"/>
                </a:solidFill>
              </a:rPr>
              <a:t>Community Standards</a:t>
            </a:r>
          </a:p>
          <a:p>
            <a:r>
              <a:rPr lang="en-US" sz="1400" b="1" dirty="0"/>
              <a:t>Title IX Coordinator</a:t>
            </a:r>
          </a:p>
          <a:p>
            <a:r>
              <a:rPr lang="en-US" sz="1400" b="1" dirty="0"/>
              <a:t>Police/Security</a:t>
            </a:r>
          </a:p>
          <a:p>
            <a:r>
              <a:rPr lang="en-US" sz="1400" b="1" dirty="0"/>
              <a:t>Academic Advisement</a:t>
            </a:r>
          </a:p>
          <a:p>
            <a:r>
              <a:rPr lang="en-US" sz="1400" b="1" dirty="0"/>
              <a:t>Career Services</a:t>
            </a:r>
          </a:p>
          <a:p>
            <a:r>
              <a:rPr lang="en-US" sz="1400" b="1" dirty="0"/>
              <a:t>Continuing Education</a:t>
            </a:r>
          </a:p>
          <a:p>
            <a:endParaRPr lang="en-US" sz="1600" dirty="0"/>
          </a:p>
          <a:p>
            <a:pPr marL="0" indent="0">
              <a:buNone/>
            </a:pPr>
            <a:br>
              <a:rPr lang="en-US" sz="1500" dirty="0"/>
            </a:br>
            <a:endParaRPr lang="en-US" sz="1500" dirty="0"/>
          </a:p>
        </p:txBody>
      </p:sp>
      <p:sp>
        <p:nvSpPr>
          <p:cNvPr id="5" name="Content Placeholder 4"/>
          <p:cNvSpPr>
            <a:spLocks noGrp="1"/>
          </p:cNvSpPr>
          <p:nvPr>
            <p:ph sz="half" idx="2"/>
          </p:nvPr>
        </p:nvSpPr>
        <p:spPr>
          <a:xfrm>
            <a:off x="4648200" y="2971800"/>
            <a:ext cx="4038600" cy="3154363"/>
          </a:xfrm>
        </p:spPr>
        <p:txBody>
          <a:bodyPr>
            <a:normAutofit fontScale="40000" lnSpcReduction="20000"/>
          </a:bodyPr>
          <a:lstStyle/>
          <a:p>
            <a:pPr>
              <a:lnSpc>
                <a:spcPct val="120000"/>
              </a:lnSpc>
            </a:pPr>
            <a:r>
              <a:rPr lang="en-US" sz="3500" b="1" dirty="0"/>
              <a:t>Financial Aid</a:t>
            </a:r>
          </a:p>
          <a:p>
            <a:pPr>
              <a:lnSpc>
                <a:spcPct val="120000"/>
              </a:lnSpc>
            </a:pPr>
            <a:r>
              <a:rPr lang="en-US" sz="3500" b="1" dirty="0"/>
              <a:t>Instructional Support</a:t>
            </a:r>
          </a:p>
          <a:p>
            <a:pPr>
              <a:lnSpc>
                <a:spcPct val="120000"/>
              </a:lnSpc>
            </a:pPr>
            <a:r>
              <a:rPr lang="en-US" sz="3500" b="1" dirty="0"/>
              <a:t>Disability Services</a:t>
            </a:r>
          </a:p>
          <a:p>
            <a:pPr>
              <a:lnSpc>
                <a:spcPct val="120000"/>
              </a:lnSpc>
            </a:pPr>
            <a:r>
              <a:rPr lang="en-US" sz="3500" b="1" dirty="0"/>
              <a:t>Orientation</a:t>
            </a:r>
          </a:p>
          <a:p>
            <a:pPr>
              <a:lnSpc>
                <a:spcPct val="120000"/>
              </a:lnSpc>
            </a:pPr>
            <a:r>
              <a:rPr lang="en-US" sz="3500" b="1" dirty="0"/>
              <a:t>Administrators who oversee branch campuses</a:t>
            </a:r>
          </a:p>
          <a:p>
            <a:pPr>
              <a:lnSpc>
                <a:spcPct val="120000"/>
              </a:lnSpc>
            </a:pPr>
            <a:r>
              <a:rPr lang="en-US" sz="3500" b="1" dirty="0"/>
              <a:t>Athletic directors, coaches and assistant coaches</a:t>
            </a:r>
          </a:p>
          <a:p>
            <a:pPr>
              <a:lnSpc>
                <a:spcPct val="120000"/>
              </a:lnSpc>
            </a:pPr>
            <a:r>
              <a:rPr lang="en-US" sz="3500" b="1" dirty="0"/>
              <a:t>Human Resources/Labor Relations</a:t>
            </a:r>
          </a:p>
          <a:p>
            <a:pPr>
              <a:lnSpc>
                <a:spcPct val="120000"/>
              </a:lnSpc>
            </a:pPr>
            <a:r>
              <a:rPr lang="en-US" sz="3500" b="1" dirty="0"/>
              <a:t>Faculty or staff advisors to student organizations or those that serve as formal or unofficial mentors to students</a:t>
            </a:r>
          </a:p>
          <a:p>
            <a:pPr>
              <a:lnSpc>
                <a:spcPct val="120000"/>
              </a:lnSpc>
            </a:pPr>
            <a:r>
              <a:rPr lang="en-US" sz="3500" b="1" dirty="0"/>
              <a:t>Office of Equity and Access</a:t>
            </a:r>
          </a:p>
          <a:p>
            <a:endParaRPr lang="en-US" dirty="0"/>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b="1" dirty="0"/>
          </a:p>
        </p:txBody>
      </p:sp>
      <p:sp>
        <p:nvSpPr>
          <p:cNvPr id="6" name="Title 1"/>
          <p:cNvSpPr txBox="1">
            <a:spLocks/>
          </p:cNvSpPr>
          <p:nvPr/>
        </p:nvSpPr>
        <p:spPr>
          <a:xfrm>
            <a:off x="486022" y="1139687"/>
            <a:ext cx="8229600" cy="9144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Campus Security Authorities</a:t>
            </a:r>
          </a:p>
        </p:txBody>
      </p:sp>
      <p:sp>
        <p:nvSpPr>
          <p:cNvPr id="10" name="TextBox 9"/>
          <p:cNvSpPr txBox="1"/>
          <p:nvPr/>
        </p:nvSpPr>
        <p:spPr>
          <a:xfrm>
            <a:off x="514846" y="2018969"/>
            <a:ext cx="8171953" cy="1477328"/>
          </a:xfrm>
          <a:prstGeom prst="rect">
            <a:avLst/>
          </a:prstGeom>
          <a:noFill/>
        </p:spPr>
        <p:txBody>
          <a:bodyPr wrap="square" rtlCol="0">
            <a:spAutoFit/>
          </a:bodyPr>
          <a:lstStyle/>
          <a:p>
            <a:r>
              <a:rPr lang="en-US" b="1" dirty="0"/>
              <a:t>Officials of the institution with significant responsibility for student and campus activities (Vice Presidents, Deans, Directors, etc.), including </a:t>
            </a:r>
            <a:r>
              <a:rPr lang="en-US" b="1" u="sng" dirty="0"/>
              <a:t>but not limited </a:t>
            </a:r>
            <a:r>
              <a:rPr lang="en-US" b="1" dirty="0"/>
              <a:t>to the areas of:</a:t>
            </a:r>
            <a:br>
              <a:rPr lang="en-US" dirty="0"/>
            </a:br>
            <a:endParaRPr lang="en-US" dirty="0"/>
          </a:p>
          <a:p>
            <a:endParaRPr lang="en-US" dirty="0"/>
          </a:p>
        </p:txBody>
      </p:sp>
    </p:spTree>
    <p:extLst>
      <p:ext uri="{BB962C8B-B14F-4D97-AF65-F5344CB8AC3E}">
        <p14:creationId xmlns:p14="http://schemas.microsoft.com/office/powerpoint/2010/main" val="2507097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Autofit/>
          </a:bodyPr>
          <a:lstStyle/>
          <a:p>
            <a:pPr marL="0" indent="0">
              <a:lnSpc>
                <a:spcPct val="90000"/>
              </a:lnSpc>
              <a:buNone/>
              <a:defRPr/>
            </a:pPr>
            <a:r>
              <a:rPr lang="en-US" sz="2200" dirty="0"/>
              <a:t>You may have significant responsibility for Student and Campus Activities but </a:t>
            </a:r>
            <a:r>
              <a:rPr lang="en-US" sz="2200" b="1" u="sng" dirty="0"/>
              <a:t>YOU DO NOT HAVE TO REPORT IF:</a:t>
            </a:r>
            <a:br>
              <a:rPr lang="en-US" sz="2200" b="1" dirty="0"/>
            </a:br>
            <a:endParaRPr lang="en-US" sz="2200" dirty="0"/>
          </a:p>
          <a:p>
            <a:pPr>
              <a:lnSpc>
                <a:spcPct val="90000"/>
              </a:lnSpc>
              <a:defRPr/>
            </a:pPr>
            <a:r>
              <a:rPr lang="en-US" sz="2200" dirty="0"/>
              <a:t>You are a </a:t>
            </a:r>
            <a:r>
              <a:rPr lang="en-US" sz="2200" b="1" dirty="0"/>
              <a:t>licensed</a:t>
            </a:r>
            <a:r>
              <a:rPr lang="en-US" sz="2200" dirty="0"/>
              <a:t> mental health counselor or a pastoral counselor (employed by a religious organization to provide confidential counseling)  </a:t>
            </a:r>
            <a:r>
              <a:rPr lang="en-US" sz="2200" b="1" dirty="0"/>
              <a:t>AND </a:t>
            </a:r>
            <a:r>
              <a:rPr lang="en-US" sz="2200" dirty="0"/>
              <a:t>You are working within the scope of your license or religious assignment</a:t>
            </a:r>
          </a:p>
          <a:p>
            <a:pPr>
              <a:lnSpc>
                <a:spcPct val="90000"/>
              </a:lnSpc>
              <a:defRPr/>
            </a:pPr>
            <a:r>
              <a:rPr lang="en-US" sz="2200" dirty="0"/>
              <a:t>Student Health Center Clinicians who only provide care to individual students</a:t>
            </a:r>
          </a:p>
          <a:p>
            <a:pPr>
              <a:lnSpc>
                <a:spcPct val="90000"/>
              </a:lnSpc>
              <a:defRPr/>
            </a:pPr>
            <a:r>
              <a:rPr lang="en-US" sz="2200" dirty="0"/>
              <a:t>Counselors in the Counseling Center who only provide care to individual students</a:t>
            </a:r>
          </a:p>
        </p:txBody>
      </p:sp>
      <p:sp>
        <p:nvSpPr>
          <p:cNvPr id="4" name="Title 1"/>
          <p:cNvSpPr txBox="1">
            <a:spLocks/>
          </p:cNvSpPr>
          <p:nvPr/>
        </p:nvSpPr>
        <p:spPr>
          <a:xfrm>
            <a:off x="533400" y="1143000"/>
            <a:ext cx="8229600" cy="9144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Who is </a:t>
            </a:r>
            <a:r>
              <a:rPr lang="en-US" b="1" u="sng" dirty="0"/>
              <a:t>NOT</a:t>
            </a:r>
            <a:r>
              <a:rPr lang="en-US" b="1" dirty="0"/>
              <a:t> a Campus Security Authority?</a:t>
            </a:r>
          </a:p>
        </p:txBody>
      </p:sp>
    </p:spTree>
    <p:extLst>
      <p:ext uri="{BB962C8B-B14F-4D97-AF65-F5344CB8AC3E}">
        <p14:creationId xmlns:p14="http://schemas.microsoft.com/office/powerpoint/2010/main" val="122506097"/>
      </p:ext>
    </p:extLst>
  </p:cSld>
  <p:clrMapOvr>
    <a:masterClrMapping/>
  </p:clrMapOvr>
</p:sld>
</file>

<file path=ppt/theme/theme1.xml><?xml version="1.0" encoding="utf-8"?>
<a:theme xmlns:a="http://schemas.openxmlformats.org/drawingml/2006/main" name="UPD_Power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Scam Powerpoint</Template>
  <TotalTime>2425</TotalTime>
  <Words>2452</Words>
  <Application>Microsoft Office PowerPoint</Application>
  <PresentationFormat>On-screen Show (4:3)</PresentationFormat>
  <Paragraphs>233</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UPD_PowerPoint_Template</vt:lpstr>
      <vt:lpstr>Clery 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Stony Brook Clery Geography</vt:lpstr>
      <vt:lpstr>PowerPoint Presentation</vt:lpstr>
      <vt:lpstr>PowerPoint Presentation</vt:lpstr>
      <vt:lpstr>PowerPoint Presentation</vt:lpstr>
      <vt:lpstr>PowerPoint Presentation</vt:lpstr>
      <vt:lpstr>PowerPoint Presentation</vt:lpstr>
      <vt:lpstr>Rights of Reporting Individual </vt:lpstr>
      <vt:lpstr>Confidentiality vs. Privacy</vt:lpstr>
      <vt:lpstr>Confidentiality vs. Privacy</vt:lpstr>
      <vt:lpstr>Retaliation</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Clery Act</dc:title>
  <dc:creator>Brittney E Cuillo</dc:creator>
  <cp:lastModifiedBy>Alyssa H Byrnes</cp:lastModifiedBy>
  <cp:revision>123</cp:revision>
  <cp:lastPrinted>2019-08-13T17:48:53Z</cp:lastPrinted>
  <dcterms:created xsi:type="dcterms:W3CDTF">2012-10-04T14:12:11Z</dcterms:created>
  <dcterms:modified xsi:type="dcterms:W3CDTF">2022-01-19T16:12:23Z</dcterms:modified>
</cp:coreProperties>
</file>