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6"/>
  </p:notesMasterIdLst>
  <p:sldIdLst>
    <p:sldId id="610" r:id="rId2"/>
    <p:sldId id="612" r:id="rId3"/>
    <p:sldId id="258" r:id="rId4"/>
    <p:sldId id="611" r:id="rId5"/>
    <p:sldId id="260" r:id="rId6"/>
    <p:sldId id="261" r:id="rId7"/>
    <p:sldId id="262" r:id="rId8"/>
    <p:sldId id="263" r:id="rId9"/>
    <p:sldId id="265" r:id="rId10"/>
    <p:sldId id="264" r:id="rId11"/>
    <p:sldId id="268" r:id="rId12"/>
    <p:sldId id="269" r:id="rId13"/>
    <p:sldId id="620" r:id="rId14"/>
    <p:sldId id="614" r:id="rId15"/>
    <p:sldId id="615" r:id="rId16"/>
    <p:sldId id="616" r:id="rId17"/>
    <p:sldId id="617" r:id="rId18"/>
    <p:sldId id="621" r:id="rId19"/>
    <p:sldId id="272" r:id="rId20"/>
    <p:sldId id="619" r:id="rId21"/>
    <p:sldId id="622" r:id="rId22"/>
    <p:sldId id="618" r:id="rId23"/>
    <p:sldId id="623" r:id="rId24"/>
    <p:sldId id="624"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Santella" initials="PS" lastIdx="1" clrIdx="0">
    <p:extLst>
      <p:ext uri="{19B8F6BF-5375-455C-9EA6-DF929625EA0E}">
        <p15:presenceInfo xmlns:p15="http://schemas.microsoft.com/office/powerpoint/2012/main" userId="c842f0ce8025bc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FAF"/>
    <a:srgbClr val="990000"/>
    <a:srgbClr val="FFFFCC"/>
    <a:srgbClr val="FDB515"/>
    <a:srgbClr val="FF1919"/>
    <a:srgbClr val="D4D6D8"/>
    <a:srgbClr val="44546A"/>
    <a:srgbClr val="D3B5E9"/>
    <a:srgbClr val="7A0000"/>
    <a:srgbClr val="AB1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30" autoAdjust="0"/>
    <p:restoredTop sz="92838" autoAdjust="0"/>
  </p:normalViewPr>
  <p:slideViewPr>
    <p:cSldViewPr snapToGrid="0" snapToObjects="1" showGuides="1">
      <p:cViewPr varScale="1">
        <p:scale>
          <a:sx n="126" d="100"/>
          <a:sy n="126" d="100"/>
        </p:scale>
        <p:origin x="150" y="204"/>
      </p:cViewPr>
      <p:guideLst>
        <p:guide orient="horz" pos="2160"/>
        <p:guide pos="3840"/>
      </p:guideLst>
    </p:cSldViewPr>
  </p:slideViewPr>
  <p:notesTextViewPr>
    <p:cViewPr>
      <p:scale>
        <a:sx n="1" d="1"/>
        <a:sy n="1" d="1"/>
      </p:scale>
      <p:origin x="0" y="0"/>
    </p:cViewPr>
  </p:notesTextViewPr>
  <p:sorterViewPr>
    <p:cViewPr>
      <p:scale>
        <a:sx n="101" d="100"/>
        <a:sy n="10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Response Rate by Group</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Response Rate</c:v>
                </c:pt>
              </c:strCache>
            </c:strRef>
          </c:tx>
          <c:spPr>
            <a:solidFill>
              <a:srgbClr val="99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Male (4,289)</c:v>
                </c:pt>
                <c:pt idx="1">
                  <c:v>Female (5,955)</c:v>
                </c:pt>
                <c:pt idx="3">
                  <c:v>All Others (304)</c:v>
                </c:pt>
                <c:pt idx="4">
                  <c:v>White (2,983)</c:v>
                </c:pt>
                <c:pt idx="5">
                  <c:v>U.S. Nonres (1,611)</c:v>
                </c:pt>
                <c:pt idx="6">
                  <c:v>R/E Unknown (712)</c:v>
                </c:pt>
                <c:pt idx="7">
                  <c:v>Latinx (1,357)</c:v>
                </c:pt>
                <c:pt idx="8">
                  <c:v>Black (587)</c:v>
                </c:pt>
                <c:pt idx="9">
                  <c:v>Asian (2,698)</c:v>
                </c:pt>
                <c:pt idx="11">
                  <c:v>Graduate (2,995)</c:v>
                </c:pt>
                <c:pt idx="12">
                  <c:v>Undergraduate (7,306)</c:v>
                </c:pt>
              </c:strCache>
            </c:strRef>
          </c:cat>
          <c:val>
            <c:numRef>
              <c:f>Sheet1!$B$2:$B$14</c:f>
              <c:numCache>
                <c:formatCode>0%</c:formatCode>
                <c:ptCount val="13"/>
                <c:pt idx="0">
                  <c:v>0.2326931423611111</c:v>
                </c:pt>
                <c:pt idx="1">
                  <c:v>0.2810022650056625</c:v>
                </c:pt>
                <c:pt idx="3">
                  <c:v>0.21121328982497775</c:v>
                </c:pt>
                <c:pt idx="4">
                  <c:v>0.23702820818434645</c:v>
                </c:pt>
                <c:pt idx="5">
                  <c:v>0.24694993689524611</c:v>
                </c:pt>
                <c:pt idx="6">
                  <c:v>0.26940639269406391</c:v>
                </c:pt>
                <c:pt idx="7">
                  <c:v>0.27085633972492723</c:v>
                </c:pt>
                <c:pt idx="8">
                  <c:v>0.29118773946360155</c:v>
                </c:pt>
                <c:pt idx="9">
                  <c:v>0.29641214351425943</c:v>
                </c:pt>
                <c:pt idx="11">
                  <c:v>0.23254911095581954</c:v>
                </c:pt>
                <c:pt idx="12">
                  <c:v>0.26608879338602176</c:v>
                </c:pt>
              </c:numCache>
            </c:numRef>
          </c:val>
          <c:extLst>
            <c:ext xmlns:c16="http://schemas.microsoft.com/office/drawing/2014/chart" uri="{C3380CC4-5D6E-409C-BE32-E72D297353CC}">
              <c16:uniqueId val="{00000000-E0CD-414D-9779-CAA583DF3D47}"/>
            </c:ext>
          </c:extLst>
        </c:ser>
        <c:dLbls>
          <c:showLegendKey val="0"/>
          <c:showVal val="0"/>
          <c:showCatName val="0"/>
          <c:showSerName val="0"/>
          <c:showPercent val="0"/>
          <c:showBubbleSize val="0"/>
        </c:dLbls>
        <c:gapWidth val="50"/>
        <c:overlap val="-27"/>
        <c:axId val="265685583"/>
        <c:axId val="265102655"/>
      </c:barChart>
      <c:catAx>
        <c:axId val="265685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65102655"/>
        <c:crosses val="autoZero"/>
        <c:auto val="1"/>
        <c:lblAlgn val="ctr"/>
        <c:lblOffset val="100"/>
        <c:noMultiLvlLbl val="0"/>
      </c:catAx>
      <c:valAx>
        <c:axId val="265102655"/>
        <c:scaling>
          <c:orientation val="minMax"/>
        </c:scaling>
        <c:delete val="1"/>
        <c:axPos val="l"/>
        <c:numFmt formatCode="0%" sourceLinked="1"/>
        <c:majorTickMark val="none"/>
        <c:minorTickMark val="none"/>
        <c:tickLblPos val="nextTo"/>
        <c:crossAx val="2656855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Respondents by Term</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2249535534344747"/>
          <c:y val="0.11697523422091269"/>
          <c:w val="0.84085114823571272"/>
          <c:h val="0.80053489321609417"/>
        </c:manualLayout>
      </c:layout>
      <c:barChart>
        <c:barDir val="col"/>
        <c:grouping val="clustered"/>
        <c:varyColors val="0"/>
        <c:ser>
          <c:idx val="0"/>
          <c:order val="0"/>
          <c:tx>
            <c:strRef>
              <c:f>Sheet1!$B$1</c:f>
              <c:strCache>
                <c:ptCount val="1"/>
                <c:pt idx="0">
                  <c:v>Respondents</c:v>
                </c:pt>
              </c:strCache>
            </c:strRef>
          </c:tx>
          <c:spPr>
            <a:solidFill>
              <a:schemeClr val="tx1"/>
            </a:solidFill>
            <a:ln>
              <a:noFill/>
            </a:ln>
            <a:effectLst/>
          </c:spPr>
          <c:invertIfNegative val="0"/>
          <c:cat>
            <c:strRef>
              <c:f>Sheet1!$A$2:$A$61</c:f>
              <c:strCache>
                <c:ptCount val="60"/>
                <c:pt idx="0">
                  <c:v>2022_09_13</c:v>
                </c:pt>
                <c:pt idx="1">
                  <c:v>2022_09_20</c:v>
                </c:pt>
                <c:pt idx="2">
                  <c:v>2022_09_27</c:v>
                </c:pt>
                <c:pt idx="3">
                  <c:v>2022_10_04</c:v>
                </c:pt>
                <c:pt idx="4">
                  <c:v>2022_10_11</c:v>
                </c:pt>
                <c:pt idx="5">
                  <c:v>2022_10_18</c:v>
                </c:pt>
                <c:pt idx="6">
                  <c:v>2022_10_25</c:v>
                </c:pt>
                <c:pt idx="7">
                  <c:v>2022_11_01</c:v>
                </c:pt>
                <c:pt idx="8">
                  <c:v>2022_11_08</c:v>
                </c:pt>
                <c:pt idx="9">
                  <c:v>2022_11_15</c:v>
                </c:pt>
                <c:pt idx="10">
                  <c:v>2022_11_22</c:v>
                </c:pt>
                <c:pt idx="11">
                  <c:v>2022_11_29</c:v>
                </c:pt>
                <c:pt idx="13">
                  <c:v>2023_01_24</c:v>
                </c:pt>
                <c:pt idx="14">
                  <c:v>2023_01_31</c:v>
                </c:pt>
                <c:pt idx="15">
                  <c:v>2023_02_07</c:v>
                </c:pt>
                <c:pt idx="16">
                  <c:v>2023_02_14</c:v>
                </c:pt>
                <c:pt idx="17">
                  <c:v>2023_02_21</c:v>
                </c:pt>
                <c:pt idx="18">
                  <c:v>2023_02_28</c:v>
                </c:pt>
                <c:pt idx="19">
                  <c:v>2023_03_07</c:v>
                </c:pt>
                <c:pt idx="20">
                  <c:v>2023_03_14</c:v>
                </c:pt>
                <c:pt idx="21">
                  <c:v>2023_03_21</c:v>
                </c:pt>
                <c:pt idx="22">
                  <c:v>2023_03_28</c:v>
                </c:pt>
                <c:pt idx="23">
                  <c:v>2023_04_04</c:v>
                </c:pt>
                <c:pt idx="24">
                  <c:v>2023_04_11</c:v>
                </c:pt>
                <c:pt idx="25">
                  <c:v>2023_04_18</c:v>
                </c:pt>
                <c:pt idx="26">
                  <c:v>2023_04_25</c:v>
                </c:pt>
                <c:pt idx="27">
                  <c:v>2023_05_02</c:v>
                </c:pt>
                <c:pt idx="29">
                  <c:v>2023_08_29</c:v>
                </c:pt>
                <c:pt idx="30">
                  <c:v>2023_09_05</c:v>
                </c:pt>
                <c:pt idx="31">
                  <c:v>2023_09_12</c:v>
                </c:pt>
                <c:pt idx="32">
                  <c:v>2023_09_19</c:v>
                </c:pt>
                <c:pt idx="33">
                  <c:v>2023_09_26</c:v>
                </c:pt>
                <c:pt idx="34">
                  <c:v>2023_10_03</c:v>
                </c:pt>
                <c:pt idx="35">
                  <c:v>2023_10_10</c:v>
                </c:pt>
                <c:pt idx="36">
                  <c:v>2023_10_17</c:v>
                </c:pt>
                <c:pt idx="37">
                  <c:v>2023_10_24</c:v>
                </c:pt>
                <c:pt idx="38">
                  <c:v>2023_10_31</c:v>
                </c:pt>
                <c:pt idx="39">
                  <c:v>2023_11_07</c:v>
                </c:pt>
                <c:pt idx="40">
                  <c:v>2023_11_14</c:v>
                </c:pt>
                <c:pt idx="41">
                  <c:v>2023_11_21</c:v>
                </c:pt>
                <c:pt idx="42">
                  <c:v>2023_11_28</c:v>
                </c:pt>
                <c:pt idx="43">
                  <c:v>2023_12_05</c:v>
                </c:pt>
                <c:pt idx="45">
                  <c:v>2024_01_23</c:v>
                </c:pt>
                <c:pt idx="46">
                  <c:v>2024_01_30</c:v>
                </c:pt>
                <c:pt idx="47">
                  <c:v>2024_02_06</c:v>
                </c:pt>
                <c:pt idx="48">
                  <c:v>2024_02_16</c:v>
                </c:pt>
                <c:pt idx="49">
                  <c:v>2024_02_20</c:v>
                </c:pt>
                <c:pt idx="50">
                  <c:v>2024_02_27</c:v>
                </c:pt>
                <c:pt idx="51">
                  <c:v>2024_03_05</c:v>
                </c:pt>
                <c:pt idx="52">
                  <c:v>2024_03_12</c:v>
                </c:pt>
                <c:pt idx="53">
                  <c:v>2024_03_19</c:v>
                </c:pt>
                <c:pt idx="54">
                  <c:v>2024_03_26</c:v>
                </c:pt>
                <c:pt idx="55">
                  <c:v>2024_04_02</c:v>
                </c:pt>
                <c:pt idx="56">
                  <c:v>2024_04_09</c:v>
                </c:pt>
                <c:pt idx="57">
                  <c:v>2024_04_16</c:v>
                </c:pt>
                <c:pt idx="58">
                  <c:v>2024_04_23</c:v>
                </c:pt>
                <c:pt idx="59">
                  <c:v>2024_04_30</c:v>
                </c:pt>
              </c:strCache>
            </c:strRef>
          </c:cat>
          <c:val>
            <c:numRef>
              <c:f>Sheet1!$B$2:$B$61</c:f>
              <c:numCache>
                <c:formatCode>General</c:formatCode>
                <c:ptCount val="60"/>
                <c:pt idx="0">
                  <c:v>701</c:v>
                </c:pt>
                <c:pt idx="1">
                  <c:v>640</c:v>
                </c:pt>
                <c:pt idx="2">
                  <c:v>691</c:v>
                </c:pt>
                <c:pt idx="3">
                  <c:v>616</c:v>
                </c:pt>
                <c:pt idx="4">
                  <c:v>452</c:v>
                </c:pt>
                <c:pt idx="5">
                  <c:v>474</c:v>
                </c:pt>
                <c:pt idx="6">
                  <c:v>451</c:v>
                </c:pt>
                <c:pt idx="7">
                  <c:v>505</c:v>
                </c:pt>
                <c:pt idx="8">
                  <c:v>411</c:v>
                </c:pt>
                <c:pt idx="9">
                  <c:v>394</c:v>
                </c:pt>
                <c:pt idx="10">
                  <c:v>351</c:v>
                </c:pt>
                <c:pt idx="11">
                  <c:v>410</c:v>
                </c:pt>
                <c:pt idx="13">
                  <c:v>339</c:v>
                </c:pt>
                <c:pt idx="14">
                  <c:v>288</c:v>
                </c:pt>
                <c:pt idx="15">
                  <c:v>293</c:v>
                </c:pt>
                <c:pt idx="16">
                  <c:v>300</c:v>
                </c:pt>
                <c:pt idx="17">
                  <c:v>303</c:v>
                </c:pt>
                <c:pt idx="18">
                  <c:v>226</c:v>
                </c:pt>
                <c:pt idx="19">
                  <c:v>231</c:v>
                </c:pt>
                <c:pt idx="20">
                  <c:v>145</c:v>
                </c:pt>
                <c:pt idx="21">
                  <c:v>176</c:v>
                </c:pt>
                <c:pt idx="22">
                  <c:v>186</c:v>
                </c:pt>
                <c:pt idx="23">
                  <c:v>189</c:v>
                </c:pt>
                <c:pt idx="24">
                  <c:v>179</c:v>
                </c:pt>
                <c:pt idx="25">
                  <c:v>206</c:v>
                </c:pt>
                <c:pt idx="26">
                  <c:v>188</c:v>
                </c:pt>
                <c:pt idx="27">
                  <c:v>242</c:v>
                </c:pt>
                <c:pt idx="29">
                  <c:v>510</c:v>
                </c:pt>
                <c:pt idx="30">
                  <c:v>414</c:v>
                </c:pt>
                <c:pt idx="31">
                  <c:v>365</c:v>
                </c:pt>
                <c:pt idx="32">
                  <c:v>392</c:v>
                </c:pt>
                <c:pt idx="33">
                  <c:v>357</c:v>
                </c:pt>
                <c:pt idx="34">
                  <c:v>288</c:v>
                </c:pt>
                <c:pt idx="35">
                  <c:v>242</c:v>
                </c:pt>
                <c:pt idx="36">
                  <c:v>236</c:v>
                </c:pt>
                <c:pt idx="37">
                  <c:v>250</c:v>
                </c:pt>
                <c:pt idx="38">
                  <c:v>240</c:v>
                </c:pt>
                <c:pt idx="39">
                  <c:v>198</c:v>
                </c:pt>
                <c:pt idx="40">
                  <c:v>211</c:v>
                </c:pt>
                <c:pt idx="41">
                  <c:v>160</c:v>
                </c:pt>
                <c:pt idx="42">
                  <c:v>203</c:v>
                </c:pt>
                <c:pt idx="43">
                  <c:v>196</c:v>
                </c:pt>
                <c:pt idx="45">
                  <c:v>223</c:v>
                </c:pt>
                <c:pt idx="46">
                  <c:v>230</c:v>
                </c:pt>
                <c:pt idx="47">
                  <c:v>203</c:v>
                </c:pt>
                <c:pt idx="48">
                  <c:v>195</c:v>
                </c:pt>
                <c:pt idx="49">
                  <c:v>215</c:v>
                </c:pt>
                <c:pt idx="50">
                  <c:v>194</c:v>
                </c:pt>
                <c:pt idx="51">
                  <c:v>149</c:v>
                </c:pt>
                <c:pt idx="52">
                  <c:v>109</c:v>
                </c:pt>
                <c:pt idx="53">
                  <c:v>157</c:v>
                </c:pt>
                <c:pt idx="54">
                  <c:v>154</c:v>
                </c:pt>
                <c:pt idx="55">
                  <c:v>182</c:v>
                </c:pt>
                <c:pt idx="56">
                  <c:v>148</c:v>
                </c:pt>
                <c:pt idx="57">
                  <c:v>120</c:v>
                </c:pt>
                <c:pt idx="58">
                  <c:v>128</c:v>
                </c:pt>
                <c:pt idx="59">
                  <c:v>117</c:v>
                </c:pt>
              </c:numCache>
            </c:numRef>
          </c:val>
          <c:extLst>
            <c:ext xmlns:c16="http://schemas.microsoft.com/office/drawing/2014/chart" uri="{C3380CC4-5D6E-409C-BE32-E72D297353CC}">
              <c16:uniqueId val="{00000000-2F7C-470E-822F-B1C985AFED3F}"/>
            </c:ext>
          </c:extLst>
        </c:ser>
        <c:dLbls>
          <c:showLegendKey val="0"/>
          <c:showVal val="0"/>
          <c:showCatName val="0"/>
          <c:showSerName val="0"/>
          <c:showPercent val="0"/>
          <c:showBubbleSize val="0"/>
        </c:dLbls>
        <c:gapWidth val="50"/>
        <c:overlap val="-27"/>
        <c:axId val="385074719"/>
        <c:axId val="265129695"/>
      </c:barChart>
      <c:catAx>
        <c:axId val="385074719"/>
        <c:scaling>
          <c:orientation val="minMax"/>
        </c:scaling>
        <c:delete val="1"/>
        <c:axPos val="b"/>
        <c:numFmt formatCode="General" sourceLinked="1"/>
        <c:majorTickMark val="none"/>
        <c:minorTickMark val="none"/>
        <c:tickLblPos val="nextTo"/>
        <c:crossAx val="265129695"/>
        <c:crosses val="autoZero"/>
        <c:auto val="1"/>
        <c:lblAlgn val="ctr"/>
        <c:lblOffset val="100"/>
        <c:noMultiLvlLbl val="0"/>
      </c:catAx>
      <c:valAx>
        <c:axId val="2651296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5074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0"/>
          <c:order val="0"/>
          <c:tx>
            <c:strRef>
              <c:f>Sheet1!$B$1</c:f>
              <c:strCache>
                <c:ptCount val="1"/>
                <c:pt idx="0">
                  <c:v>GRAD</c:v>
                </c:pt>
              </c:strCache>
            </c:strRef>
          </c:tx>
          <c:spPr>
            <a:solidFill>
              <a:schemeClr val="bg1">
                <a:lumMod val="75000"/>
              </a:schemeClr>
            </a:solidFill>
            <a:ln>
              <a:noFill/>
            </a:ln>
            <a:effectLst/>
          </c:spPr>
          <c:cat>
            <c:strRef>
              <c:f>Sheet1!$A$2:$A$58</c:f>
              <c:strCache>
                <c:ptCount val="57"/>
                <c:pt idx="0">
                  <c:v>2022_09_13</c:v>
                </c:pt>
                <c:pt idx="1">
                  <c:v>2022_09_20</c:v>
                </c:pt>
                <c:pt idx="2">
                  <c:v>2022_09_27</c:v>
                </c:pt>
                <c:pt idx="3">
                  <c:v>2022_10_04</c:v>
                </c:pt>
                <c:pt idx="4">
                  <c:v>2022_10_11</c:v>
                </c:pt>
                <c:pt idx="5">
                  <c:v>2022_10_18</c:v>
                </c:pt>
                <c:pt idx="6">
                  <c:v>2022_10_25</c:v>
                </c:pt>
                <c:pt idx="7">
                  <c:v>2022_11_01</c:v>
                </c:pt>
                <c:pt idx="8">
                  <c:v>2022_11_08</c:v>
                </c:pt>
                <c:pt idx="9">
                  <c:v>2022_11_15</c:v>
                </c:pt>
                <c:pt idx="10">
                  <c:v>2022_11_22</c:v>
                </c:pt>
                <c:pt idx="11">
                  <c:v>2022_11_29</c:v>
                </c:pt>
                <c:pt idx="12">
                  <c:v>2023_01_24</c:v>
                </c:pt>
                <c:pt idx="13">
                  <c:v>2023_01_31</c:v>
                </c:pt>
                <c:pt idx="14">
                  <c:v>2023_02_07</c:v>
                </c:pt>
                <c:pt idx="15">
                  <c:v>2023_02_14</c:v>
                </c:pt>
                <c:pt idx="16">
                  <c:v>2023_02_21</c:v>
                </c:pt>
                <c:pt idx="17">
                  <c:v>2023_02_28</c:v>
                </c:pt>
                <c:pt idx="18">
                  <c:v>2023_03_07</c:v>
                </c:pt>
                <c:pt idx="19">
                  <c:v>2023_03_14</c:v>
                </c:pt>
                <c:pt idx="20">
                  <c:v>2023_03_21</c:v>
                </c:pt>
                <c:pt idx="21">
                  <c:v>2023_03_28</c:v>
                </c:pt>
                <c:pt idx="22">
                  <c:v>2023_04_04</c:v>
                </c:pt>
                <c:pt idx="23">
                  <c:v>2023_04_11</c:v>
                </c:pt>
                <c:pt idx="24">
                  <c:v>2023_04_18</c:v>
                </c:pt>
                <c:pt idx="25">
                  <c:v>2023_04_25</c:v>
                </c:pt>
                <c:pt idx="26">
                  <c:v>2023_05_02</c:v>
                </c:pt>
                <c:pt idx="27">
                  <c:v>2023_08_29</c:v>
                </c:pt>
                <c:pt idx="28">
                  <c:v>2023_09_05</c:v>
                </c:pt>
                <c:pt idx="29">
                  <c:v>2023_09_12</c:v>
                </c:pt>
                <c:pt idx="30">
                  <c:v>2023_09_19</c:v>
                </c:pt>
                <c:pt idx="31">
                  <c:v>2023_09_26</c:v>
                </c:pt>
                <c:pt idx="32">
                  <c:v>2023_10_03</c:v>
                </c:pt>
                <c:pt idx="33">
                  <c:v>2023_10_10</c:v>
                </c:pt>
                <c:pt idx="34">
                  <c:v>2023_10_17</c:v>
                </c:pt>
                <c:pt idx="35">
                  <c:v>2023_10_24</c:v>
                </c:pt>
                <c:pt idx="36">
                  <c:v>2023_10_31</c:v>
                </c:pt>
                <c:pt idx="37">
                  <c:v>2023_11_07</c:v>
                </c:pt>
                <c:pt idx="38">
                  <c:v>2023_11_14</c:v>
                </c:pt>
                <c:pt idx="39">
                  <c:v>2023_11_21</c:v>
                </c:pt>
                <c:pt idx="40">
                  <c:v>2023_11_28</c:v>
                </c:pt>
                <c:pt idx="41">
                  <c:v>2023_12_05</c:v>
                </c:pt>
                <c:pt idx="42">
                  <c:v>2024_01_23</c:v>
                </c:pt>
                <c:pt idx="43">
                  <c:v>2024_01_30</c:v>
                </c:pt>
                <c:pt idx="44">
                  <c:v>2024_02_06</c:v>
                </c:pt>
                <c:pt idx="45">
                  <c:v>2024_02_16</c:v>
                </c:pt>
                <c:pt idx="46">
                  <c:v>2024_02_20</c:v>
                </c:pt>
                <c:pt idx="47">
                  <c:v>2024_02_27</c:v>
                </c:pt>
                <c:pt idx="48">
                  <c:v>2024_03_05</c:v>
                </c:pt>
                <c:pt idx="49">
                  <c:v>2024_03_12</c:v>
                </c:pt>
                <c:pt idx="50">
                  <c:v>2024_03_19</c:v>
                </c:pt>
                <c:pt idx="51">
                  <c:v>2024_03_26</c:v>
                </c:pt>
                <c:pt idx="52">
                  <c:v>2024_04_02</c:v>
                </c:pt>
                <c:pt idx="53">
                  <c:v>2024_04_09</c:v>
                </c:pt>
                <c:pt idx="54">
                  <c:v>2024_04_16</c:v>
                </c:pt>
                <c:pt idx="55">
                  <c:v>2024_04_23</c:v>
                </c:pt>
                <c:pt idx="56">
                  <c:v>2024_04_30</c:v>
                </c:pt>
              </c:strCache>
            </c:strRef>
          </c:cat>
          <c:val>
            <c:numRef>
              <c:f>Sheet1!$B$2:$B$58</c:f>
              <c:numCache>
                <c:formatCode>General</c:formatCode>
                <c:ptCount val="57"/>
                <c:pt idx="0">
                  <c:v>200</c:v>
                </c:pt>
                <c:pt idx="1">
                  <c:v>167</c:v>
                </c:pt>
                <c:pt idx="2">
                  <c:v>208</c:v>
                </c:pt>
                <c:pt idx="3">
                  <c:v>185</c:v>
                </c:pt>
                <c:pt idx="4">
                  <c:v>128</c:v>
                </c:pt>
                <c:pt idx="5">
                  <c:v>150</c:v>
                </c:pt>
                <c:pt idx="6">
                  <c:v>148</c:v>
                </c:pt>
                <c:pt idx="7">
                  <c:v>151</c:v>
                </c:pt>
                <c:pt idx="8">
                  <c:v>118</c:v>
                </c:pt>
                <c:pt idx="9">
                  <c:v>105</c:v>
                </c:pt>
                <c:pt idx="10">
                  <c:v>114</c:v>
                </c:pt>
                <c:pt idx="11">
                  <c:v>123</c:v>
                </c:pt>
                <c:pt idx="12">
                  <c:v>94</c:v>
                </c:pt>
                <c:pt idx="13">
                  <c:v>94</c:v>
                </c:pt>
                <c:pt idx="14">
                  <c:v>83</c:v>
                </c:pt>
                <c:pt idx="15">
                  <c:v>80</c:v>
                </c:pt>
                <c:pt idx="16">
                  <c:v>80</c:v>
                </c:pt>
                <c:pt idx="17">
                  <c:v>59</c:v>
                </c:pt>
                <c:pt idx="18">
                  <c:v>76</c:v>
                </c:pt>
                <c:pt idx="19">
                  <c:v>58</c:v>
                </c:pt>
                <c:pt idx="20">
                  <c:v>54</c:v>
                </c:pt>
                <c:pt idx="21">
                  <c:v>52</c:v>
                </c:pt>
                <c:pt idx="22">
                  <c:v>53</c:v>
                </c:pt>
                <c:pt idx="23">
                  <c:v>38</c:v>
                </c:pt>
                <c:pt idx="24">
                  <c:v>51</c:v>
                </c:pt>
                <c:pt idx="25">
                  <c:v>57</c:v>
                </c:pt>
                <c:pt idx="26">
                  <c:v>68</c:v>
                </c:pt>
                <c:pt idx="27">
                  <c:v>145</c:v>
                </c:pt>
                <c:pt idx="28">
                  <c:v>131</c:v>
                </c:pt>
                <c:pt idx="29">
                  <c:v>91</c:v>
                </c:pt>
                <c:pt idx="30">
                  <c:v>129</c:v>
                </c:pt>
                <c:pt idx="31">
                  <c:v>95</c:v>
                </c:pt>
                <c:pt idx="32">
                  <c:v>81</c:v>
                </c:pt>
                <c:pt idx="33">
                  <c:v>86</c:v>
                </c:pt>
                <c:pt idx="34">
                  <c:v>70</c:v>
                </c:pt>
                <c:pt idx="35">
                  <c:v>82</c:v>
                </c:pt>
                <c:pt idx="36">
                  <c:v>64</c:v>
                </c:pt>
                <c:pt idx="37">
                  <c:v>59</c:v>
                </c:pt>
                <c:pt idx="38">
                  <c:v>65</c:v>
                </c:pt>
                <c:pt idx="39">
                  <c:v>46</c:v>
                </c:pt>
                <c:pt idx="40">
                  <c:v>60</c:v>
                </c:pt>
                <c:pt idx="41">
                  <c:v>54</c:v>
                </c:pt>
                <c:pt idx="42">
                  <c:v>59</c:v>
                </c:pt>
                <c:pt idx="43">
                  <c:v>59</c:v>
                </c:pt>
                <c:pt idx="44">
                  <c:v>57</c:v>
                </c:pt>
                <c:pt idx="45">
                  <c:v>62</c:v>
                </c:pt>
                <c:pt idx="46">
                  <c:v>63</c:v>
                </c:pt>
                <c:pt idx="47">
                  <c:v>57</c:v>
                </c:pt>
                <c:pt idx="48">
                  <c:v>38</c:v>
                </c:pt>
                <c:pt idx="49">
                  <c:v>42</c:v>
                </c:pt>
                <c:pt idx="50">
                  <c:v>56</c:v>
                </c:pt>
                <c:pt idx="51">
                  <c:v>46</c:v>
                </c:pt>
                <c:pt idx="52">
                  <c:v>57</c:v>
                </c:pt>
                <c:pt idx="53">
                  <c:v>40</c:v>
                </c:pt>
                <c:pt idx="54">
                  <c:v>30</c:v>
                </c:pt>
                <c:pt idx="55">
                  <c:v>42</c:v>
                </c:pt>
                <c:pt idx="56">
                  <c:v>31</c:v>
                </c:pt>
              </c:numCache>
            </c:numRef>
          </c:val>
          <c:extLst>
            <c:ext xmlns:c16="http://schemas.microsoft.com/office/drawing/2014/chart" uri="{C3380CC4-5D6E-409C-BE32-E72D297353CC}">
              <c16:uniqueId val="{00000000-66BB-4410-89FA-225D61FE499B}"/>
            </c:ext>
          </c:extLst>
        </c:ser>
        <c:ser>
          <c:idx val="1"/>
          <c:order val="1"/>
          <c:tx>
            <c:strRef>
              <c:f>Sheet1!$C$1</c:f>
              <c:strCache>
                <c:ptCount val="1"/>
                <c:pt idx="0">
                  <c:v>UGRD</c:v>
                </c:pt>
              </c:strCache>
            </c:strRef>
          </c:tx>
          <c:spPr>
            <a:solidFill>
              <a:srgbClr val="990000"/>
            </a:solidFill>
            <a:ln>
              <a:noFill/>
            </a:ln>
            <a:effectLst/>
          </c:spPr>
          <c:cat>
            <c:strRef>
              <c:f>Sheet1!$A$2:$A$58</c:f>
              <c:strCache>
                <c:ptCount val="57"/>
                <c:pt idx="0">
                  <c:v>2022_09_13</c:v>
                </c:pt>
                <c:pt idx="1">
                  <c:v>2022_09_20</c:v>
                </c:pt>
                <c:pt idx="2">
                  <c:v>2022_09_27</c:v>
                </c:pt>
                <c:pt idx="3">
                  <c:v>2022_10_04</c:v>
                </c:pt>
                <c:pt idx="4">
                  <c:v>2022_10_11</c:v>
                </c:pt>
                <c:pt idx="5">
                  <c:v>2022_10_18</c:v>
                </c:pt>
                <c:pt idx="6">
                  <c:v>2022_10_25</c:v>
                </c:pt>
                <c:pt idx="7">
                  <c:v>2022_11_01</c:v>
                </c:pt>
                <c:pt idx="8">
                  <c:v>2022_11_08</c:v>
                </c:pt>
                <c:pt idx="9">
                  <c:v>2022_11_15</c:v>
                </c:pt>
                <c:pt idx="10">
                  <c:v>2022_11_22</c:v>
                </c:pt>
                <c:pt idx="11">
                  <c:v>2022_11_29</c:v>
                </c:pt>
                <c:pt idx="12">
                  <c:v>2023_01_24</c:v>
                </c:pt>
                <c:pt idx="13">
                  <c:v>2023_01_31</c:v>
                </c:pt>
                <c:pt idx="14">
                  <c:v>2023_02_07</c:v>
                </c:pt>
                <c:pt idx="15">
                  <c:v>2023_02_14</c:v>
                </c:pt>
                <c:pt idx="16">
                  <c:v>2023_02_21</c:v>
                </c:pt>
                <c:pt idx="17">
                  <c:v>2023_02_28</c:v>
                </c:pt>
                <c:pt idx="18">
                  <c:v>2023_03_07</c:v>
                </c:pt>
                <c:pt idx="19">
                  <c:v>2023_03_14</c:v>
                </c:pt>
                <c:pt idx="20">
                  <c:v>2023_03_21</c:v>
                </c:pt>
                <c:pt idx="21">
                  <c:v>2023_03_28</c:v>
                </c:pt>
                <c:pt idx="22">
                  <c:v>2023_04_04</c:v>
                </c:pt>
                <c:pt idx="23">
                  <c:v>2023_04_11</c:v>
                </c:pt>
                <c:pt idx="24">
                  <c:v>2023_04_18</c:v>
                </c:pt>
                <c:pt idx="25">
                  <c:v>2023_04_25</c:v>
                </c:pt>
                <c:pt idx="26">
                  <c:v>2023_05_02</c:v>
                </c:pt>
                <c:pt idx="27">
                  <c:v>2023_08_29</c:v>
                </c:pt>
                <c:pt idx="28">
                  <c:v>2023_09_05</c:v>
                </c:pt>
                <c:pt idx="29">
                  <c:v>2023_09_12</c:v>
                </c:pt>
                <c:pt idx="30">
                  <c:v>2023_09_19</c:v>
                </c:pt>
                <c:pt idx="31">
                  <c:v>2023_09_26</c:v>
                </c:pt>
                <c:pt idx="32">
                  <c:v>2023_10_03</c:v>
                </c:pt>
                <c:pt idx="33">
                  <c:v>2023_10_10</c:v>
                </c:pt>
                <c:pt idx="34">
                  <c:v>2023_10_17</c:v>
                </c:pt>
                <c:pt idx="35">
                  <c:v>2023_10_24</c:v>
                </c:pt>
                <c:pt idx="36">
                  <c:v>2023_10_31</c:v>
                </c:pt>
                <c:pt idx="37">
                  <c:v>2023_11_07</c:v>
                </c:pt>
                <c:pt idx="38">
                  <c:v>2023_11_14</c:v>
                </c:pt>
                <c:pt idx="39">
                  <c:v>2023_11_21</c:v>
                </c:pt>
                <c:pt idx="40">
                  <c:v>2023_11_28</c:v>
                </c:pt>
                <c:pt idx="41">
                  <c:v>2023_12_05</c:v>
                </c:pt>
                <c:pt idx="42">
                  <c:v>2024_01_23</c:v>
                </c:pt>
                <c:pt idx="43">
                  <c:v>2024_01_30</c:v>
                </c:pt>
                <c:pt idx="44">
                  <c:v>2024_02_06</c:v>
                </c:pt>
                <c:pt idx="45">
                  <c:v>2024_02_16</c:v>
                </c:pt>
                <c:pt idx="46">
                  <c:v>2024_02_20</c:v>
                </c:pt>
                <c:pt idx="47">
                  <c:v>2024_02_27</c:v>
                </c:pt>
                <c:pt idx="48">
                  <c:v>2024_03_05</c:v>
                </c:pt>
                <c:pt idx="49">
                  <c:v>2024_03_12</c:v>
                </c:pt>
                <c:pt idx="50">
                  <c:v>2024_03_19</c:v>
                </c:pt>
                <c:pt idx="51">
                  <c:v>2024_03_26</c:v>
                </c:pt>
                <c:pt idx="52">
                  <c:v>2024_04_02</c:v>
                </c:pt>
                <c:pt idx="53">
                  <c:v>2024_04_09</c:v>
                </c:pt>
                <c:pt idx="54">
                  <c:v>2024_04_16</c:v>
                </c:pt>
                <c:pt idx="55">
                  <c:v>2024_04_23</c:v>
                </c:pt>
                <c:pt idx="56">
                  <c:v>2024_04_30</c:v>
                </c:pt>
              </c:strCache>
            </c:strRef>
          </c:cat>
          <c:val>
            <c:numRef>
              <c:f>Sheet1!$C$2:$C$58</c:f>
              <c:numCache>
                <c:formatCode>General</c:formatCode>
                <c:ptCount val="57"/>
                <c:pt idx="0">
                  <c:v>501</c:v>
                </c:pt>
                <c:pt idx="1">
                  <c:v>473</c:v>
                </c:pt>
                <c:pt idx="2">
                  <c:v>483</c:v>
                </c:pt>
                <c:pt idx="3">
                  <c:v>431</c:v>
                </c:pt>
                <c:pt idx="4">
                  <c:v>324</c:v>
                </c:pt>
                <c:pt idx="5">
                  <c:v>324</c:v>
                </c:pt>
                <c:pt idx="6">
                  <c:v>303</c:v>
                </c:pt>
                <c:pt idx="7">
                  <c:v>354</c:v>
                </c:pt>
                <c:pt idx="8">
                  <c:v>293</c:v>
                </c:pt>
                <c:pt idx="9">
                  <c:v>289</c:v>
                </c:pt>
                <c:pt idx="10">
                  <c:v>237</c:v>
                </c:pt>
                <c:pt idx="11">
                  <c:v>287</c:v>
                </c:pt>
                <c:pt idx="12">
                  <c:v>245</c:v>
                </c:pt>
                <c:pt idx="13">
                  <c:v>194</c:v>
                </c:pt>
                <c:pt idx="14">
                  <c:v>210</c:v>
                </c:pt>
                <c:pt idx="15">
                  <c:v>220</c:v>
                </c:pt>
                <c:pt idx="16">
                  <c:v>223</c:v>
                </c:pt>
                <c:pt idx="17">
                  <c:v>167</c:v>
                </c:pt>
                <c:pt idx="18">
                  <c:v>155</c:v>
                </c:pt>
                <c:pt idx="19">
                  <c:v>87</c:v>
                </c:pt>
                <c:pt idx="20">
                  <c:v>122</c:v>
                </c:pt>
                <c:pt idx="21">
                  <c:v>134</c:v>
                </c:pt>
                <c:pt idx="22">
                  <c:v>136</c:v>
                </c:pt>
                <c:pt idx="23">
                  <c:v>141</c:v>
                </c:pt>
                <c:pt idx="24">
                  <c:v>155</c:v>
                </c:pt>
                <c:pt idx="25">
                  <c:v>131</c:v>
                </c:pt>
                <c:pt idx="26">
                  <c:v>174</c:v>
                </c:pt>
                <c:pt idx="27">
                  <c:v>365</c:v>
                </c:pt>
                <c:pt idx="28">
                  <c:v>283</c:v>
                </c:pt>
                <c:pt idx="29">
                  <c:v>274</c:v>
                </c:pt>
                <c:pt idx="30">
                  <c:v>263</c:v>
                </c:pt>
                <c:pt idx="31">
                  <c:v>262</c:v>
                </c:pt>
                <c:pt idx="32">
                  <c:v>207</c:v>
                </c:pt>
                <c:pt idx="33">
                  <c:v>156</c:v>
                </c:pt>
                <c:pt idx="34">
                  <c:v>166</c:v>
                </c:pt>
                <c:pt idx="35">
                  <c:v>168</c:v>
                </c:pt>
                <c:pt idx="36">
                  <c:v>176</c:v>
                </c:pt>
                <c:pt idx="37">
                  <c:v>139</c:v>
                </c:pt>
                <c:pt idx="38">
                  <c:v>146</c:v>
                </c:pt>
                <c:pt idx="39">
                  <c:v>114</c:v>
                </c:pt>
                <c:pt idx="40">
                  <c:v>143</c:v>
                </c:pt>
                <c:pt idx="41">
                  <c:v>142</c:v>
                </c:pt>
                <c:pt idx="42">
                  <c:v>164</c:v>
                </c:pt>
                <c:pt idx="43">
                  <c:v>171</c:v>
                </c:pt>
                <c:pt idx="44">
                  <c:v>146</c:v>
                </c:pt>
                <c:pt idx="45">
                  <c:v>133</c:v>
                </c:pt>
                <c:pt idx="46">
                  <c:v>152</c:v>
                </c:pt>
                <c:pt idx="47">
                  <c:v>137</c:v>
                </c:pt>
                <c:pt idx="48">
                  <c:v>111</c:v>
                </c:pt>
                <c:pt idx="49">
                  <c:v>67</c:v>
                </c:pt>
                <c:pt idx="50">
                  <c:v>101</c:v>
                </c:pt>
                <c:pt idx="51">
                  <c:v>108</c:v>
                </c:pt>
                <c:pt idx="52">
                  <c:v>125</c:v>
                </c:pt>
                <c:pt idx="53">
                  <c:v>108</c:v>
                </c:pt>
                <c:pt idx="54">
                  <c:v>90</c:v>
                </c:pt>
                <c:pt idx="55">
                  <c:v>86</c:v>
                </c:pt>
                <c:pt idx="56">
                  <c:v>86</c:v>
                </c:pt>
              </c:numCache>
            </c:numRef>
          </c:val>
          <c:extLst>
            <c:ext xmlns:c16="http://schemas.microsoft.com/office/drawing/2014/chart" uri="{C3380CC4-5D6E-409C-BE32-E72D297353CC}">
              <c16:uniqueId val="{00000001-66BB-4410-89FA-225D61FE499B}"/>
            </c:ext>
          </c:extLst>
        </c:ser>
        <c:dLbls>
          <c:showLegendKey val="0"/>
          <c:showVal val="0"/>
          <c:showCatName val="0"/>
          <c:showSerName val="0"/>
          <c:showPercent val="0"/>
          <c:showBubbleSize val="0"/>
        </c:dLbls>
        <c:axId val="385080319"/>
        <c:axId val="1985264367"/>
      </c:areaChart>
      <c:catAx>
        <c:axId val="385080319"/>
        <c:scaling>
          <c:orientation val="minMax"/>
        </c:scaling>
        <c:delete val="1"/>
        <c:axPos val="b"/>
        <c:numFmt formatCode="General" sourceLinked="1"/>
        <c:majorTickMark val="out"/>
        <c:minorTickMark val="none"/>
        <c:tickLblPos val="nextTo"/>
        <c:crossAx val="1985264367"/>
        <c:crosses val="autoZero"/>
        <c:auto val="1"/>
        <c:lblAlgn val="ctr"/>
        <c:lblOffset val="100"/>
        <c:noMultiLvlLbl val="0"/>
      </c:catAx>
      <c:valAx>
        <c:axId val="19852643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5080319"/>
        <c:crosses val="autoZero"/>
        <c:crossBetween val="midCat"/>
        <c:majorUnit val="0.1"/>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0"/>
          <c:order val="0"/>
          <c:tx>
            <c:strRef>
              <c:f>Sheet1!$B$1</c:f>
              <c:strCache>
                <c:ptCount val="1"/>
                <c:pt idx="0">
                  <c:v>Female</c:v>
                </c:pt>
              </c:strCache>
            </c:strRef>
          </c:tx>
          <c:spPr>
            <a:solidFill>
              <a:srgbClr val="FFAFAF"/>
            </a:solidFill>
            <a:ln>
              <a:noFill/>
            </a:ln>
            <a:effectLst/>
          </c:spPr>
          <c:cat>
            <c:strRef>
              <c:f>Sheet1!$A$2:$A$58</c:f>
              <c:strCache>
                <c:ptCount val="57"/>
                <c:pt idx="0">
                  <c:v>2022_09_13</c:v>
                </c:pt>
                <c:pt idx="1">
                  <c:v>2022_09_20</c:v>
                </c:pt>
                <c:pt idx="2">
                  <c:v>2022_09_27</c:v>
                </c:pt>
                <c:pt idx="3">
                  <c:v>2022_10_04</c:v>
                </c:pt>
                <c:pt idx="4">
                  <c:v>2022_10_11</c:v>
                </c:pt>
                <c:pt idx="5">
                  <c:v>2022_10_18</c:v>
                </c:pt>
                <c:pt idx="6">
                  <c:v>2022_10_25</c:v>
                </c:pt>
                <c:pt idx="7">
                  <c:v>2022_11_01</c:v>
                </c:pt>
                <c:pt idx="8">
                  <c:v>2022_11_08</c:v>
                </c:pt>
                <c:pt idx="9">
                  <c:v>2022_11_15</c:v>
                </c:pt>
                <c:pt idx="10">
                  <c:v>2022_11_22</c:v>
                </c:pt>
                <c:pt idx="11">
                  <c:v>2022_11_29</c:v>
                </c:pt>
                <c:pt idx="12">
                  <c:v>2023_01_24</c:v>
                </c:pt>
                <c:pt idx="13">
                  <c:v>2023_01_31</c:v>
                </c:pt>
                <c:pt idx="14">
                  <c:v>2023_02_07</c:v>
                </c:pt>
                <c:pt idx="15">
                  <c:v>2023_02_14</c:v>
                </c:pt>
                <c:pt idx="16">
                  <c:v>2023_02_21</c:v>
                </c:pt>
                <c:pt idx="17">
                  <c:v>2023_02_28</c:v>
                </c:pt>
                <c:pt idx="18">
                  <c:v>2023_03_07</c:v>
                </c:pt>
                <c:pt idx="19">
                  <c:v>2023_03_14</c:v>
                </c:pt>
                <c:pt idx="20">
                  <c:v>2023_03_21</c:v>
                </c:pt>
                <c:pt idx="21">
                  <c:v>2023_03_28</c:v>
                </c:pt>
                <c:pt idx="22">
                  <c:v>2023_04_04</c:v>
                </c:pt>
                <c:pt idx="23">
                  <c:v>2023_04_11</c:v>
                </c:pt>
                <c:pt idx="24">
                  <c:v>2023_04_18</c:v>
                </c:pt>
                <c:pt idx="25">
                  <c:v>2023_04_25</c:v>
                </c:pt>
                <c:pt idx="26">
                  <c:v>2023_05_02</c:v>
                </c:pt>
                <c:pt idx="27">
                  <c:v>2023_08_29</c:v>
                </c:pt>
                <c:pt idx="28">
                  <c:v>2023_09_05</c:v>
                </c:pt>
                <c:pt idx="29">
                  <c:v>2023_09_12</c:v>
                </c:pt>
                <c:pt idx="30">
                  <c:v>2023_09_19</c:v>
                </c:pt>
                <c:pt idx="31">
                  <c:v>2023_09_26</c:v>
                </c:pt>
                <c:pt idx="32">
                  <c:v>2023_10_03</c:v>
                </c:pt>
                <c:pt idx="33">
                  <c:v>2023_10_10</c:v>
                </c:pt>
                <c:pt idx="34">
                  <c:v>2023_10_17</c:v>
                </c:pt>
                <c:pt idx="35">
                  <c:v>2023_10_24</c:v>
                </c:pt>
                <c:pt idx="36">
                  <c:v>2023_10_31</c:v>
                </c:pt>
                <c:pt idx="37">
                  <c:v>2023_11_07</c:v>
                </c:pt>
                <c:pt idx="38">
                  <c:v>2023_11_14</c:v>
                </c:pt>
                <c:pt idx="39">
                  <c:v>2023_11_21</c:v>
                </c:pt>
                <c:pt idx="40">
                  <c:v>2023_11_28</c:v>
                </c:pt>
                <c:pt idx="41">
                  <c:v>2023_12_05</c:v>
                </c:pt>
                <c:pt idx="42">
                  <c:v>2024_01_23</c:v>
                </c:pt>
                <c:pt idx="43">
                  <c:v>2024_01_30</c:v>
                </c:pt>
                <c:pt idx="44">
                  <c:v>2024_02_06</c:v>
                </c:pt>
                <c:pt idx="45">
                  <c:v>2024_02_16</c:v>
                </c:pt>
                <c:pt idx="46">
                  <c:v>2024_02_20</c:v>
                </c:pt>
                <c:pt idx="47">
                  <c:v>2024_02_27</c:v>
                </c:pt>
                <c:pt idx="48">
                  <c:v>2024_03_05</c:v>
                </c:pt>
                <c:pt idx="49">
                  <c:v>2024_03_12</c:v>
                </c:pt>
                <c:pt idx="50">
                  <c:v>2024_03_19</c:v>
                </c:pt>
                <c:pt idx="51">
                  <c:v>2024_03_26</c:v>
                </c:pt>
                <c:pt idx="52">
                  <c:v>2024_04_02</c:v>
                </c:pt>
                <c:pt idx="53">
                  <c:v>2024_04_09</c:v>
                </c:pt>
                <c:pt idx="54">
                  <c:v>2024_04_16</c:v>
                </c:pt>
                <c:pt idx="55">
                  <c:v>2024_04_23</c:v>
                </c:pt>
                <c:pt idx="56">
                  <c:v>2024_04_30</c:v>
                </c:pt>
              </c:strCache>
            </c:strRef>
          </c:cat>
          <c:val>
            <c:numRef>
              <c:f>Sheet1!$B$2:$B$58</c:f>
              <c:numCache>
                <c:formatCode>General</c:formatCode>
                <c:ptCount val="57"/>
                <c:pt idx="0">
                  <c:v>409</c:v>
                </c:pt>
                <c:pt idx="1">
                  <c:v>373</c:v>
                </c:pt>
                <c:pt idx="2">
                  <c:v>400</c:v>
                </c:pt>
                <c:pt idx="3">
                  <c:v>356</c:v>
                </c:pt>
                <c:pt idx="4">
                  <c:v>283</c:v>
                </c:pt>
                <c:pt idx="5">
                  <c:v>303</c:v>
                </c:pt>
                <c:pt idx="6">
                  <c:v>266</c:v>
                </c:pt>
                <c:pt idx="7">
                  <c:v>303</c:v>
                </c:pt>
                <c:pt idx="8">
                  <c:v>262</c:v>
                </c:pt>
                <c:pt idx="9">
                  <c:v>244</c:v>
                </c:pt>
                <c:pt idx="10">
                  <c:v>215</c:v>
                </c:pt>
                <c:pt idx="11">
                  <c:v>233</c:v>
                </c:pt>
                <c:pt idx="12">
                  <c:v>203</c:v>
                </c:pt>
                <c:pt idx="13">
                  <c:v>171</c:v>
                </c:pt>
                <c:pt idx="14">
                  <c:v>167</c:v>
                </c:pt>
                <c:pt idx="15">
                  <c:v>189</c:v>
                </c:pt>
                <c:pt idx="16">
                  <c:v>166</c:v>
                </c:pt>
                <c:pt idx="17">
                  <c:v>133</c:v>
                </c:pt>
                <c:pt idx="18">
                  <c:v>131</c:v>
                </c:pt>
                <c:pt idx="19">
                  <c:v>86</c:v>
                </c:pt>
                <c:pt idx="20">
                  <c:v>104</c:v>
                </c:pt>
                <c:pt idx="21">
                  <c:v>126</c:v>
                </c:pt>
                <c:pt idx="22">
                  <c:v>109</c:v>
                </c:pt>
                <c:pt idx="23">
                  <c:v>106</c:v>
                </c:pt>
                <c:pt idx="24">
                  <c:v>121</c:v>
                </c:pt>
                <c:pt idx="25">
                  <c:v>107</c:v>
                </c:pt>
                <c:pt idx="26">
                  <c:v>157</c:v>
                </c:pt>
                <c:pt idx="27">
                  <c:v>297</c:v>
                </c:pt>
                <c:pt idx="28">
                  <c:v>253</c:v>
                </c:pt>
                <c:pt idx="29">
                  <c:v>213</c:v>
                </c:pt>
                <c:pt idx="30">
                  <c:v>222</c:v>
                </c:pt>
                <c:pt idx="31">
                  <c:v>201</c:v>
                </c:pt>
                <c:pt idx="32">
                  <c:v>159</c:v>
                </c:pt>
                <c:pt idx="33">
                  <c:v>155</c:v>
                </c:pt>
                <c:pt idx="34">
                  <c:v>129</c:v>
                </c:pt>
                <c:pt idx="35">
                  <c:v>162</c:v>
                </c:pt>
                <c:pt idx="36">
                  <c:v>141</c:v>
                </c:pt>
                <c:pt idx="37">
                  <c:v>119</c:v>
                </c:pt>
                <c:pt idx="38">
                  <c:v>137</c:v>
                </c:pt>
                <c:pt idx="39">
                  <c:v>100</c:v>
                </c:pt>
                <c:pt idx="40">
                  <c:v>141</c:v>
                </c:pt>
                <c:pt idx="41">
                  <c:v>127</c:v>
                </c:pt>
                <c:pt idx="42">
                  <c:v>131</c:v>
                </c:pt>
                <c:pt idx="43">
                  <c:v>139</c:v>
                </c:pt>
                <c:pt idx="44">
                  <c:v>114</c:v>
                </c:pt>
                <c:pt idx="45">
                  <c:v>120</c:v>
                </c:pt>
                <c:pt idx="46">
                  <c:v>130</c:v>
                </c:pt>
                <c:pt idx="47">
                  <c:v>116</c:v>
                </c:pt>
                <c:pt idx="48">
                  <c:v>100</c:v>
                </c:pt>
                <c:pt idx="49">
                  <c:v>65</c:v>
                </c:pt>
                <c:pt idx="50">
                  <c:v>90</c:v>
                </c:pt>
                <c:pt idx="51">
                  <c:v>90</c:v>
                </c:pt>
                <c:pt idx="52">
                  <c:v>125</c:v>
                </c:pt>
                <c:pt idx="53">
                  <c:v>108</c:v>
                </c:pt>
                <c:pt idx="54">
                  <c:v>77</c:v>
                </c:pt>
                <c:pt idx="55">
                  <c:v>76</c:v>
                </c:pt>
                <c:pt idx="56">
                  <c:v>73</c:v>
                </c:pt>
              </c:numCache>
            </c:numRef>
          </c:val>
          <c:extLst>
            <c:ext xmlns:c16="http://schemas.microsoft.com/office/drawing/2014/chart" uri="{C3380CC4-5D6E-409C-BE32-E72D297353CC}">
              <c16:uniqueId val="{00000000-F74D-467C-A812-020672B88468}"/>
            </c:ext>
          </c:extLst>
        </c:ser>
        <c:ser>
          <c:idx val="1"/>
          <c:order val="1"/>
          <c:tx>
            <c:strRef>
              <c:f>Sheet1!$C$1</c:f>
              <c:strCache>
                <c:ptCount val="1"/>
                <c:pt idx="0">
                  <c:v>Male</c:v>
                </c:pt>
              </c:strCache>
            </c:strRef>
          </c:tx>
          <c:spPr>
            <a:solidFill>
              <a:schemeClr val="accent1">
                <a:lumMod val="40000"/>
                <a:lumOff val="60000"/>
              </a:schemeClr>
            </a:solidFill>
            <a:ln>
              <a:noFill/>
            </a:ln>
            <a:effectLst/>
          </c:spPr>
          <c:cat>
            <c:strRef>
              <c:f>Sheet1!$A$2:$A$58</c:f>
              <c:strCache>
                <c:ptCount val="57"/>
                <c:pt idx="0">
                  <c:v>2022_09_13</c:v>
                </c:pt>
                <c:pt idx="1">
                  <c:v>2022_09_20</c:v>
                </c:pt>
                <c:pt idx="2">
                  <c:v>2022_09_27</c:v>
                </c:pt>
                <c:pt idx="3">
                  <c:v>2022_10_04</c:v>
                </c:pt>
                <c:pt idx="4">
                  <c:v>2022_10_11</c:v>
                </c:pt>
                <c:pt idx="5">
                  <c:v>2022_10_18</c:v>
                </c:pt>
                <c:pt idx="6">
                  <c:v>2022_10_25</c:v>
                </c:pt>
                <c:pt idx="7">
                  <c:v>2022_11_01</c:v>
                </c:pt>
                <c:pt idx="8">
                  <c:v>2022_11_08</c:v>
                </c:pt>
                <c:pt idx="9">
                  <c:v>2022_11_15</c:v>
                </c:pt>
                <c:pt idx="10">
                  <c:v>2022_11_22</c:v>
                </c:pt>
                <c:pt idx="11">
                  <c:v>2022_11_29</c:v>
                </c:pt>
                <c:pt idx="12">
                  <c:v>2023_01_24</c:v>
                </c:pt>
                <c:pt idx="13">
                  <c:v>2023_01_31</c:v>
                </c:pt>
                <c:pt idx="14">
                  <c:v>2023_02_07</c:v>
                </c:pt>
                <c:pt idx="15">
                  <c:v>2023_02_14</c:v>
                </c:pt>
                <c:pt idx="16">
                  <c:v>2023_02_21</c:v>
                </c:pt>
                <c:pt idx="17">
                  <c:v>2023_02_28</c:v>
                </c:pt>
                <c:pt idx="18">
                  <c:v>2023_03_07</c:v>
                </c:pt>
                <c:pt idx="19">
                  <c:v>2023_03_14</c:v>
                </c:pt>
                <c:pt idx="20">
                  <c:v>2023_03_21</c:v>
                </c:pt>
                <c:pt idx="21">
                  <c:v>2023_03_28</c:v>
                </c:pt>
                <c:pt idx="22">
                  <c:v>2023_04_04</c:v>
                </c:pt>
                <c:pt idx="23">
                  <c:v>2023_04_11</c:v>
                </c:pt>
                <c:pt idx="24">
                  <c:v>2023_04_18</c:v>
                </c:pt>
                <c:pt idx="25">
                  <c:v>2023_04_25</c:v>
                </c:pt>
                <c:pt idx="26">
                  <c:v>2023_05_02</c:v>
                </c:pt>
                <c:pt idx="27">
                  <c:v>2023_08_29</c:v>
                </c:pt>
                <c:pt idx="28">
                  <c:v>2023_09_05</c:v>
                </c:pt>
                <c:pt idx="29">
                  <c:v>2023_09_12</c:v>
                </c:pt>
                <c:pt idx="30">
                  <c:v>2023_09_19</c:v>
                </c:pt>
                <c:pt idx="31">
                  <c:v>2023_09_26</c:v>
                </c:pt>
                <c:pt idx="32">
                  <c:v>2023_10_03</c:v>
                </c:pt>
                <c:pt idx="33">
                  <c:v>2023_10_10</c:v>
                </c:pt>
                <c:pt idx="34">
                  <c:v>2023_10_17</c:v>
                </c:pt>
                <c:pt idx="35">
                  <c:v>2023_10_24</c:v>
                </c:pt>
                <c:pt idx="36">
                  <c:v>2023_10_31</c:v>
                </c:pt>
                <c:pt idx="37">
                  <c:v>2023_11_07</c:v>
                </c:pt>
                <c:pt idx="38">
                  <c:v>2023_11_14</c:v>
                </c:pt>
                <c:pt idx="39">
                  <c:v>2023_11_21</c:v>
                </c:pt>
                <c:pt idx="40">
                  <c:v>2023_11_28</c:v>
                </c:pt>
                <c:pt idx="41">
                  <c:v>2023_12_05</c:v>
                </c:pt>
                <c:pt idx="42">
                  <c:v>2024_01_23</c:v>
                </c:pt>
                <c:pt idx="43">
                  <c:v>2024_01_30</c:v>
                </c:pt>
                <c:pt idx="44">
                  <c:v>2024_02_06</c:v>
                </c:pt>
                <c:pt idx="45">
                  <c:v>2024_02_16</c:v>
                </c:pt>
                <c:pt idx="46">
                  <c:v>2024_02_20</c:v>
                </c:pt>
                <c:pt idx="47">
                  <c:v>2024_02_27</c:v>
                </c:pt>
                <c:pt idx="48">
                  <c:v>2024_03_05</c:v>
                </c:pt>
                <c:pt idx="49">
                  <c:v>2024_03_12</c:v>
                </c:pt>
                <c:pt idx="50">
                  <c:v>2024_03_19</c:v>
                </c:pt>
                <c:pt idx="51">
                  <c:v>2024_03_26</c:v>
                </c:pt>
                <c:pt idx="52">
                  <c:v>2024_04_02</c:v>
                </c:pt>
                <c:pt idx="53">
                  <c:v>2024_04_09</c:v>
                </c:pt>
                <c:pt idx="54">
                  <c:v>2024_04_16</c:v>
                </c:pt>
                <c:pt idx="55">
                  <c:v>2024_04_23</c:v>
                </c:pt>
                <c:pt idx="56">
                  <c:v>2024_04_30</c:v>
                </c:pt>
              </c:strCache>
            </c:strRef>
          </c:cat>
          <c:val>
            <c:numRef>
              <c:f>Sheet1!$C$2:$C$58</c:f>
              <c:numCache>
                <c:formatCode>General</c:formatCode>
                <c:ptCount val="57"/>
                <c:pt idx="0">
                  <c:v>292</c:v>
                </c:pt>
                <c:pt idx="1">
                  <c:v>267</c:v>
                </c:pt>
                <c:pt idx="2">
                  <c:v>291</c:v>
                </c:pt>
                <c:pt idx="3">
                  <c:v>260</c:v>
                </c:pt>
                <c:pt idx="4">
                  <c:v>169</c:v>
                </c:pt>
                <c:pt idx="5">
                  <c:v>171</c:v>
                </c:pt>
                <c:pt idx="6">
                  <c:v>185</c:v>
                </c:pt>
                <c:pt idx="7">
                  <c:v>202</c:v>
                </c:pt>
                <c:pt idx="8">
                  <c:v>149</c:v>
                </c:pt>
                <c:pt idx="9">
                  <c:v>150</c:v>
                </c:pt>
                <c:pt idx="10">
                  <c:v>136</c:v>
                </c:pt>
                <c:pt idx="11">
                  <c:v>177</c:v>
                </c:pt>
                <c:pt idx="12">
                  <c:v>136</c:v>
                </c:pt>
                <c:pt idx="13">
                  <c:v>117</c:v>
                </c:pt>
                <c:pt idx="14">
                  <c:v>126</c:v>
                </c:pt>
                <c:pt idx="15">
                  <c:v>111</c:v>
                </c:pt>
                <c:pt idx="16">
                  <c:v>137</c:v>
                </c:pt>
                <c:pt idx="17">
                  <c:v>93</c:v>
                </c:pt>
                <c:pt idx="18">
                  <c:v>100</c:v>
                </c:pt>
                <c:pt idx="19">
                  <c:v>59</c:v>
                </c:pt>
                <c:pt idx="20">
                  <c:v>72</c:v>
                </c:pt>
                <c:pt idx="21">
                  <c:v>60</c:v>
                </c:pt>
                <c:pt idx="22">
                  <c:v>80</c:v>
                </c:pt>
                <c:pt idx="23">
                  <c:v>73</c:v>
                </c:pt>
                <c:pt idx="24">
                  <c:v>85</c:v>
                </c:pt>
                <c:pt idx="25">
                  <c:v>81</c:v>
                </c:pt>
                <c:pt idx="26">
                  <c:v>85</c:v>
                </c:pt>
                <c:pt idx="27">
                  <c:v>213</c:v>
                </c:pt>
                <c:pt idx="28">
                  <c:v>161</c:v>
                </c:pt>
                <c:pt idx="29">
                  <c:v>152</c:v>
                </c:pt>
                <c:pt idx="30">
                  <c:v>170</c:v>
                </c:pt>
                <c:pt idx="31">
                  <c:v>156</c:v>
                </c:pt>
                <c:pt idx="32">
                  <c:v>129</c:v>
                </c:pt>
                <c:pt idx="33">
                  <c:v>87</c:v>
                </c:pt>
                <c:pt idx="34">
                  <c:v>107</c:v>
                </c:pt>
                <c:pt idx="35">
                  <c:v>88</c:v>
                </c:pt>
                <c:pt idx="36">
                  <c:v>99</c:v>
                </c:pt>
                <c:pt idx="37">
                  <c:v>79</c:v>
                </c:pt>
                <c:pt idx="38">
                  <c:v>74</c:v>
                </c:pt>
                <c:pt idx="39">
                  <c:v>60</c:v>
                </c:pt>
                <c:pt idx="40">
                  <c:v>62</c:v>
                </c:pt>
                <c:pt idx="41">
                  <c:v>69</c:v>
                </c:pt>
                <c:pt idx="42">
                  <c:v>92</c:v>
                </c:pt>
                <c:pt idx="43">
                  <c:v>91</c:v>
                </c:pt>
                <c:pt idx="44">
                  <c:v>89</c:v>
                </c:pt>
                <c:pt idx="45">
                  <c:v>75</c:v>
                </c:pt>
                <c:pt idx="46">
                  <c:v>85</c:v>
                </c:pt>
                <c:pt idx="47">
                  <c:v>78</c:v>
                </c:pt>
                <c:pt idx="48">
                  <c:v>49</c:v>
                </c:pt>
                <c:pt idx="49">
                  <c:v>44</c:v>
                </c:pt>
                <c:pt idx="50">
                  <c:v>67</c:v>
                </c:pt>
                <c:pt idx="51">
                  <c:v>64</c:v>
                </c:pt>
                <c:pt idx="52">
                  <c:v>57</c:v>
                </c:pt>
                <c:pt idx="53">
                  <c:v>40</c:v>
                </c:pt>
                <c:pt idx="54">
                  <c:v>43</c:v>
                </c:pt>
                <c:pt idx="55">
                  <c:v>52</c:v>
                </c:pt>
                <c:pt idx="56">
                  <c:v>44</c:v>
                </c:pt>
              </c:numCache>
            </c:numRef>
          </c:val>
          <c:extLst>
            <c:ext xmlns:c16="http://schemas.microsoft.com/office/drawing/2014/chart" uri="{C3380CC4-5D6E-409C-BE32-E72D297353CC}">
              <c16:uniqueId val="{00000001-F74D-467C-A812-020672B88468}"/>
            </c:ext>
          </c:extLst>
        </c:ser>
        <c:dLbls>
          <c:showLegendKey val="0"/>
          <c:showVal val="0"/>
          <c:showCatName val="0"/>
          <c:showSerName val="0"/>
          <c:showPercent val="0"/>
          <c:showBubbleSize val="0"/>
        </c:dLbls>
        <c:axId val="385080319"/>
        <c:axId val="1985264367"/>
      </c:areaChart>
      <c:catAx>
        <c:axId val="385080319"/>
        <c:scaling>
          <c:orientation val="minMax"/>
        </c:scaling>
        <c:delete val="1"/>
        <c:axPos val="b"/>
        <c:numFmt formatCode="General" sourceLinked="1"/>
        <c:majorTickMark val="out"/>
        <c:minorTickMark val="none"/>
        <c:tickLblPos val="nextTo"/>
        <c:crossAx val="1985264367"/>
        <c:crosses val="autoZero"/>
        <c:auto val="1"/>
        <c:lblAlgn val="ctr"/>
        <c:lblOffset val="100"/>
        <c:noMultiLvlLbl val="0"/>
      </c:catAx>
      <c:valAx>
        <c:axId val="19852643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5080319"/>
        <c:crosses val="autoZero"/>
        <c:crossBetween val="midCat"/>
        <c:majorUnit val="0.1"/>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0"/>
          <c:order val="0"/>
          <c:tx>
            <c:strRef>
              <c:f>Sheet1!$B$1</c:f>
              <c:strCache>
                <c:ptCount val="1"/>
                <c:pt idx="0">
                  <c:v>Detractor</c:v>
                </c:pt>
              </c:strCache>
            </c:strRef>
          </c:tx>
          <c:spPr>
            <a:solidFill>
              <a:schemeClr val="accent2"/>
            </a:solidFill>
            <a:ln>
              <a:noFill/>
            </a:ln>
            <a:effectLst/>
          </c:spPr>
          <c:cat>
            <c:strRef>
              <c:f>Sheet1!$A$2:$A$58</c:f>
              <c:strCache>
                <c:ptCount val="57"/>
                <c:pt idx="0">
                  <c:v>2022_09_13</c:v>
                </c:pt>
                <c:pt idx="1">
                  <c:v>2022_09_20</c:v>
                </c:pt>
                <c:pt idx="2">
                  <c:v>2022_09_27</c:v>
                </c:pt>
                <c:pt idx="3">
                  <c:v>2022_10_04</c:v>
                </c:pt>
                <c:pt idx="4">
                  <c:v>2022_10_11</c:v>
                </c:pt>
                <c:pt idx="5">
                  <c:v>2022_10_18</c:v>
                </c:pt>
                <c:pt idx="6">
                  <c:v>2022_10_25</c:v>
                </c:pt>
                <c:pt idx="7">
                  <c:v>2022_11_01</c:v>
                </c:pt>
                <c:pt idx="8">
                  <c:v>2022_11_08</c:v>
                </c:pt>
                <c:pt idx="9">
                  <c:v>2022_11_15</c:v>
                </c:pt>
                <c:pt idx="10">
                  <c:v>2022_11_22</c:v>
                </c:pt>
                <c:pt idx="11">
                  <c:v>2022_11_29</c:v>
                </c:pt>
                <c:pt idx="12">
                  <c:v>2023_01_24</c:v>
                </c:pt>
                <c:pt idx="13">
                  <c:v>2023_01_31</c:v>
                </c:pt>
                <c:pt idx="14">
                  <c:v>2023_02_07</c:v>
                </c:pt>
                <c:pt idx="15">
                  <c:v>2023_02_14</c:v>
                </c:pt>
                <c:pt idx="16">
                  <c:v>2023_02_21</c:v>
                </c:pt>
                <c:pt idx="17">
                  <c:v>2023_02_28</c:v>
                </c:pt>
                <c:pt idx="18">
                  <c:v>2023_03_07</c:v>
                </c:pt>
                <c:pt idx="19">
                  <c:v>2023_03_14</c:v>
                </c:pt>
                <c:pt idx="20">
                  <c:v>2023_03_21</c:v>
                </c:pt>
                <c:pt idx="21">
                  <c:v>2023_03_28</c:v>
                </c:pt>
                <c:pt idx="22">
                  <c:v>2023_04_04</c:v>
                </c:pt>
                <c:pt idx="23">
                  <c:v>2023_04_11</c:v>
                </c:pt>
                <c:pt idx="24">
                  <c:v>2023_04_18</c:v>
                </c:pt>
                <c:pt idx="25">
                  <c:v>2023_04_25</c:v>
                </c:pt>
                <c:pt idx="26">
                  <c:v>2023_05_02</c:v>
                </c:pt>
                <c:pt idx="27">
                  <c:v>2023_08_29</c:v>
                </c:pt>
                <c:pt idx="28">
                  <c:v>2023_09_05</c:v>
                </c:pt>
                <c:pt idx="29">
                  <c:v>2023_09_12</c:v>
                </c:pt>
                <c:pt idx="30">
                  <c:v>2023_09_19</c:v>
                </c:pt>
                <c:pt idx="31">
                  <c:v>2023_09_26</c:v>
                </c:pt>
                <c:pt idx="32">
                  <c:v>2023_10_03</c:v>
                </c:pt>
                <c:pt idx="33">
                  <c:v>2023_10_10</c:v>
                </c:pt>
                <c:pt idx="34">
                  <c:v>2023_10_17</c:v>
                </c:pt>
                <c:pt idx="35">
                  <c:v>2023_10_24</c:v>
                </c:pt>
                <c:pt idx="36">
                  <c:v>2023_10_31</c:v>
                </c:pt>
                <c:pt idx="37">
                  <c:v>2023_11_07</c:v>
                </c:pt>
                <c:pt idx="38">
                  <c:v>2023_11_14</c:v>
                </c:pt>
                <c:pt idx="39">
                  <c:v>2023_11_21</c:v>
                </c:pt>
                <c:pt idx="40">
                  <c:v>2023_11_28</c:v>
                </c:pt>
                <c:pt idx="41">
                  <c:v>2023_12_05</c:v>
                </c:pt>
                <c:pt idx="42">
                  <c:v>2024_01_23</c:v>
                </c:pt>
                <c:pt idx="43">
                  <c:v>2024_01_30</c:v>
                </c:pt>
                <c:pt idx="44">
                  <c:v>2024_02_06</c:v>
                </c:pt>
                <c:pt idx="45">
                  <c:v>2024_02_16</c:v>
                </c:pt>
                <c:pt idx="46">
                  <c:v>2024_02_20</c:v>
                </c:pt>
                <c:pt idx="47">
                  <c:v>2024_02_27</c:v>
                </c:pt>
                <c:pt idx="48">
                  <c:v>2024_03_05</c:v>
                </c:pt>
                <c:pt idx="49">
                  <c:v>2024_03_12</c:v>
                </c:pt>
                <c:pt idx="50">
                  <c:v>2024_03_19</c:v>
                </c:pt>
                <c:pt idx="51">
                  <c:v>2024_03_26</c:v>
                </c:pt>
                <c:pt idx="52">
                  <c:v>2024_04_02</c:v>
                </c:pt>
                <c:pt idx="53">
                  <c:v>2024_04_09</c:v>
                </c:pt>
                <c:pt idx="54">
                  <c:v>2024_04_16</c:v>
                </c:pt>
                <c:pt idx="55">
                  <c:v>2024_04_23</c:v>
                </c:pt>
                <c:pt idx="56">
                  <c:v>2024_04_30</c:v>
                </c:pt>
              </c:strCache>
            </c:strRef>
          </c:cat>
          <c:val>
            <c:numRef>
              <c:f>Sheet1!$B$2:$B$58</c:f>
              <c:numCache>
                <c:formatCode>General</c:formatCode>
                <c:ptCount val="57"/>
                <c:pt idx="0">
                  <c:v>192</c:v>
                </c:pt>
                <c:pt idx="1">
                  <c:v>196</c:v>
                </c:pt>
                <c:pt idx="2">
                  <c:v>204</c:v>
                </c:pt>
                <c:pt idx="3">
                  <c:v>199</c:v>
                </c:pt>
                <c:pt idx="4">
                  <c:v>127</c:v>
                </c:pt>
                <c:pt idx="5">
                  <c:v>138</c:v>
                </c:pt>
                <c:pt idx="6">
                  <c:v>134</c:v>
                </c:pt>
                <c:pt idx="7">
                  <c:v>159</c:v>
                </c:pt>
                <c:pt idx="8">
                  <c:v>133</c:v>
                </c:pt>
                <c:pt idx="9">
                  <c:v>130</c:v>
                </c:pt>
                <c:pt idx="10">
                  <c:v>109</c:v>
                </c:pt>
                <c:pt idx="11">
                  <c:v>142</c:v>
                </c:pt>
                <c:pt idx="12">
                  <c:v>102</c:v>
                </c:pt>
                <c:pt idx="13">
                  <c:v>90</c:v>
                </c:pt>
                <c:pt idx="14">
                  <c:v>111</c:v>
                </c:pt>
                <c:pt idx="15">
                  <c:v>128</c:v>
                </c:pt>
                <c:pt idx="16">
                  <c:v>124</c:v>
                </c:pt>
                <c:pt idx="17">
                  <c:v>82</c:v>
                </c:pt>
                <c:pt idx="18">
                  <c:v>87</c:v>
                </c:pt>
                <c:pt idx="19">
                  <c:v>42</c:v>
                </c:pt>
                <c:pt idx="20">
                  <c:v>60</c:v>
                </c:pt>
                <c:pt idx="21">
                  <c:v>68</c:v>
                </c:pt>
                <c:pt idx="22">
                  <c:v>59</c:v>
                </c:pt>
                <c:pt idx="23">
                  <c:v>62</c:v>
                </c:pt>
                <c:pt idx="24">
                  <c:v>72</c:v>
                </c:pt>
                <c:pt idx="25">
                  <c:v>66</c:v>
                </c:pt>
                <c:pt idx="26">
                  <c:v>80</c:v>
                </c:pt>
                <c:pt idx="27">
                  <c:v>94</c:v>
                </c:pt>
                <c:pt idx="28">
                  <c:v>87</c:v>
                </c:pt>
                <c:pt idx="29">
                  <c:v>93</c:v>
                </c:pt>
                <c:pt idx="30">
                  <c:v>102</c:v>
                </c:pt>
                <c:pt idx="31">
                  <c:v>81</c:v>
                </c:pt>
                <c:pt idx="32">
                  <c:v>69</c:v>
                </c:pt>
                <c:pt idx="33">
                  <c:v>59</c:v>
                </c:pt>
                <c:pt idx="34">
                  <c:v>64</c:v>
                </c:pt>
                <c:pt idx="35">
                  <c:v>56</c:v>
                </c:pt>
                <c:pt idx="36">
                  <c:v>76</c:v>
                </c:pt>
                <c:pt idx="37">
                  <c:v>65</c:v>
                </c:pt>
                <c:pt idx="38">
                  <c:v>70</c:v>
                </c:pt>
                <c:pt idx="39">
                  <c:v>43</c:v>
                </c:pt>
                <c:pt idx="40">
                  <c:v>58</c:v>
                </c:pt>
                <c:pt idx="41">
                  <c:v>53</c:v>
                </c:pt>
                <c:pt idx="42">
                  <c:v>47</c:v>
                </c:pt>
                <c:pt idx="43">
                  <c:v>70</c:v>
                </c:pt>
                <c:pt idx="44">
                  <c:v>63</c:v>
                </c:pt>
                <c:pt idx="45">
                  <c:v>50</c:v>
                </c:pt>
                <c:pt idx="46">
                  <c:v>63</c:v>
                </c:pt>
                <c:pt idx="47">
                  <c:v>63</c:v>
                </c:pt>
                <c:pt idx="48">
                  <c:v>43</c:v>
                </c:pt>
                <c:pt idx="49">
                  <c:v>30</c:v>
                </c:pt>
                <c:pt idx="50">
                  <c:v>55</c:v>
                </c:pt>
                <c:pt idx="51">
                  <c:v>52</c:v>
                </c:pt>
                <c:pt idx="52">
                  <c:v>69</c:v>
                </c:pt>
                <c:pt idx="53">
                  <c:v>43</c:v>
                </c:pt>
                <c:pt idx="54">
                  <c:v>37</c:v>
                </c:pt>
                <c:pt idx="55">
                  <c:v>43</c:v>
                </c:pt>
                <c:pt idx="56">
                  <c:v>58</c:v>
                </c:pt>
              </c:numCache>
            </c:numRef>
          </c:val>
          <c:extLst>
            <c:ext xmlns:c16="http://schemas.microsoft.com/office/drawing/2014/chart" uri="{C3380CC4-5D6E-409C-BE32-E72D297353CC}">
              <c16:uniqueId val="{00000000-E03A-476D-ADC4-6DD9A1B0751B}"/>
            </c:ext>
          </c:extLst>
        </c:ser>
        <c:ser>
          <c:idx val="1"/>
          <c:order val="1"/>
          <c:tx>
            <c:strRef>
              <c:f>Sheet1!$C$1</c:f>
              <c:strCache>
                <c:ptCount val="1"/>
                <c:pt idx="0">
                  <c:v>Passive</c:v>
                </c:pt>
              </c:strCache>
            </c:strRef>
          </c:tx>
          <c:spPr>
            <a:solidFill>
              <a:schemeClr val="bg1">
                <a:lumMod val="85000"/>
              </a:schemeClr>
            </a:solidFill>
            <a:ln>
              <a:noFill/>
            </a:ln>
            <a:effectLst/>
          </c:spPr>
          <c:cat>
            <c:strRef>
              <c:f>Sheet1!$A$2:$A$58</c:f>
              <c:strCache>
                <c:ptCount val="57"/>
                <c:pt idx="0">
                  <c:v>2022_09_13</c:v>
                </c:pt>
                <c:pt idx="1">
                  <c:v>2022_09_20</c:v>
                </c:pt>
                <c:pt idx="2">
                  <c:v>2022_09_27</c:v>
                </c:pt>
                <c:pt idx="3">
                  <c:v>2022_10_04</c:v>
                </c:pt>
                <c:pt idx="4">
                  <c:v>2022_10_11</c:v>
                </c:pt>
                <c:pt idx="5">
                  <c:v>2022_10_18</c:v>
                </c:pt>
                <c:pt idx="6">
                  <c:v>2022_10_25</c:v>
                </c:pt>
                <c:pt idx="7">
                  <c:v>2022_11_01</c:v>
                </c:pt>
                <c:pt idx="8">
                  <c:v>2022_11_08</c:v>
                </c:pt>
                <c:pt idx="9">
                  <c:v>2022_11_15</c:v>
                </c:pt>
                <c:pt idx="10">
                  <c:v>2022_11_22</c:v>
                </c:pt>
                <c:pt idx="11">
                  <c:v>2022_11_29</c:v>
                </c:pt>
                <c:pt idx="12">
                  <c:v>2023_01_24</c:v>
                </c:pt>
                <c:pt idx="13">
                  <c:v>2023_01_31</c:v>
                </c:pt>
                <c:pt idx="14">
                  <c:v>2023_02_07</c:v>
                </c:pt>
                <c:pt idx="15">
                  <c:v>2023_02_14</c:v>
                </c:pt>
                <c:pt idx="16">
                  <c:v>2023_02_21</c:v>
                </c:pt>
                <c:pt idx="17">
                  <c:v>2023_02_28</c:v>
                </c:pt>
                <c:pt idx="18">
                  <c:v>2023_03_07</c:v>
                </c:pt>
                <c:pt idx="19">
                  <c:v>2023_03_14</c:v>
                </c:pt>
                <c:pt idx="20">
                  <c:v>2023_03_21</c:v>
                </c:pt>
                <c:pt idx="21">
                  <c:v>2023_03_28</c:v>
                </c:pt>
                <c:pt idx="22">
                  <c:v>2023_04_04</c:v>
                </c:pt>
                <c:pt idx="23">
                  <c:v>2023_04_11</c:v>
                </c:pt>
                <c:pt idx="24">
                  <c:v>2023_04_18</c:v>
                </c:pt>
                <c:pt idx="25">
                  <c:v>2023_04_25</c:v>
                </c:pt>
                <c:pt idx="26">
                  <c:v>2023_05_02</c:v>
                </c:pt>
                <c:pt idx="27">
                  <c:v>2023_08_29</c:v>
                </c:pt>
                <c:pt idx="28">
                  <c:v>2023_09_05</c:v>
                </c:pt>
                <c:pt idx="29">
                  <c:v>2023_09_12</c:v>
                </c:pt>
                <c:pt idx="30">
                  <c:v>2023_09_19</c:v>
                </c:pt>
                <c:pt idx="31">
                  <c:v>2023_09_26</c:v>
                </c:pt>
                <c:pt idx="32">
                  <c:v>2023_10_03</c:v>
                </c:pt>
                <c:pt idx="33">
                  <c:v>2023_10_10</c:v>
                </c:pt>
                <c:pt idx="34">
                  <c:v>2023_10_17</c:v>
                </c:pt>
                <c:pt idx="35">
                  <c:v>2023_10_24</c:v>
                </c:pt>
                <c:pt idx="36">
                  <c:v>2023_10_31</c:v>
                </c:pt>
                <c:pt idx="37">
                  <c:v>2023_11_07</c:v>
                </c:pt>
                <c:pt idx="38">
                  <c:v>2023_11_14</c:v>
                </c:pt>
                <c:pt idx="39">
                  <c:v>2023_11_21</c:v>
                </c:pt>
                <c:pt idx="40">
                  <c:v>2023_11_28</c:v>
                </c:pt>
                <c:pt idx="41">
                  <c:v>2023_12_05</c:v>
                </c:pt>
                <c:pt idx="42">
                  <c:v>2024_01_23</c:v>
                </c:pt>
                <c:pt idx="43">
                  <c:v>2024_01_30</c:v>
                </c:pt>
                <c:pt idx="44">
                  <c:v>2024_02_06</c:v>
                </c:pt>
                <c:pt idx="45">
                  <c:v>2024_02_16</c:v>
                </c:pt>
                <c:pt idx="46">
                  <c:v>2024_02_20</c:v>
                </c:pt>
                <c:pt idx="47">
                  <c:v>2024_02_27</c:v>
                </c:pt>
                <c:pt idx="48">
                  <c:v>2024_03_05</c:v>
                </c:pt>
                <c:pt idx="49">
                  <c:v>2024_03_12</c:v>
                </c:pt>
                <c:pt idx="50">
                  <c:v>2024_03_19</c:v>
                </c:pt>
                <c:pt idx="51">
                  <c:v>2024_03_26</c:v>
                </c:pt>
                <c:pt idx="52">
                  <c:v>2024_04_02</c:v>
                </c:pt>
                <c:pt idx="53">
                  <c:v>2024_04_09</c:v>
                </c:pt>
                <c:pt idx="54">
                  <c:v>2024_04_16</c:v>
                </c:pt>
                <c:pt idx="55">
                  <c:v>2024_04_23</c:v>
                </c:pt>
                <c:pt idx="56">
                  <c:v>2024_04_30</c:v>
                </c:pt>
              </c:strCache>
            </c:strRef>
          </c:cat>
          <c:val>
            <c:numRef>
              <c:f>Sheet1!$C$2:$C$58</c:f>
              <c:numCache>
                <c:formatCode>General</c:formatCode>
                <c:ptCount val="57"/>
                <c:pt idx="0">
                  <c:v>273</c:v>
                </c:pt>
                <c:pt idx="1">
                  <c:v>231</c:v>
                </c:pt>
                <c:pt idx="2">
                  <c:v>268</c:v>
                </c:pt>
                <c:pt idx="3">
                  <c:v>241</c:v>
                </c:pt>
                <c:pt idx="4">
                  <c:v>170</c:v>
                </c:pt>
                <c:pt idx="5">
                  <c:v>168</c:v>
                </c:pt>
                <c:pt idx="6">
                  <c:v>162</c:v>
                </c:pt>
                <c:pt idx="7">
                  <c:v>183</c:v>
                </c:pt>
                <c:pt idx="8">
                  <c:v>132</c:v>
                </c:pt>
                <c:pt idx="9">
                  <c:v>148</c:v>
                </c:pt>
                <c:pt idx="10">
                  <c:v>121</c:v>
                </c:pt>
                <c:pt idx="11">
                  <c:v>147</c:v>
                </c:pt>
                <c:pt idx="12">
                  <c:v>126</c:v>
                </c:pt>
                <c:pt idx="13">
                  <c:v>107</c:v>
                </c:pt>
                <c:pt idx="14">
                  <c:v>90</c:v>
                </c:pt>
                <c:pt idx="15">
                  <c:v>88</c:v>
                </c:pt>
                <c:pt idx="16">
                  <c:v>91</c:v>
                </c:pt>
                <c:pt idx="17">
                  <c:v>78</c:v>
                </c:pt>
                <c:pt idx="18">
                  <c:v>91</c:v>
                </c:pt>
                <c:pt idx="19">
                  <c:v>43</c:v>
                </c:pt>
                <c:pt idx="20">
                  <c:v>52</c:v>
                </c:pt>
                <c:pt idx="21">
                  <c:v>60</c:v>
                </c:pt>
                <c:pt idx="22">
                  <c:v>76</c:v>
                </c:pt>
                <c:pt idx="23">
                  <c:v>56</c:v>
                </c:pt>
                <c:pt idx="24">
                  <c:v>69</c:v>
                </c:pt>
                <c:pt idx="25">
                  <c:v>59</c:v>
                </c:pt>
                <c:pt idx="26">
                  <c:v>96</c:v>
                </c:pt>
                <c:pt idx="27">
                  <c:v>209</c:v>
                </c:pt>
                <c:pt idx="28">
                  <c:v>171</c:v>
                </c:pt>
                <c:pt idx="29">
                  <c:v>138</c:v>
                </c:pt>
                <c:pt idx="30">
                  <c:v>127</c:v>
                </c:pt>
                <c:pt idx="31">
                  <c:v>141</c:v>
                </c:pt>
                <c:pt idx="32">
                  <c:v>113</c:v>
                </c:pt>
                <c:pt idx="33">
                  <c:v>83</c:v>
                </c:pt>
                <c:pt idx="34">
                  <c:v>89</c:v>
                </c:pt>
                <c:pt idx="35">
                  <c:v>82</c:v>
                </c:pt>
                <c:pt idx="36">
                  <c:v>86</c:v>
                </c:pt>
                <c:pt idx="37">
                  <c:v>64</c:v>
                </c:pt>
                <c:pt idx="38">
                  <c:v>71</c:v>
                </c:pt>
                <c:pt idx="39">
                  <c:v>67</c:v>
                </c:pt>
                <c:pt idx="40">
                  <c:v>66</c:v>
                </c:pt>
                <c:pt idx="41">
                  <c:v>70</c:v>
                </c:pt>
                <c:pt idx="42">
                  <c:v>77</c:v>
                </c:pt>
                <c:pt idx="43">
                  <c:v>77</c:v>
                </c:pt>
                <c:pt idx="44">
                  <c:v>66</c:v>
                </c:pt>
                <c:pt idx="45">
                  <c:v>75</c:v>
                </c:pt>
                <c:pt idx="46">
                  <c:v>86</c:v>
                </c:pt>
                <c:pt idx="47">
                  <c:v>62</c:v>
                </c:pt>
                <c:pt idx="48">
                  <c:v>49</c:v>
                </c:pt>
                <c:pt idx="49">
                  <c:v>30</c:v>
                </c:pt>
                <c:pt idx="50">
                  <c:v>45</c:v>
                </c:pt>
                <c:pt idx="51">
                  <c:v>52</c:v>
                </c:pt>
                <c:pt idx="52">
                  <c:v>58</c:v>
                </c:pt>
                <c:pt idx="53">
                  <c:v>46</c:v>
                </c:pt>
                <c:pt idx="54">
                  <c:v>37</c:v>
                </c:pt>
                <c:pt idx="55">
                  <c:v>41</c:v>
                </c:pt>
                <c:pt idx="56">
                  <c:v>33</c:v>
                </c:pt>
              </c:numCache>
            </c:numRef>
          </c:val>
          <c:extLst>
            <c:ext xmlns:c16="http://schemas.microsoft.com/office/drawing/2014/chart" uri="{C3380CC4-5D6E-409C-BE32-E72D297353CC}">
              <c16:uniqueId val="{00000001-E03A-476D-ADC4-6DD9A1B0751B}"/>
            </c:ext>
          </c:extLst>
        </c:ser>
        <c:ser>
          <c:idx val="2"/>
          <c:order val="2"/>
          <c:tx>
            <c:strRef>
              <c:f>Sheet1!$D$1</c:f>
              <c:strCache>
                <c:ptCount val="1"/>
                <c:pt idx="0">
                  <c:v>Promoter</c:v>
                </c:pt>
              </c:strCache>
            </c:strRef>
          </c:tx>
          <c:spPr>
            <a:solidFill>
              <a:srgbClr val="0070C0"/>
            </a:solidFill>
            <a:ln w="25400">
              <a:noFill/>
            </a:ln>
            <a:effectLst/>
          </c:spPr>
          <c:cat>
            <c:strRef>
              <c:f>Sheet1!$A$2:$A$58</c:f>
              <c:strCache>
                <c:ptCount val="57"/>
                <c:pt idx="0">
                  <c:v>2022_09_13</c:v>
                </c:pt>
                <c:pt idx="1">
                  <c:v>2022_09_20</c:v>
                </c:pt>
                <c:pt idx="2">
                  <c:v>2022_09_27</c:v>
                </c:pt>
                <c:pt idx="3">
                  <c:v>2022_10_04</c:v>
                </c:pt>
                <c:pt idx="4">
                  <c:v>2022_10_11</c:v>
                </c:pt>
                <c:pt idx="5">
                  <c:v>2022_10_18</c:v>
                </c:pt>
                <c:pt idx="6">
                  <c:v>2022_10_25</c:v>
                </c:pt>
                <c:pt idx="7">
                  <c:v>2022_11_01</c:v>
                </c:pt>
                <c:pt idx="8">
                  <c:v>2022_11_08</c:v>
                </c:pt>
                <c:pt idx="9">
                  <c:v>2022_11_15</c:v>
                </c:pt>
                <c:pt idx="10">
                  <c:v>2022_11_22</c:v>
                </c:pt>
                <c:pt idx="11">
                  <c:v>2022_11_29</c:v>
                </c:pt>
                <c:pt idx="12">
                  <c:v>2023_01_24</c:v>
                </c:pt>
                <c:pt idx="13">
                  <c:v>2023_01_31</c:v>
                </c:pt>
                <c:pt idx="14">
                  <c:v>2023_02_07</c:v>
                </c:pt>
                <c:pt idx="15">
                  <c:v>2023_02_14</c:v>
                </c:pt>
                <c:pt idx="16">
                  <c:v>2023_02_21</c:v>
                </c:pt>
                <c:pt idx="17">
                  <c:v>2023_02_28</c:v>
                </c:pt>
                <c:pt idx="18">
                  <c:v>2023_03_07</c:v>
                </c:pt>
                <c:pt idx="19">
                  <c:v>2023_03_14</c:v>
                </c:pt>
                <c:pt idx="20">
                  <c:v>2023_03_21</c:v>
                </c:pt>
                <c:pt idx="21">
                  <c:v>2023_03_28</c:v>
                </c:pt>
                <c:pt idx="22">
                  <c:v>2023_04_04</c:v>
                </c:pt>
                <c:pt idx="23">
                  <c:v>2023_04_11</c:v>
                </c:pt>
                <c:pt idx="24">
                  <c:v>2023_04_18</c:v>
                </c:pt>
                <c:pt idx="25">
                  <c:v>2023_04_25</c:v>
                </c:pt>
                <c:pt idx="26">
                  <c:v>2023_05_02</c:v>
                </c:pt>
                <c:pt idx="27">
                  <c:v>2023_08_29</c:v>
                </c:pt>
                <c:pt idx="28">
                  <c:v>2023_09_05</c:v>
                </c:pt>
                <c:pt idx="29">
                  <c:v>2023_09_12</c:v>
                </c:pt>
                <c:pt idx="30">
                  <c:v>2023_09_19</c:v>
                </c:pt>
                <c:pt idx="31">
                  <c:v>2023_09_26</c:v>
                </c:pt>
                <c:pt idx="32">
                  <c:v>2023_10_03</c:v>
                </c:pt>
                <c:pt idx="33">
                  <c:v>2023_10_10</c:v>
                </c:pt>
                <c:pt idx="34">
                  <c:v>2023_10_17</c:v>
                </c:pt>
                <c:pt idx="35">
                  <c:v>2023_10_24</c:v>
                </c:pt>
                <c:pt idx="36">
                  <c:v>2023_10_31</c:v>
                </c:pt>
                <c:pt idx="37">
                  <c:v>2023_11_07</c:v>
                </c:pt>
                <c:pt idx="38">
                  <c:v>2023_11_14</c:v>
                </c:pt>
                <c:pt idx="39">
                  <c:v>2023_11_21</c:v>
                </c:pt>
                <c:pt idx="40">
                  <c:v>2023_11_28</c:v>
                </c:pt>
                <c:pt idx="41">
                  <c:v>2023_12_05</c:v>
                </c:pt>
                <c:pt idx="42">
                  <c:v>2024_01_23</c:v>
                </c:pt>
                <c:pt idx="43">
                  <c:v>2024_01_30</c:v>
                </c:pt>
                <c:pt idx="44">
                  <c:v>2024_02_06</c:v>
                </c:pt>
                <c:pt idx="45">
                  <c:v>2024_02_16</c:v>
                </c:pt>
                <c:pt idx="46">
                  <c:v>2024_02_20</c:v>
                </c:pt>
                <c:pt idx="47">
                  <c:v>2024_02_27</c:v>
                </c:pt>
                <c:pt idx="48">
                  <c:v>2024_03_05</c:v>
                </c:pt>
                <c:pt idx="49">
                  <c:v>2024_03_12</c:v>
                </c:pt>
                <c:pt idx="50">
                  <c:v>2024_03_19</c:v>
                </c:pt>
                <c:pt idx="51">
                  <c:v>2024_03_26</c:v>
                </c:pt>
                <c:pt idx="52">
                  <c:v>2024_04_02</c:v>
                </c:pt>
                <c:pt idx="53">
                  <c:v>2024_04_09</c:v>
                </c:pt>
                <c:pt idx="54">
                  <c:v>2024_04_16</c:v>
                </c:pt>
                <c:pt idx="55">
                  <c:v>2024_04_23</c:v>
                </c:pt>
                <c:pt idx="56">
                  <c:v>2024_04_30</c:v>
                </c:pt>
              </c:strCache>
            </c:strRef>
          </c:cat>
          <c:val>
            <c:numRef>
              <c:f>Sheet1!$D$2:$D$58</c:f>
              <c:numCache>
                <c:formatCode>General</c:formatCode>
                <c:ptCount val="57"/>
                <c:pt idx="0">
                  <c:v>236</c:v>
                </c:pt>
                <c:pt idx="1">
                  <c:v>213</c:v>
                </c:pt>
                <c:pt idx="2">
                  <c:v>219</c:v>
                </c:pt>
                <c:pt idx="3">
                  <c:v>176</c:v>
                </c:pt>
                <c:pt idx="4">
                  <c:v>155</c:v>
                </c:pt>
                <c:pt idx="5">
                  <c:v>168</c:v>
                </c:pt>
                <c:pt idx="6">
                  <c:v>155</c:v>
                </c:pt>
                <c:pt idx="7">
                  <c:v>163</c:v>
                </c:pt>
                <c:pt idx="8">
                  <c:v>146</c:v>
                </c:pt>
                <c:pt idx="9">
                  <c:v>116</c:v>
                </c:pt>
                <c:pt idx="10">
                  <c:v>121</c:v>
                </c:pt>
                <c:pt idx="11">
                  <c:v>121</c:v>
                </c:pt>
                <c:pt idx="12">
                  <c:v>111</c:v>
                </c:pt>
                <c:pt idx="13">
                  <c:v>91</c:v>
                </c:pt>
                <c:pt idx="14">
                  <c:v>92</c:v>
                </c:pt>
                <c:pt idx="15">
                  <c:v>84</c:v>
                </c:pt>
                <c:pt idx="16">
                  <c:v>88</c:v>
                </c:pt>
                <c:pt idx="17">
                  <c:v>66</c:v>
                </c:pt>
                <c:pt idx="18">
                  <c:v>53</c:v>
                </c:pt>
                <c:pt idx="19">
                  <c:v>60</c:v>
                </c:pt>
                <c:pt idx="20">
                  <c:v>64</c:v>
                </c:pt>
                <c:pt idx="21">
                  <c:v>58</c:v>
                </c:pt>
                <c:pt idx="22">
                  <c:v>54</c:v>
                </c:pt>
                <c:pt idx="23">
                  <c:v>61</c:v>
                </c:pt>
                <c:pt idx="24">
                  <c:v>65</c:v>
                </c:pt>
                <c:pt idx="25">
                  <c:v>63</c:v>
                </c:pt>
                <c:pt idx="26">
                  <c:v>66</c:v>
                </c:pt>
                <c:pt idx="27">
                  <c:v>207</c:v>
                </c:pt>
                <c:pt idx="28">
                  <c:v>156</c:v>
                </c:pt>
                <c:pt idx="29">
                  <c:v>134</c:v>
                </c:pt>
                <c:pt idx="30">
                  <c:v>163</c:v>
                </c:pt>
                <c:pt idx="31">
                  <c:v>135</c:v>
                </c:pt>
                <c:pt idx="32">
                  <c:v>106</c:v>
                </c:pt>
                <c:pt idx="33">
                  <c:v>100</c:v>
                </c:pt>
                <c:pt idx="34">
                  <c:v>83</c:v>
                </c:pt>
                <c:pt idx="35">
                  <c:v>112</c:v>
                </c:pt>
                <c:pt idx="36">
                  <c:v>78</c:v>
                </c:pt>
                <c:pt idx="37">
                  <c:v>69</c:v>
                </c:pt>
                <c:pt idx="38">
                  <c:v>70</c:v>
                </c:pt>
                <c:pt idx="39">
                  <c:v>50</c:v>
                </c:pt>
                <c:pt idx="40">
                  <c:v>79</c:v>
                </c:pt>
                <c:pt idx="41">
                  <c:v>73</c:v>
                </c:pt>
                <c:pt idx="42">
                  <c:v>99</c:v>
                </c:pt>
                <c:pt idx="43">
                  <c:v>83</c:v>
                </c:pt>
                <c:pt idx="44">
                  <c:v>74</c:v>
                </c:pt>
                <c:pt idx="45">
                  <c:v>70</c:v>
                </c:pt>
                <c:pt idx="46">
                  <c:v>66</c:v>
                </c:pt>
                <c:pt idx="47">
                  <c:v>69</c:v>
                </c:pt>
                <c:pt idx="48">
                  <c:v>57</c:v>
                </c:pt>
                <c:pt idx="49">
                  <c:v>49</c:v>
                </c:pt>
                <c:pt idx="50">
                  <c:v>57</c:v>
                </c:pt>
                <c:pt idx="51">
                  <c:v>50</c:v>
                </c:pt>
                <c:pt idx="52">
                  <c:v>55</c:v>
                </c:pt>
                <c:pt idx="53">
                  <c:v>59</c:v>
                </c:pt>
                <c:pt idx="54">
                  <c:v>46</c:v>
                </c:pt>
                <c:pt idx="55">
                  <c:v>44</c:v>
                </c:pt>
                <c:pt idx="56">
                  <c:v>26</c:v>
                </c:pt>
              </c:numCache>
            </c:numRef>
          </c:val>
          <c:extLst>
            <c:ext xmlns:c16="http://schemas.microsoft.com/office/drawing/2014/chart" uri="{C3380CC4-5D6E-409C-BE32-E72D297353CC}">
              <c16:uniqueId val="{00000002-E03A-476D-ADC4-6DD9A1B0751B}"/>
            </c:ext>
          </c:extLst>
        </c:ser>
        <c:dLbls>
          <c:showLegendKey val="0"/>
          <c:showVal val="0"/>
          <c:showCatName val="0"/>
          <c:showSerName val="0"/>
          <c:showPercent val="0"/>
          <c:showBubbleSize val="0"/>
        </c:dLbls>
        <c:axId val="385080319"/>
        <c:axId val="1985264367"/>
      </c:areaChart>
      <c:catAx>
        <c:axId val="385080319"/>
        <c:scaling>
          <c:orientation val="minMax"/>
        </c:scaling>
        <c:delete val="1"/>
        <c:axPos val="b"/>
        <c:numFmt formatCode="General" sourceLinked="1"/>
        <c:majorTickMark val="out"/>
        <c:minorTickMark val="none"/>
        <c:tickLblPos val="nextTo"/>
        <c:crossAx val="1985264367"/>
        <c:crosses val="autoZero"/>
        <c:auto val="1"/>
        <c:lblAlgn val="ctr"/>
        <c:lblOffset val="100"/>
        <c:noMultiLvlLbl val="0"/>
      </c:catAx>
      <c:valAx>
        <c:axId val="19852643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5080319"/>
        <c:crosses val="autoZero"/>
        <c:crossBetween val="midCat"/>
        <c:majorUnit val="0.1"/>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0"/>
          <c:order val="0"/>
          <c:tx>
            <c:strRef>
              <c:f>Sheet1!$B$1</c:f>
              <c:strCache>
                <c:ptCount val="1"/>
                <c:pt idx="0">
                  <c:v>Asian</c:v>
                </c:pt>
              </c:strCache>
            </c:strRef>
          </c:tx>
          <c:spPr>
            <a:solidFill>
              <a:schemeClr val="tx1"/>
            </a:solidFill>
            <a:ln>
              <a:noFill/>
            </a:ln>
            <a:effectLst/>
          </c:spPr>
          <c:cat>
            <c:strRef>
              <c:f>Sheet1!$A$2:$A$58</c:f>
              <c:strCache>
                <c:ptCount val="57"/>
                <c:pt idx="0">
                  <c:v>2022_09_13</c:v>
                </c:pt>
                <c:pt idx="1">
                  <c:v>2022_09_20</c:v>
                </c:pt>
                <c:pt idx="2">
                  <c:v>2022_09_27</c:v>
                </c:pt>
                <c:pt idx="3">
                  <c:v>2022_10_04</c:v>
                </c:pt>
                <c:pt idx="4">
                  <c:v>2022_10_11</c:v>
                </c:pt>
                <c:pt idx="5">
                  <c:v>2022_10_18</c:v>
                </c:pt>
                <c:pt idx="6">
                  <c:v>2022_10_25</c:v>
                </c:pt>
                <c:pt idx="7">
                  <c:v>2022_11_01</c:v>
                </c:pt>
                <c:pt idx="8">
                  <c:v>2022_11_08</c:v>
                </c:pt>
                <c:pt idx="9">
                  <c:v>2022_11_15</c:v>
                </c:pt>
                <c:pt idx="10">
                  <c:v>2022_11_22</c:v>
                </c:pt>
                <c:pt idx="11">
                  <c:v>2022_11_29</c:v>
                </c:pt>
                <c:pt idx="12">
                  <c:v>2023_01_24</c:v>
                </c:pt>
                <c:pt idx="13">
                  <c:v>2023_01_31</c:v>
                </c:pt>
                <c:pt idx="14">
                  <c:v>2023_02_07</c:v>
                </c:pt>
                <c:pt idx="15">
                  <c:v>2023_02_14</c:v>
                </c:pt>
                <c:pt idx="16">
                  <c:v>2023_02_21</c:v>
                </c:pt>
                <c:pt idx="17">
                  <c:v>2023_02_28</c:v>
                </c:pt>
                <c:pt idx="18">
                  <c:v>2023_03_07</c:v>
                </c:pt>
                <c:pt idx="19">
                  <c:v>2023_03_14</c:v>
                </c:pt>
                <c:pt idx="20">
                  <c:v>2023_03_21</c:v>
                </c:pt>
                <c:pt idx="21">
                  <c:v>2023_03_28</c:v>
                </c:pt>
                <c:pt idx="22">
                  <c:v>2023_04_04</c:v>
                </c:pt>
                <c:pt idx="23">
                  <c:v>2023_04_11</c:v>
                </c:pt>
                <c:pt idx="24">
                  <c:v>2023_04_18</c:v>
                </c:pt>
                <c:pt idx="25">
                  <c:v>2023_04_25</c:v>
                </c:pt>
                <c:pt idx="26">
                  <c:v>2023_05_02</c:v>
                </c:pt>
                <c:pt idx="27">
                  <c:v>2023_08_29</c:v>
                </c:pt>
                <c:pt idx="28">
                  <c:v>2023_09_05</c:v>
                </c:pt>
                <c:pt idx="29">
                  <c:v>2023_09_12</c:v>
                </c:pt>
                <c:pt idx="30">
                  <c:v>2023_09_19</c:v>
                </c:pt>
                <c:pt idx="31">
                  <c:v>2023_09_26</c:v>
                </c:pt>
                <c:pt idx="32">
                  <c:v>2023_10_03</c:v>
                </c:pt>
                <c:pt idx="33">
                  <c:v>2023_10_10</c:v>
                </c:pt>
                <c:pt idx="34">
                  <c:v>2023_10_17</c:v>
                </c:pt>
                <c:pt idx="35">
                  <c:v>2023_10_24</c:v>
                </c:pt>
                <c:pt idx="36">
                  <c:v>2023_10_31</c:v>
                </c:pt>
                <c:pt idx="37">
                  <c:v>2023_11_07</c:v>
                </c:pt>
                <c:pt idx="38">
                  <c:v>2023_11_14</c:v>
                </c:pt>
                <c:pt idx="39">
                  <c:v>2023_11_21</c:v>
                </c:pt>
                <c:pt idx="40">
                  <c:v>2023_11_28</c:v>
                </c:pt>
                <c:pt idx="41">
                  <c:v>2023_12_05</c:v>
                </c:pt>
                <c:pt idx="42">
                  <c:v>2024_01_23</c:v>
                </c:pt>
                <c:pt idx="43">
                  <c:v>2024_01_30</c:v>
                </c:pt>
                <c:pt idx="44">
                  <c:v>2024_02_06</c:v>
                </c:pt>
                <c:pt idx="45">
                  <c:v>2024_02_16</c:v>
                </c:pt>
                <c:pt idx="46">
                  <c:v>2024_02_20</c:v>
                </c:pt>
                <c:pt idx="47">
                  <c:v>2024_02_27</c:v>
                </c:pt>
                <c:pt idx="48">
                  <c:v>2024_03_05</c:v>
                </c:pt>
                <c:pt idx="49">
                  <c:v>2024_03_12</c:v>
                </c:pt>
                <c:pt idx="50">
                  <c:v>2024_03_19</c:v>
                </c:pt>
                <c:pt idx="51">
                  <c:v>2024_03_26</c:v>
                </c:pt>
                <c:pt idx="52">
                  <c:v>2024_04_02</c:v>
                </c:pt>
                <c:pt idx="53">
                  <c:v>2024_04_09</c:v>
                </c:pt>
                <c:pt idx="54">
                  <c:v>2024_04_16</c:v>
                </c:pt>
                <c:pt idx="55">
                  <c:v>2024_04_23</c:v>
                </c:pt>
                <c:pt idx="56">
                  <c:v>2024_04_30</c:v>
                </c:pt>
              </c:strCache>
            </c:strRef>
          </c:cat>
          <c:val>
            <c:numRef>
              <c:f>Sheet1!$B$2:$B$58</c:f>
              <c:numCache>
                <c:formatCode>General</c:formatCode>
                <c:ptCount val="57"/>
                <c:pt idx="0">
                  <c:v>203</c:v>
                </c:pt>
                <c:pt idx="1">
                  <c:v>191</c:v>
                </c:pt>
                <c:pt idx="2">
                  <c:v>189</c:v>
                </c:pt>
                <c:pt idx="3">
                  <c:v>162</c:v>
                </c:pt>
                <c:pt idx="4">
                  <c:v>113</c:v>
                </c:pt>
                <c:pt idx="5">
                  <c:v>135</c:v>
                </c:pt>
                <c:pt idx="6">
                  <c:v>117</c:v>
                </c:pt>
                <c:pt idx="7">
                  <c:v>137</c:v>
                </c:pt>
                <c:pt idx="8">
                  <c:v>109</c:v>
                </c:pt>
                <c:pt idx="9">
                  <c:v>119</c:v>
                </c:pt>
                <c:pt idx="10">
                  <c:v>106</c:v>
                </c:pt>
                <c:pt idx="11">
                  <c:v>114</c:v>
                </c:pt>
                <c:pt idx="12">
                  <c:v>78</c:v>
                </c:pt>
                <c:pt idx="13">
                  <c:v>69</c:v>
                </c:pt>
                <c:pt idx="14">
                  <c:v>85</c:v>
                </c:pt>
                <c:pt idx="15">
                  <c:v>74</c:v>
                </c:pt>
                <c:pt idx="16">
                  <c:v>69</c:v>
                </c:pt>
                <c:pt idx="17">
                  <c:v>58</c:v>
                </c:pt>
                <c:pt idx="18">
                  <c:v>63</c:v>
                </c:pt>
                <c:pt idx="19">
                  <c:v>36</c:v>
                </c:pt>
                <c:pt idx="20">
                  <c:v>44</c:v>
                </c:pt>
                <c:pt idx="21">
                  <c:v>47</c:v>
                </c:pt>
                <c:pt idx="22">
                  <c:v>55</c:v>
                </c:pt>
                <c:pt idx="23">
                  <c:v>54</c:v>
                </c:pt>
                <c:pt idx="24">
                  <c:v>54</c:v>
                </c:pt>
                <c:pt idx="25">
                  <c:v>49</c:v>
                </c:pt>
                <c:pt idx="26">
                  <c:v>73</c:v>
                </c:pt>
                <c:pt idx="27">
                  <c:v>137</c:v>
                </c:pt>
                <c:pt idx="28">
                  <c:v>91</c:v>
                </c:pt>
                <c:pt idx="29">
                  <c:v>124</c:v>
                </c:pt>
                <c:pt idx="30">
                  <c:v>81</c:v>
                </c:pt>
                <c:pt idx="31">
                  <c:v>114</c:v>
                </c:pt>
                <c:pt idx="32">
                  <c:v>74</c:v>
                </c:pt>
                <c:pt idx="33">
                  <c:v>52</c:v>
                </c:pt>
                <c:pt idx="34">
                  <c:v>87</c:v>
                </c:pt>
                <c:pt idx="35">
                  <c:v>60</c:v>
                </c:pt>
                <c:pt idx="36">
                  <c:v>82</c:v>
                </c:pt>
                <c:pt idx="37">
                  <c:v>58</c:v>
                </c:pt>
                <c:pt idx="38">
                  <c:v>43</c:v>
                </c:pt>
                <c:pt idx="39">
                  <c:v>58</c:v>
                </c:pt>
                <c:pt idx="40">
                  <c:v>45</c:v>
                </c:pt>
                <c:pt idx="41">
                  <c:v>66</c:v>
                </c:pt>
                <c:pt idx="42">
                  <c:v>65</c:v>
                </c:pt>
                <c:pt idx="43">
                  <c:v>59</c:v>
                </c:pt>
                <c:pt idx="44">
                  <c:v>56</c:v>
                </c:pt>
                <c:pt idx="45">
                  <c:v>53</c:v>
                </c:pt>
                <c:pt idx="46">
                  <c:v>59</c:v>
                </c:pt>
                <c:pt idx="47">
                  <c:v>57</c:v>
                </c:pt>
                <c:pt idx="48">
                  <c:v>45</c:v>
                </c:pt>
                <c:pt idx="49">
                  <c:v>28</c:v>
                </c:pt>
                <c:pt idx="50">
                  <c:v>37</c:v>
                </c:pt>
                <c:pt idx="51">
                  <c:v>36</c:v>
                </c:pt>
                <c:pt idx="52">
                  <c:v>55</c:v>
                </c:pt>
                <c:pt idx="53">
                  <c:v>42</c:v>
                </c:pt>
                <c:pt idx="54">
                  <c:v>34</c:v>
                </c:pt>
                <c:pt idx="55">
                  <c:v>33</c:v>
                </c:pt>
                <c:pt idx="56">
                  <c:v>31</c:v>
                </c:pt>
              </c:numCache>
            </c:numRef>
          </c:val>
          <c:extLst>
            <c:ext xmlns:c16="http://schemas.microsoft.com/office/drawing/2014/chart" uri="{C3380CC4-5D6E-409C-BE32-E72D297353CC}">
              <c16:uniqueId val="{00000000-5B36-4452-B8DC-517838BA988C}"/>
            </c:ext>
          </c:extLst>
        </c:ser>
        <c:ser>
          <c:idx val="1"/>
          <c:order val="1"/>
          <c:tx>
            <c:strRef>
              <c:f>Sheet1!$C$1</c:f>
              <c:strCache>
                <c:ptCount val="1"/>
                <c:pt idx="0">
                  <c:v>White</c:v>
                </c:pt>
              </c:strCache>
            </c:strRef>
          </c:tx>
          <c:spPr>
            <a:solidFill>
              <a:schemeClr val="bg2">
                <a:lumMod val="25000"/>
              </a:schemeClr>
            </a:solidFill>
            <a:ln>
              <a:noFill/>
            </a:ln>
            <a:effectLst/>
          </c:spPr>
          <c:cat>
            <c:strRef>
              <c:f>Sheet1!$A$2:$A$58</c:f>
              <c:strCache>
                <c:ptCount val="57"/>
                <c:pt idx="0">
                  <c:v>2022_09_13</c:v>
                </c:pt>
                <c:pt idx="1">
                  <c:v>2022_09_20</c:v>
                </c:pt>
                <c:pt idx="2">
                  <c:v>2022_09_27</c:v>
                </c:pt>
                <c:pt idx="3">
                  <c:v>2022_10_04</c:v>
                </c:pt>
                <c:pt idx="4">
                  <c:v>2022_10_11</c:v>
                </c:pt>
                <c:pt idx="5">
                  <c:v>2022_10_18</c:v>
                </c:pt>
                <c:pt idx="6">
                  <c:v>2022_10_25</c:v>
                </c:pt>
                <c:pt idx="7">
                  <c:v>2022_11_01</c:v>
                </c:pt>
                <c:pt idx="8">
                  <c:v>2022_11_08</c:v>
                </c:pt>
                <c:pt idx="9">
                  <c:v>2022_11_15</c:v>
                </c:pt>
                <c:pt idx="10">
                  <c:v>2022_11_22</c:v>
                </c:pt>
                <c:pt idx="11">
                  <c:v>2022_11_29</c:v>
                </c:pt>
                <c:pt idx="12">
                  <c:v>2023_01_24</c:v>
                </c:pt>
                <c:pt idx="13">
                  <c:v>2023_01_31</c:v>
                </c:pt>
                <c:pt idx="14">
                  <c:v>2023_02_07</c:v>
                </c:pt>
                <c:pt idx="15">
                  <c:v>2023_02_14</c:v>
                </c:pt>
                <c:pt idx="16">
                  <c:v>2023_02_21</c:v>
                </c:pt>
                <c:pt idx="17">
                  <c:v>2023_02_28</c:v>
                </c:pt>
                <c:pt idx="18">
                  <c:v>2023_03_07</c:v>
                </c:pt>
                <c:pt idx="19">
                  <c:v>2023_03_14</c:v>
                </c:pt>
                <c:pt idx="20">
                  <c:v>2023_03_21</c:v>
                </c:pt>
                <c:pt idx="21">
                  <c:v>2023_03_28</c:v>
                </c:pt>
                <c:pt idx="22">
                  <c:v>2023_04_04</c:v>
                </c:pt>
                <c:pt idx="23">
                  <c:v>2023_04_11</c:v>
                </c:pt>
                <c:pt idx="24">
                  <c:v>2023_04_18</c:v>
                </c:pt>
                <c:pt idx="25">
                  <c:v>2023_04_25</c:v>
                </c:pt>
                <c:pt idx="26">
                  <c:v>2023_05_02</c:v>
                </c:pt>
                <c:pt idx="27">
                  <c:v>2023_08_29</c:v>
                </c:pt>
                <c:pt idx="28">
                  <c:v>2023_09_05</c:v>
                </c:pt>
                <c:pt idx="29">
                  <c:v>2023_09_12</c:v>
                </c:pt>
                <c:pt idx="30">
                  <c:v>2023_09_19</c:v>
                </c:pt>
                <c:pt idx="31">
                  <c:v>2023_09_26</c:v>
                </c:pt>
                <c:pt idx="32">
                  <c:v>2023_10_03</c:v>
                </c:pt>
                <c:pt idx="33">
                  <c:v>2023_10_10</c:v>
                </c:pt>
                <c:pt idx="34">
                  <c:v>2023_10_17</c:v>
                </c:pt>
                <c:pt idx="35">
                  <c:v>2023_10_24</c:v>
                </c:pt>
                <c:pt idx="36">
                  <c:v>2023_10_31</c:v>
                </c:pt>
                <c:pt idx="37">
                  <c:v>2023_11_07</c:v>
                </c:pt>
                <c:pt idx="38">
                  <c:v>2023_11_14</c:v>
                </c:pt>
                <c:pt idx="39">
                  <c:v>2023_11_21</c:v>
                </c:pt>
                <c:pt idx="40">
                  <c:v>2023_11_28</c:v>
                </c:pt>
                <c:pt idx="41">
                  <c:v>2023_12_05</c:v>
                </c:pt>
                <c:pt idx="42">
                  <c:v>2024_01_23</c:v>
                </c:pt>
                <c:pt idx="43">
                  <c:v>2024_01_30</c:v>
                </c:pt>
                <c:pt idx="44">
                  <c:v>2024_02_06</c:v>
                </c:pt>
                <c:pt idx="45">
                  <c:v>2024_02_16</c:v>
                </c:pt>
                <c:pt idx="46">
                  <c:v>2024_02_20</c:v>
                </c:pt>
                <c:pt idx="47">
                  <c:v>2024_02_27</c:v>
                </c:pt>
                <c:pt idx="48">
                  <c:v>2024_03_05</c:v>
                </c:pt>
                <c:pt idx="49">
                  <c:v>2024_03_12</c:v>
                </c:pt>
                <c:pt idx="50">
                  <c:v>2024_03_19</c:v>
                </c:pt>
                <c:pt idx="51">
                  <c:v>2024_03_26</c:v>
                </c:pt>
                <c:pt idx="52">
                  <c:v>2024_04_02</c:v>
                </c:pt>
                <c:pt idx="53">
                  <c:v>2024_04_09</c:v>
                </c:pt>
                <c:pt idx="54">
                  <c:v>2024_04_16</c:v>
                </c:pt>
                <c:pt idx="55">
                  <c:v>2024_04_23</c:v>
                </c:pt>
                <c:pt idx="56">
                  <c:v>2024_04_30</c:v>
                </c:pt>
              </c:strCache>
            </c:strRef>
          </c:cat>
          <c:val>
            <c:numRef>
              <c:f>Sheet1!$C$2:$C$58</c:f>
              <c:numCache>
                <c:formatCode>General</c:formatCode>
                <c:ptCount val="57"/>
                <c:pt idx="0">
                  <c:v>197</c:v>
                </c:pt>
                <c:pt idx="1">
                  <c:v>209</c:v>
                </c:pt>
                <c:pt idx="2">
                  <c:v>212</c:v>
                </c:pt>
                <c:pt idx="3">
                  <c:v>182</c:v>
                </c:pt>
                <c:pt idx="4">
                  <c:v>143</c:v>
                </c:pt>
                <c:pt idx="5">
                  <c:v>152</c:v>
                </c:pt>
                <c:pt idx="6">
                  <c:v>148</c:v>
                </c:pt>
                <c:pt idx="7">
                  <c:v>152</c:v>
                </c:pt>
                <c:pt idx="8">
                  <c:v>137</c:v>
                </c:pt>
                <c:pt idx="9">
                  <c:v>109</c:v>
                </c:pt>
                <c:pt idx="10">
                  <c:v>103</c:v>
                </c:pt>
                <c:pt idx="11">
                  <c:v>121</c:v>
                </c:pt>
                <c:pt idx="12">
                  <c:v>107</c:v>
                </c:pt>
                <c:pt idx="13">
                  <c:v>83</c:v>
                </c:pt>
                <c:pt idx="14">
                  <c:v>93</c:v>
                </c:pt>
                <c:pt idx="15">
                  <c:v>99</c:v>
                </c:pt>
                <c:pt idx="16">
                  <c:v>111</c:v>
                </c:pt>
                <c:pt idx="17">
                  <c:v>84</c:v>
                </c:pt>
                <c:pt idx="18">
                  <c:v>67</c:v>
                </c:pt>
                <c:pt idx="19">
                  <c:v>61</c:v>
                </c:pt>
                <c:pt idx="20">
                  <c:v>54</c:v>
                </c:pt>
                <c:pt idx="21">
                  <c:v>58</c:v>
                </c:pt>
                <c:pt idx="22">
                  <c:v>56</c:v>
                </c:pt>
                <c:pt idx="23">
                  <c:v>51</c:v>
                </c:pt>
                <c:pt idx="24">
                  <c:v>65</c:v>
                </c:pt>
                <c:pt idx="25">
                  <c:v>56</c:v>
                </c:pt>
                <c:pt idx="26">
                  <c:v>84</c:v>
                </c:pt>
                <c:pt idx="27">
                  <c:v>133</c:v>
                </c:pt>
                <c:pt idx="28">
                  <c:v>152</c:v>
                </c:pt>
                <c:pt idx="29">
                  <c:v>101</c:v>
                </c:pt>
                <c:pt idx="30">
                  <c:v>123</c:v>
                </c:pt>
                <c:pt idx="31">
                  <c:v>93</c:v>
                </c:pt>
                <c:pt idx="32">
                  <c:v>82</c:v>
                </c:pt>
                <c:pt idx="33">
                  <c:v>82</c:v>
                </c:pt>
                <c:pt idx="34">
                  <c:v>65</c:v>
                </c:pt>
                <c:pt idx="35">
                  <c:v>73</c:v>
                </c:pt>
                <c:pt idx="36">
                  <c:v>57</c:v>
                </c:pt>
                <c:pt idx="37">
                  <c:v>54</c:v>
                </c:pt>
                <c:pt idx="38">
                  <c:v>78</c:v>
                </c:pt>
                <c:pt idx="39">
                  <c:v>38</c:v>
                </c:pt>
                <c:pt idx="40">
                  <c:v>67</c:v>
                </c:pt>
                <c:pt idx="41">
                  <c:v>48</c:v>
                </c:pt>
                <c:pt idx="42">
                  <c:v>60</c:v>
                </c:pt>
                <c:pt idx="43">
                  <c:v>74</c:v>
                </c:pt>
                <c:pt idx="44">
                  <c:v>63</c:v>
                </c:pt>
                <c:pt idx="45">
                  <c:v>54</c:v>
                </c:pt>
                <c:pt idx="46">
                  <c:v>76</c:v>
                </c:pt>
                <c:pt idx="47">
                  <c:v>63</c:v>
                </c:pt>
                <c:pt idx="48">
                  <c:v>42</c:v>
                </c:pt>
                <c:pt idx="49">
                  <c:v>35</c:v>
                </c:pt>
                <c:pt idx="50">
                  <c:v>45</c:v>
                </c:pt>
                <c:pt idx="51">
                  <c:v>56</c:v>
                </c:pt>
                <c:pt idx="52">
                  <c:v>55</c:v>
                </c:pt>
                <c:pt idx="53">
                  <c:v>50</c:v>
                </c:pt>
                <c:pt idx="54">
                  <c:v>31</c:v>
                </c:pt>
                <c:pt idx="55">
                  <c:v>39</c:v>
                </c:pt>
                <c:pt idx="56">
                  <c:v>43</c:v>
                </c:pt>
              </c:numCache>
            </c:numRef>
          </c:val>
          <c:extLst>
            <c:ext xmlns:c16="http://schemas.microsoft.com/office/drawing/2014/chart" uri="{C3380CC4-5D6E-409C-BE32-E72D297353CC}">
              <c16:uniqueId val="{00000001-5B36-4452-B8DC-517838BA988C}"/>
            </c:ext>
          </c:extLst>
        </c:ser>
        <c:ser>
          <c:idx val="2"/>
          <c:order val="2"/>
          <c:tx>
            <c:strRef>
              <c:f>Sheet1!$D$1</c:f>
              <c:strCache>
                <c:ptCount val="1"/>
                <c:pt idx="0">
                  <c:v>U.S. Nonresident</c:v>
                </c:pt>
              </c:strCache>
            </c:strRef>
          </c:tx>
          <c:spPr>
            <a:solidFill>
              <a:schemeClr val="bg2">
                <a:lumMod val="50000"/>
              </a:schemeClr>
            </a:solidFill>
            <a:ln w="25400">
              <a:noFill/>
            </a:ln>
            <a:effectLst/>
          </c:spPr>
          <c:cat>
            <c:strRef>
              <c:f>Sheet1!$A$2:$A$58</c:f>
              <c:strCache>
                <c:ptCount val="57"/>
                <c:pt idx="0">
                  <c:v>2022_09_13</c:v>
                </c:pt>
                <c:pt idx="1">
                  <c:v>2022_09_20</c:v>
                </c:pt>
                <c:pt idx="2">
                  <c:v>2022_09_27</c:v>
                </c:pt>
                <c:pt idx="3">
                  <c:v>2022_10_04</c:v>
                </c:pt>
                <c:pt idx="4">
                  <c:v>2022_10_11</c:v>
                </c:pt>
                <c:pt idx="5">
                  <c:v>2022_10_18</c:v>
                </c:pt>
                <c:pt idx="6">
                  <c:v>2022_10_25</c:v>
                </c:pt>
                <c:pt idx="7">
                  <c:v>2022_11_01</c:v>
                </c:pt>
                <c:pt idx="8">
                  <c:v>2022_11_08</c:v>
                </c:pt>
                <c:pt idx="9">
                  <c:v>2022_11_15</c:v>
                </c:pt>
                <c:pt idx="10">
                  <c:v>2022_11_22</c:v>
                </c:pt>
                <c:pt idx="11">
                  <c:v>2022_11_29</c:v>
                </c:pt>
                <c:pt idx="12">
                  <c:v>2023_01_24</c:v>
                </c:pt>
                <c:pt idx="13">
                  <c:v>2023_01_31</c:v>
                </c:pt>
                <c:pt idx="14">
                  <c:v>2023_02_07</c:v>
                </c:pt>
                <c:pt idx="15">
                  <c:v>2023_02_14</c:v>
                </c:pt>
                <c:pt idx="16">
                  <c:v>2023_02_21</c:v>
                </c:pt>
                <c:pt idx="17">
                  <c:v>2023_02_28</c:v>
                </c:pt>
                <c:pt idx="18">
                  <c:v>2023_03_07</c:v>
                </c:pt>
                <c:pt idx="19">
                  <c:v>2023_03_14</c:v>
                </c:pt>
                <c:pt idx="20">
                  <c:v>2023_03_21</c:v>
                </c:pt>
                <c:pt idx="21">
                  <c:v>2023_03_28</c:v>
                </c:pt>
                <c:pt idx="22">
                  <c:v>2023_04_04</c:v>
                </c:pt>
                <c:pt idx="23">
                  <c:v>2023_04_11</c:v>
                </c:pt>
                <c:pt idx="24">
                  <c:v>2023_04_18</c:v>
                </c:pt>
                <c:pt idx="25">
                  <c:v>2023_04_25</c:v>
                </c:pt>
                <c:pt idx="26">
                  <c:v>2023_05_02</c:v>
                </c:pt>
                <c:pt idx="27">
                  <c:v>2023_08_29</c:v>
                </c:pt>
                <c:pt idx="28">
                  <c:v>2023_09_05</c:v>
                </c:pt>
                <c:pt idx="29">
                  <c:v>2023_09_12</c:v>
                </c:pt>
                <c:pt idx="30">
                  <c:v>2023_09_19</c:v>
                </c:pt>
                <c:pt idx="31">
                  <c:v>2023_09_26</c:v>
                </c:pt>
                <c:pt idx="32">
                  <c:v>2023_10_03</c:v>
                </c:pt>
                <c:pt idx="33">
                  <c:v>2023_10_10</c:v>
                </c:pt>
                <c:pt idx="34">
                  <c:v>2023_10_17</c:v>
                </c:pt>
                <c:pt idx="35">
                  <c:v>2023_10_24</c:v>
                </c:pt>
                <c:pt idx="36">
                  <c:v>2023_10_31</c:v>
                </c:pt>
                <c:pt idx="37">
                  <c:v>2023_11_07</c:v>
                </c:pt>
                <c:pt idx="38">
                  <c:v>2023_11_14</c:v>
                </c:pt>
                <c:pt idx="39">
                  <c:v>2023_11_21</c:v>
                </c:pt>
                <c:pt idx="40">
                  <c:v>2023_11_28</c:v>
                </c:pt>
                <c:pt idx="41">
                  <c:v>2023_12_05</c:v>
                </c:pt>
                <c:pt idx="42">
                  <c:v>2024_01_23</c:v>
                </c:pt>
                <c:pt idx="43">
                  <c:v>2024_01_30</c:v>
                </c:pt>
                <c:pt idx="44">
                  <c:v>2024_02_06</c:v>
                </c:pt>
                <c:pt idx="45">
                  <c:v>2024_02_16</c:v>
                </c:pt>
                <c:pt idx="46">
                  <c:v>2024_02_20</c:v>
                </c:pt>
                <c:pt idx="47">
                  <c:v>2024_02_27</c:v>
                </c:pt>
                <c:pt idx="48">
                  <c:v>2024_03_05</c:v>
                </c:pt>
                <c:pt idx="49">
                  <c:v>2024_03_12</c:v>
                </c:pt>
                <c:pt idx="50">
                  <c:v>2024_03_19</c:v>
                </c:pt>
                <c:pt idx="51">
                  <c:v>2024_03_26</c:v>
                </c:pt>
                <c:pt idx="52">
                  <c:v>2024_04_02</c:v>
                </c:pt>
                <c:pt idx="53">
                  <c:v>2024_04_09</c:v>
                </c:pt>
                <c:pt idx="54">
                  <c:v>2024_04_16</c:v>
                </c:pt>
                <c:pt idx="55">
                  <c:v>2024_04_23</c:v>
                </c:pt>
                <c:pt idx="56">
                  <c:v>2024_04_30</c:v>
                </c:pt>
              </c:strCache>
            </c:strRef>
          </c:cat>
          <c:val>
            <c:numRef>
              <c:f>Sheet1!$D$2:$D$58</c:f>
              <c:numCache>
                <c:formatCode>General</c:formatCode>
                <c:ptCount val="57"/>
                <c:pt idx="0">
                  <c:v>105</c:v>
                </c:pt>
                <c:pt idx="1">
                  <c:v>80</c:v>
                </c:pt>
                <c:pt idx="2">
                  <c:v>102</c:v>
                </c:pt>
                <c:pt idx="3">
                  <c:v>94</c:v>
                </c:pt>
                <c:pt idx="4">
                  <c:v>79</c:v>
                </c:pt>
                <c:pt idx="5">
                  <c:v>74</c:v>
                </c:pt>
                <c:pt idx="6">
                  <c:v>67</c:v>
                </c:pt>
                <c:pt idx="7">
                  <c:v>73</c:v>
                </c:pt>
                <c:pt idx="8">
                  <c:v>46</c:v>
                </c:pt>
                <c:pt idx="9">
                  <c:v>54</c:v>
                </c:pt>
                <c:pt idx="10">
                  <c:v>66</c:v>
                </c:pt>
                <c:pt idx="11">
                  <c:v>60</c:v>
                </c:pt>
                <c:pt idx="12">
                  <c:v>59</c:v>
                </c:pt>
                <c:pt idx="13">
                  <c:v>46</c:v>
                </c:pt>
                <c:pt idx="14">
                  <c:v>26</c:v>
                </c:pt>
                <c:pt idx="15">
                  <c:v>42</c:v>
                </c:pt>
                <c:pt idx="16">
                  <c:v>41</c:v>
                </c:pt>
                <c:pt idx="17">
                  <c:v>31</c:v>
                </c:pt>
                <c:pt idx="18">
                  <c:v>37</c:v>
                </c:pt>
                <c:pt idx="19">
                  <c:v>23</c:v>
                </c:pt>
                <c:pt idx="20">
                  <c:v>24</c:v>
                </c:pt>
                <c:pt idx="21">
                  <c:v>25</c:v>
                </c:pt>
                <c:pt idx="22">
                  <c:v>28</c:v>
                </c:pt>
                <c:pt idx="23">
                  <c:v>24</c:v>
                </c:pt>
                <c:pt idx="24">
                  <c:v>21</c:v>
                </c:pt>
                <c:pt idx="25">
                  <c:v>37</c:v>
                </c:pt>
                <c:pt idx="26">
                  <c:v>32</c:v>
                </c:pt>
                <c:pt idx="27">
                  <c:v>78</c:v>
                </c:pt>
                <c:pt idx="28">
                  <c:v>68</c:v>
                </c:pt>
                <c:pt idx="29">
                  <c:v>69</c:v>
                </c:pt>
                <c:pt idx="30">
                  <c:v>73</c:v>
                </c:pt>
                <c:pt idx="31">
                  <c:v>64</c:v>
                </c:pt>
                <c:pt idx="32">
                  <c:v>52</c:v>
                </c:pt>
                <c:pt idx="33">
                  <c:v>50</c:v>
                </c:pt>
                <c:pt idx="34">
                  <c:v>46</c:v>
                </c:pt>
                <c:pt idx="35">
                  <c:v>49</c:v>
                </c:pt>
                <c:pt idx="36">
                  <c:v>47</c:v>
                </c:pt>
                <c:pt idx="37">
                  <c:v>30</c:v>
                </c:pt>
                <c:pt idx="38">
                  <c:v>30</c:v>
                </c:pt>
                <c:pt idx="39">
                  <c:v>25</c:v>
                </c:pt>
                <c:pt idx="40">
                  <c:v>22</c:v>
                </c:pt>
                <c:pt idx="41">
                  <c:v>33</c:v>
                </c:pt>
                <c:pt idx="42">
                  <c:v>40</c:v>
                </c:pt>
                <c:pt idx="43">
                  <c:v>40</c:v>
                </c:pt>
                <c:pt idx="44">
                  <c:v>36</c:v>
                </c:pt>
                <c:pt idx="45">
                  <c:v>36</c:v>
                </c:pt>
                <c:pt idx="46">
                  <c:v>28</c:v>
                </c:pt>
                <c:pt idx="47">
                  <c:v>26</c:v>
                </c:pt>
                <c:pt idx="48">
                  <c:v>24</c:v>
                </c:pt>
                <c:pt idx="49">
                  <c:v>16</c:v>
                </c:pt>
                <c:pt idx="50">
                  <c:v>32</c:v>
                </c:pt>
                <c:pt idx="51">
                  <c:v>18</c:v>
                </c:pt>
                <c:pt idx="52">
                  <c:v>21</c:v>
                </c:pt>
                <c:pt idx="53">
                  <c:v>15</c:v>
                </c:pt>
                <c:pt idx="54">
                  <c:v>15</c:v>
                </c:pt>
                <c:pt idx="55">
                  <c:v>20</c:v>
                </c:pt>
                <c:pt idx="56">
                  <c:v>8</c:v>
                </c:pt>
              </c:numCache>
            </c:numRef>
          </c:val>
          <c:extLst>
            <c:ext xmlns:c16="http://schemas.microsoft.com/office/drawing/2014/chart" uri="{C3380CC4-5D6E-409C-BE32-E72D297353CC}">
              <c16:uniqueId val="{00000002-5B36-4452-B8DC-517838BA988C}"/>
            </c:ext>
          </c:extLst>
        </c:ser>
        <c:ser>
          <c:idx val="3"/>
          <c:order val="3"/>
          <c:tx>
            <c:strRef>
              <c:f>Sheet1!$E$1</c:f>
              <c:strCache>
                <c:ptCount val="1"/>
                <c:pt idx="0">
                  <c:v>Hispanic or Latino</c:v>
                </c:pt>
              </c:strCache>
            </c:strRef>
          </c:tx>
          <c:spPr>
            <a:solidFill>
              <a:schemeClr val="bg1">
                <a:lumMod val="65000"/>
              </a:schemeClr>
            </a:solidFill>
            <a:ln w="25400">
              <a:noFill/>
            </a:ln>
            <a:effectLst/>
          </c:spPr>
          <c:cat>
            <c:strRef>
              <c:f>Sheet1!$A$2:$A$58</c:f>
              <c:strCache>
                <c:ptCount val="57"/>
                <c:pt idx="0">
                  <c:v>2022_09_13</c:v>
                </c:pt>
                <c:pt idx="1">
                  <c:v>2022_09_20</c:v>
                </c:pt>
                <c:pt idx="2">
                  <c:v>2022_09_27</c:v>
                </c:pt>
                <c:pt idx="3">
                  <c:v>2022_10_04</c:v>
                </c:pt>
                <c:pt idx="4">
                  <c:v>2022_10_11</c:v>
                </c:pt>
                <c:pt idx="5">
                  <c:v>2022_10_18</c:v>
                </c:pt>
                <c:pt idx="6">
                  <c:v>2022_10_25</c:v>
                </c:pt>
                <c:pt idx="7">
                  <c:v>2022_11_01</c:v>
                </c:pt>
                <c:pt idx="8">
                  <c:v>2022_11_08</c:v>
                </c:pt>
                <c:pt idx="9">
                  <c:v>2022_11_15</c:v>
                </c:pt>
                <c:pt idx="10">
                  <c:v>2022_11_22</c:v>
                </c:pt>
                <c:pt idx="11">
                  <c:v>2022_11_29</c:v>
                </c:pt>
                <c:pt idx="12">
                  <c:v>2023_01_24</c:v>
                </c:pt>
                <c:pt idx="13">
                  <c:v>2023_01_31</c:v>
                </c:pt>
                <c:pt idx="14">
                  <c:v>2023_02_07</c:v>
                </c:pt>
                <c:pt idx="15">
                  <c:v>2023_02_14</c:v>
                </c:pt>
                <c:pt idx="16">
                  <c:v>2023_02_21</c:v>
                </c:pt>
                <c:pt idx="17">
                  <c:v>2023_02_28</c:v>
                </c:pt>
                <c:pt idx="18">
                  <c:v>2023_03_07</c:v>
                </c:pt>
                <c:pt idx="19">
                  <c:v>2023_03_14</c:v>
                </c:pt>
                <c:pt idx="20">
                  <c:v>2023_03_21</c:v>
                </c:pt>
                <c:pt idx="21">
                  <c:v>2023_03_28</c:v>
                </c:pt>
                <c:pt idx="22">
                  <c:v>2023_04_04</c:v>
                </c:pt>
                <c:pt idx="23">
                  <c:v>2023_04_11</c:v>
                </c:pt>
                <c:pt idx="24">
                  <c:v>2023_04_18</c:v>
                </c:pt>
                <c:pt idx="25">
                  <c:v>2023_04_25</c:v>
                </c:pt>
                <c:pt idx="26">
                  <c:v>2023_05_02</c:v>
                </c:pt>
                <c:pt idx="27">
                  <c:v>2023_08_29</c:v>
                </c:pt>
                <c:pt idx="28">
                  <c:v>2023_09_05</c:v>
                </c:pt>
                <c:pt idx="29">
                  <c:v>2023_09_12</c:v>
                </c:pt>
                <c:pt idx="30">
                  <c:v>2023_09_19</c:v>
                </c:pt>
                <c:pt idx="31">
                  <c:v>2023_09_26</c:v>
                </c:pt>
                <c:pt idx="32">
                  <c:v>2023_10_03</c:v>
                </c:pt>
                <c:pt idx="33">
                  <c:v>2023_10_10</c:v>
                </c:pt>
                <c:pt idx="34">
                  <c:v>2023_10_17</c:v>
                </c:pt>
                <c:pt idx="35">
                  <c:v>2023_10_24</c:v>
                </c:pt>
                <c:pt idx="36">
                  <c:v>2023_10_31</c:v>
                </c:pt>
                <c:pt idx="37">
                  <c:v>2023_11_07</c:v>
                </c:pt>
                <c:pt idx="38">
                  <c:v>2023_11_14</c:v>
                </c:pt>
                <c:pt idx="39">
                  <c:v>2023_11_21</c:v>
                </c:pt>
                <c:pt idx="40">
                  <c:v>2023_11_28</c:v>
                </c:pt>
                <c:pt idx="41">
                  <c:v>2023_12_05</c:v>
                </c:pt>
                <c:pt idx="42">
                  <c:v>2024_01_23</c:v>
                </c:pt>
                <c:pt idx="43">
                  <c:v>2024_01_30</c:v>
                </c:pt>
                <c:pt idx="44">
                  <c:v>2024_02_06</c:v>
                </c:pt>
                <c:pt idx="45">
                  <c:v>2024_02_16</c:v>
                </c:pt>
                <c:pt idx="46">
                  <c:v>2024_02_20</c:v>
                </c:pt>
                <c:pt idx="47">
                  <c:v>2024_02_27</c:v>
                </c:pt>
                <c:pt idx="48">
                  <c:v>2024_03_05</c:v>
                </c:pt>
                <c:pt idx="49">
                  <c:v>2024_03_12</c:v>
                </c:pt>
                <c:pt idx="50">
                  <c:v>2024_03_19</c:v>
                </c:pt>
                <c:pt idx="51">
                  <c:v>2024_03_26</c:v>
                </c:pt>
                <c:pt idx="52">
                  <c:v>2024_04_02</c:v>
                </c:pt>
                <c:pt idx="53">
                  <c:v>2024_04_09</c:v>
                </c:pt>
                <c:pt idx="54">
                  <c:v>2024_04_16</c:v>
                </c:pt>
                <c:pt idx="55">
                  <c:v>2024_04_23</c:v>
                </c:pt>
                <c:pt idx="56">
                  <c:v>2024_04_30</c:v>
                </c:pt>
              </c:strCache>
            </c:strRef>
          </c:cat>
          <c:val>
            <c:numRef>
              <c:f>Sheet1!$E$2:$E$58</c:f>
              <c:numCache>
                <c:formatCode>General</c:formatCode>
                <c:ptCount val="57"/>
                <c:pt idx="0">
                  <c:v>92</c:v>
                </c:pt>
                <c:pt idx="1">
                  <c:v>73</c:v>
                </c:pt>
                <c:pt idx="2">
                  <c:v>84</c:v>
                </c:pt>
                <c:pt idx="3">
                  <c:v>81</c:v>
                </c:pt>
                <c:pt idx="4">
                  <c:v>52</c:v>
                </c:pt>
                <c:pt idx="5">
                  <c:v>51</c:v>
                </c:pt>
                <c:pt idx="6">
                  <c:v>51</c:v>
                </c:pt>
                <c:pt idx="7">
                  <c:v>59</c:v>
                </c:pt>
                <c:pt idx="8">
                  <c:v>48</c:v>
                </c:pt>
                <c:pt idx="9">
                  <c:v>43</c:v>
                </c:pt>
                <c:pt idx="10">
                  <c:v>30</c:v>
                </c:pt>
                <c:pt idx="11">
                  <c:v>55</c:v>
                </c:pt>
                <c:pt idx="12">
                  <c:v>50</c:v>
                </c:pt>
                <c:pt idx="13">
                  <c:v>46</c:v>
                </c:pt>
                <c:pt idx="14">
                  <c:v>45</c:v>
                </c:pt>
                <c:pt idx="15">
                  <c:v>44</c:v>
                </c:pt>
                <c:pt idx="16">
                  <c:v>33</c:v>
                </c:pt>
                <c:pt idx="17">
                  <c:v>27</c:v>
                </c:pt>
                <c:pt idx="18">
                  <c:v>26</c:v>
                </c:pt>
                <c:pt idx="19">
                  <c:v>9</c:v>
                </c:pt>
                <c:pt idx="20">
                  <c:v>25</c:v>
                </c:pt>
                <c:pt idx="21">
                  <c:v>29</c:v>
                </c:pt>
                <c:pt idx="22">
                  <c:v>22</c:v>
                </c:pt>
                <c:pt idx="23">
                  <c:v>20</c:v>
                </c:pt>
                <c:pt idx="24">
                  <c:v>37</c:v>
                </c:pt>
                <c:pt idx="25">
                  <c:v>23</c:v>
                </c:pt>
                <c:pt idx="26">
                  <c:v>25</c:v>
                </c:pt>
                <c:pt idx="27">
                  <c:v>76</c:v>
                </c:pt>
                <c:pt idx="28">
                  <c:v>56</c:v>
                </c:pt>
                <c:pt idx="29">
                  <c:v>31</c:v>
                </c:pt>
                <c:pt idx="30">
                  <c:v>72</c:v>
                </c:pt>
                <c:pt idx="31">
                  <c:v>42</c:v>
                </c:pt>
                <c:pt idx="32">
                  <c:v>42</c:v>
                </c:pt>
                <c:pt idx="33">
                  <c:v>26</c:v>
                </c:pt>
                <c:pt idx="34">
                  <c:v>15</c:v>
                </c:pt>
                <c:pt idx="35">
                  <c:v>38</c:v>
                </c:pt>
                <c:pt idx="36">
                  <c:v>14</c:v>
                </c:pt>
                <c:pt idx="37">
                  <c:v>30</c:v>
                </c:pt>
                <c:pt idx="38">
                  <c:v>31</c:v>
                </c:pt>
                <c:pt idx="39">
                  <c:v>19</c:v>
                </c:pt>
                <c:pt idx="40">
                  <c:v>41</c:v>
                </c:pt>
                <c:pt idx="41">
                  <c:v>18</c:v>
                </c:pt>
                <c:pt idx="42">
                  <c:v>30</c:v>
                </c:pt>
                <c:pt idx="43">
                  <c:v>31</c:v>
                </c:pt>
                <c:pt idx="44">
                  <c:v>20</c:v>
                </c:pt>
                <c:pt idx="45">
                  <c:v>29</c:v>
                </c:pt>
                <c:pt idx="46">
                  <c:v>22</c:v>
                </c:pt>
                <c:pt idx="47">
                  <c:v>21</c:v>
                </c:pt>
                <c:pt idx="48">
                  <c:v>18</c:v>
                </c:pt>
                <c:pt idx="49">
                  <c:v>13</c:v>
                </c:pt>
                <c:pt idx="50">
                  <c:v>21</c:v>
                </c:pt>
                <c:pt idx="51">
                  <c:v>23</c:v>
                </c:pt>
                <c:pt idx="52">
                  <c:v>26</c:v>
                </c:pt>
                <c:pt idx="53">
                  <c:v>22</c:v>
                </c:pt>
                <c:pt idx="54">
                  <c:v>17</c:v>
                </c:pt>
                <c:pt idx="55">
                  <c:v>18</c:v>
                </c:pt>
                <c:pt idx="56">
                  <c:v>18</c:v>
                </c:pt>
              </c:numCache>
            </c:numRef>
          </c:val>
          <c:extLst>
            <c:ext xmlns:c16="http://schemas.microsoft.com/office/drawing/2014/chart" uri="{C3380CC4-5D6E-409C-BE32-E72D297353CC}">
              <c16:uniqueId val="{00000003-5B36-4452-B8DC-517838BA988C}"/>
            </c:ext>
          </c:extLst>
        </c:ser>
        <c:ser>
          <c:idx val="4"/>
          <c:order val="4"/>
          <c:tx>
            <c:strRef>
              <c:f>Sheet1!$F$1</c:f>
              <c:strCache>
                <c:ptCount val="1"/>
                <c:pt idx="0">
                  <c:v>Black or African American</c:v>
                </c:pt>
              </c:strCache>
            </c:strRef>
          </c:tx>
          <c:spPr>
            <a:solidFill>
              <a:schemeClr val="accent1">
                <a:lumMod val="20000"/>
                <a:lumOff val="80000"/>
              </a:schemeClr>
            </a:solidFill>
            <a:ln w="25400">
              <a:noFill/>
            </a:ln>
            <a:effectLst/>
          </c:spPr>
          <c:cat>
            <c:strRef>
              <c:f>Sheet1!$A$2:$A$58</c:f>
              <c:strCache>
                <c:ptCount val="57"/>
                <c:pt idx="0">
                  <c:v>2022_09_13</c:v>
                </c:pt>
                <c:pt idx="1">
                  <c:v>2022_09_20</c:v>
                </c:pt>
                <c:pt idx="2">
                  <c:v>2022_09_27</c:v>
                </c:pt>
                <c:pt idx="3">
                  <c:v>2022_10_04</c:v>
                </c:pt>
                <c:pt idx="4">
                  <c:v>2022_10_11</c:v>
                </c:pt>
                <c:pt idx="5">
                  <c:v>2022_10_18</c:v>
                </c:pt>
                <c:pt idx="6">
                  <c:v>2022_10_25</c:v>
                </c:pt>
                <c:pt idx="7">
                  <c:v>2022_11_01</c:v>
                </c:pt>
                <c:pt idx="8">
                  <c:v>2022_11_08</c:v>
                </c:pt>
                <c:pt idx="9">
                  <c:v>2022_11_15</c:v>
                </c:pt>
                <c:pt idx="10">
                  <c:v>2022_11_22</c:v>
                </c:pt>
                <c:pt idx="11">
                  <c:v>2022_11_29</c:v>
                </c:pt>
                <c:pt idx="12">
                  <c:v>2023_01_24</c:v>
                </c:pt>
                <c:pt idx="13">
                  <c:v>2023_01_31</c:v>
                </c:pt>
                <c:pt idx="14">
                  <c:v>2023_02_07</c:v>
                </c:pt>
                <c:pt idx="15">
                  <c:v>2023_02_14</c:v>
                </c:pt>
                <c:pt idx="16">
                  <c:v>2023_02_21</c:v>
                </c:pt>
                <c:pt idx="17">
                  <c:v>2023_02_28</c:v>
                </c:pt>
                <c:pt idx="18">
                  <c:v>2023_03_07</c:v>
                </c:pt>
                <c:pt idx="19">
                  <c:v>2023_03_14</c:v>
                </c:pt>
                <c:pt idx="20">
                  <c:v>2023_03_21</c:v>
                </c:pt>
                <c:pt idx="21">
                  <c:v>2023_03_28</c:v>
                </c:pt>
                <c:pt idx="22">
                  <c:v>2023_04_04</c:v>
                </c:pt>
                <c:pt idx="23">
                  <c:v>2023_04_11</c:v>
                </c:pt>
                <c:pt idx="24">
                  <c:v>2023_04_18</c:v>
                </c:pt>
                <c:pt idx="25">
                  <c:v>2023_04_25</c:v>
                </c:pt>
                <c:pt idx="26">
                  <c:v>2023_05_02</c:v>
                </c:pt>
                <c:pt idx="27">
                  <c:v>2023_08_29</c:v>
                </c:pt>
                <c:pt idx="28">
                  <c:v>2023_09_05</c:v>
                </c:pt>
                <c:pt idx="29">
                  <c:v>2023_09_12</c:v>
                </c:pt>
                <c:pt idx="30">
                  <c:v>2023_09_19</c:v>
                </c:pt>
                <c:pt idx="31">
                  <c:v>2023_09_26</c:v>
                </c:pt>
                <c:pt idx="32">
                  <c:v>2023_10_03</c:v>
                </c:pt>
                <c:pt idx="33">
                  <c:v>2023_10_10</c:v>
                </c:pt>
                <c:pt idx="34">
                  <c:v>2023_10_17</c:v>
                </c:pt>
                <c:pt idx="35">
                  <c:v>2023_10_24</c:v>
                </c:pt>
                <c:pt idx="36">
                  <c:v>2023_10_31</c:v>
                </c:pt>
                <c:pt idx="37">
                  <c:v>2023_11_07</c:v>
                </c:pt>
                <c:pt idx="38">
                  <c:v>2023_11_14</c:v>
                </c:pt>
                <c:pt idx="39">
                  <c:v>2023_11_21</c:v>
                </c:pt>
                <c:pt idx="40">
                  <c:v>2023_11_28</c:v>
                </c:pt>
                <c:pt idx="41">
                  <c:v>2023_12_05</c:v>
                </c:pt>
                <c:pt idx="42">
                  <c:v>2024_01_23</c:v>
                </c:pt>
                <c:pt idx="43">
                  <c:v>2024_01_30</c:v>
                </c:pt>
                <c:pt idx="44">
                  <c:v>2024_02_06</c:v>
                </c:pt>
                <c:pt idx="45">
                  <c:v>2024_02_16</c:v>
                </c:pt>
                <c:pt idx="46">
                  <c:v>2024_02_20</c:v>
                </c:pt>
                <c:pt idx="47">
                  <c:v>2024_02_27</c:v>
                </c:pt>
                <c:pt idx="48">
                  <c:v>2024_03_05</c:v>
                </c:pt>
                <c:pt idx="49">
                  <c:v>2024_03_12</c:v>
                </c:pt>
                <c:pt idx="50">
                  <c:v>2024_03_19</c:v>
                </c:pt>
                <c:pt idx="51">
                  <c:v>2024_03_26</c:v>
                </c:pt>
                <c:pt idx="52">
                  <c:v>2024_04_02</c:v>
                </c:pt>
                <c:pt idx="53">
                  <c:v>2024_04_09</c:v>
                </c:pt>
                <c:pt idx="54">
                  <c:v>2024_04_16</c:v>
                </c:pt>
                <c:pt idx="55">
                  <c:v>2024_04_23</c:v>
                </c:pt>
                <c:pt idx="56">
                  <c:v>2024_04_30</c:v>
                </c:pt>
              </c:strCache>
            </c:strRef>
          </c:cat>
          <c:val>
            <c:numRef>
              <c:f>Sheet1!$F$2:$F$58</c:f>
              <c:numCache>
                <c:formatCode>General</c:formatCode>
                <c:ptCount val="57"/>
                <c:pt idx="0">
                  <c:v>41</c:v>
                </c:pt>
                <c:pt idx="1">
                  <c:v>37</c:v>
                </c:pt>
                <c:pt idx="2">
                  <c:v>35</c:v>
                </c:pt>
                <c:pt idx="3">
                  <c:v>31</c:v>
                </c:pt>
                <c:pt idx="4">
                  <c:v>22</c:v>
                </c:pt>
                <c:pt idx="5">
                  <c:v>18</c:v>
                </c:pt>
                <c:pt idx="6">
                  <c:v>28</c:v>
                </c:pt>
                <c:pt idx="7">
                  <c:v>30</c:v>
                </c:pt>
                <c:pt idx="8">
                  <c:v>29</c:v>
                </c:pt>
                <c:pt idx="9">
                  <c:v>23</c:v>
                </c:pt>
                <c:pt idx="10">
                  <c:v>12</c:v>
                </c:pt>
                <c:pt idx="11">
                  <c:v>17</c:v>
                </c:pt>
                <c:pt idx="12">
                  <c:v>13</c:v>
                </c:pt>
                <c:pt idx="13">
                  <c:v>13</c:v>
                </c:pt>
                <c:pt idx="14">
                  <c:v>13</c:v>
                </c:pt>
                <c:pt idx="15">
                  <c:v>11</c:v>
                </c:pt>
                <c:pt idx="16">
                  <c:v>12</c:v>
                </c:pt>
                <c:pt idx="17">
                  <c:v>4</c:v>
                </c:pt>
                <c:pt idx="18">
                  <c:v>13</c:v>
                </c:pt>
                <c:pt idx="19">
                  <c:v>7</c:v>
                </c:pt>
                <c:pt idx="20">
                  <c:v>14</c:v>
                </c:pt>
                <c:pt idx="21">
                  <c:v>10</c:v>
                </c:pt>
                <c:pt idx="22">
                  <c:v>9</c:v>
                </c:pt>
                <c:pt idx="23">
                  <c:v>9</c:v>
                </c:pt>
                <c:pt idx="24">
                  <c:v>6</c:v>
                </c:pt>
                <c:pt idx="25">
                  <c:v>9</c:v>
                </c:pt>
                <c:pt idx="26">
                  <c:v>10</c:v>
                </c:pt>
                <c:pt idx="27">
                  <c:v>31</c:v>
                </c:pt>
                <c:pt idx="28">
                  <c:v>21</c:v>
                </c:pt>
                <c:pt idx="29">
                  <c:v>15</c:v>
                </c:pt>
                <c:pt idx="30">
                  <c:v>14</c:v>
                </c:pt>
                <c:pt idx="31">
                  <c:v>11</c:v>
                </c:pt>
                <c:pt idx="32">
                  <c:v>10</c:v>
                </c:pt>
                <c:pt idx="33">
                  <c:v>13</c:v>
                </c:pt>
                <c:pt idx="34">
                  <c:v>4</c:v>
                </c:pt>
                <c:pt idx="35">
                  <c:v>14</c:v>
                </c:pt>
                <c:pt idx="36">
                  <c:v>15</c:v>
                </c:pt>
                <c:pt idx="37">
                  <c:v>5</c:v>
                </c:pt>
                <c:pt idx="38">
                  <c:v>12</c:v>
                </c:pt>
                <c:pt idx="39">
                  <c:v>7</c:v>
                </c:pt>
                <c:pt idx="40">
                  <c:v>7</c:v>
                </c:pt>
                <c:pt idx="41">
                  <c:v>14</c:v>
                </c:pt>
                <c:pt idx="42">
                  <c:v>10</c:v>
                </c:pt>
                <c:pt idx="43">
                  <c:v>8</c:v>
                </c:pt>
                <c:pt idx="44">
                  <c:v>10</c:v>
                </c:pt>
                <c:pt idx="45">
                  <c:v>9</c:v>
                </c:pt>
                <c:pt idx="46">
                  <c:v>11</c:v>
                </c:pt>
                <c:pt idx="47">
                  <c:v>9</c:v>
                </c:pt>
                <c:pt idx="48">
                  <c:v>9</c:v>
                </c:pt>
                <c:pt idx="49">
                  <c:v>7</c:v>
                </c:pt>
                <c:pt idx="50">
                  <c:v>11</c:v>
                </c:pt>
                <c:pt idx="51">
                  <c:v>10</c:v>
                </c:pt>
                <c:pt idx="52">
                  <c:v>11</c:v>
                </c:pt>
                <c:pt idx="53">
                  <c:v>6</c:v>
                </c:pt>
                <c:pt idx="54">
                  <c:v>5</c:v>
                </c:pt>
                <c:pt idx="55">
                  <c:v>4</c:v>
                </c:pt>
                <c:pt idx="56">
                  <c:v>5</c:v>
                </c:pt>
              </c:numCache>
            </c:numRef>
          </c:val>
          <c:extLst>
            <c:ext xmlns:c16="http://schemas.microsoft.com/office/drawing/2014/chart" uri="{C3380CC4-5D6E-409C-BE32-E72D297353CC}">
              <c16:uniqueId val="{00000004-5B36-4452-B8DC-517838BA988C}"/>
            </c:ext>
          </c:extLst>
        </c:ser>
        <c:ser>
          <c:idx val="5"/>
          <c:order val="5"/>
          <c:tx>
            <c:strRef>
              <c:f>Sheet1!$G$1</c:f>
              <c:strCache>
                <c:ptCount val="1"/>
                <c:pt idx="0">
                  <c:v>All Others</c:v>
                </c:pt>
              </c:strCache>
            </c:strRef>
          </c:tx>
          <c:spPr>
            <a:solidFill>
              <a:schemeClr val="accent1">
                <a:lumMod val="60000"/>
                <a:lumOff val="40000"/>
              </a:schemeClr>
            </a:solidFill>
            <a:ln w="25400">
              <a:noFill/>
            </a:ln>
            <a:effectLst/>
          </c:spPr>
          <c:cat>
            <c:strRef>
              <c:f>Sheet1!$A$2:$A$58</c:f>
              <c:strCache>
                <c:ptCount val="57"/>
                <c:pt idx="0">
                  <c:v>2022_09_13</c:v>
                </c:pt>
                <c:pt idx="1">
                  <c:v>2022_09_20</c:v>
                </c:pt>
                <c:pt idx="2">
                  <c:v>2022_09_27</c:v>
                </c:pt>
                <c:pt idx="3">
                  <c:v>2022_10_04</c:v>
                </c:pt>
                <c:pt idx="4">
                  <c:v>2022_10_11</c:v>
                </c:pt>
                <c:pt idx="5">
                  <c:v>2022_10_18</c:v>
                </c:pt>
                <c:pt idx="6">
                  <c:v>2022_10_25</c:v>
                </c:pt>
                <c:pt idx="7">
                  <c:v>2022_11_01</c:v>
                </c:pt>
                <c:pt idx="8">
                  <c:v>2022_11_08</c:v>
                </c:pt>
                <c:pt idx="9">
                  <c:v>2022_11_15</c:v>
                </c:pt>
                <c:pt idx="10">
                  <c:v>2022_11_22</c:v>
                </c:pt>
                <c:pt idx="11">
                  <c:v>2022_11_29</c:v>
                </c:pt>
                <c:pt idx="12">
                  <c:v>2023_01_24</c:v>
                </c:pt>
                <c:pt idx="13">
                  <c:v>2023_01_31</c:v>
                </c:pt>
                <c:pt idx="14">
                  <c:v>2023_02_07</c:v>
                </c:pt>
                <c:pt idx="15">
                  <c:v>2023_02_14</c:v>
                </c:pt>
                <c:pt idx="16">
                  <c:v>2023_02_21</c:v>
                </c:pt>
                <c:pt idx="17">
                  <c:v>2023_02_28</c:v>
                </c:pt>
                <c:pt idx="18">
                  <c:v>2023_03_07</c:v>
                </c:pt>
                <c:pt idx="19">
                  <c:v>2023_03_14</c:v>
                </c:pt>
                <c:pt idx="20">
                  <c:v>2023_03_21</c:v>
                </c:pt>
                <c:pt idx="21">
                  <c:v>2023_03_28</c:v>
                </c:pt>
                <c:pt idx="22">
                  <c:v>2023_04_04</c:v>
                </c:pt>
                <c:pt idx="23">
                  <c:v>2023_04_11</c:v>
                </c:pt>
                <c:pt idx="24">
                  <c:v>2023_04_18</c:v>
                </c:pt>
                <c:pt idx="25">
                  <c:v>2023_04_25</c:v>
                </c:pt>
                <c:pt idx="26">
                  <c:v>2023_05_02</c:v>
                </c:pt>
                <c:pt idx="27">
                  <c:v>2023_08_29</c:v>
                </c:pt>
                <c:pt idx="28">
                  <c:v>2023_09_05</c:v>
                </c:pt>
                <c:pt idx="29">
                  <c:v>2023_09_12</c:v>
                </c:pt>
                <c:pt idx="30">
                  <c:v>2023_09_19</c:v>
                </c:pt>
                <c:pt idx="31">
                  <c:v>2023_09_26</c:v>
                </c:pt>
                <c:pt idx="32">
                  <c:v>2023_10_03</c:v>
                </c:pt>
                <c:pt idx="33">
                  <c:v>2023_10_10</c:v>
                </c:pt>
                <c:pt idx="34">
                  <c:v>2023_10_17</c:v>
                </c:pt>
                <c:pt idx="35">
                  <c:v>2023_10_24</c:v>
                </c:pt>
                <c:pt idx="36">
                  <c:v>2023_10_31</c:v>
                </c:pt>
                <c:pt idx="37">
                  <c:v>2023_11_07</c:v>
                </c:pt>
                <c:pt idx="38">
                  <c:v>2023_11_14</c:v>
                </c:pt>
                <c:pt idx="39">
                  <c:v>2023_11_21</c:v>
                </c:pt>
                <c:pt idx="40">
                  <c:v>2023_11_28</c:v>
                </c:pt>
                <c:pt idx="41">
                  <c:v>2023_12_05</c:v>
                </c:pt>
                <c:pt idx="42">
                  <c:v>2024_01_23</c:v>
                </c:pt>
                <c:pt idx="43">
                  <c:v>2024_01_30</c:v>
                </c:pt>
                <c:pt idx="44">
                  <c:v>2024_02_06</c:v>
                </c:pt>
                <c:pt idx="45">
                  <c:v>2024_02_16</c:v>
                </c:pt>
                <c:pt idx="46">
                  <c:v>2024_02_20</c:v>
                </c:pt>
                <c:pt idx="47">
                  <c:v>2024_02_27</c:v>
                </c:pt>
                <c:pt idx="48">
                  <c:v>2024_03_05</c:v>
                </c:pt>
                <c:pt idx="49">
                  <c:v>2024_03_12</c:v>
                </c:pt>
                <c:pt idx="50">
                  <c:v>2024_03_19</c:v>
                </c:pt>
                <c:pt idx="51">
                  <c:v>2024_03_26</c:v>
                </c:pt>
                <c:pt idx="52">
                  <c:v>2024_04_02</c:v>
                </c:pt>
                <c:pt idx="53">
                  <c:v>2024_04_09</c:v>
                </c:pt>
                <c:pt idx="54">
                  <c:v>2024_04_16</c:v>
                </c:pt>
                <c:pt idx="55">
                  <c:v>2024_04_23</c:v>
                </c:pt>
                <c:pt idx="56">
                  <c:v>2024_04_30</c:v>
                </c:pt>
              </c:strCache>
            </c:strRef>
          </c:cat>
          <c:val>
            <c:numRef>
              <c:f>Sheet1!$G$2:$G$58</c:f>
              <c:numCache>
                <c:formatCode>General</c:formatCode>
                <c:ptCount val="57"/>
                <c:pt idx="0">
                  <c:v>14</c:v>
                </c:pt>
                <c:pt idx="1">
                  <c:v>13</c:v>
                </c:pt>
                <c:pt idx="2">
                  <c:v>17</c:v>
                </c:pt>
                <c:pt idx="3">
                  <c:v>17</c:v>
                </c:pt>
                <c:pt idx="4">
                  <c:v>8</c:v>
                </c:pt>
                <c:pt idx="5">
                  <c:v>15</c:v>
                </c:pt>
                <c:pt idx="6">
                  <c:v>11</c:v>
                </c:pt>
                <c:pt idx="7">
                  <c:v>18</c:v>
                </c:pt>
                <c:pt idx="8">
                  <c:v>12</c:v>
                </c:pt>
                <c:pt idx="9">
                  <c:v>9</c:v>
                </c:pt>
                <c:pt idx="10">
                  <c:v>11</c:v>
                </c:pt>
                <c:pt idx="11">
                  <c:v>10</c:v>
                </c:pt>
                <c:pt idx="12">
                  <c:v>5</c:v>
                </c:pt>
                <c:pt idx="13">
                  <c:v>7</c:v>
                </c:pt>
                <c:pt idx="14">
                  <c:v>7</c:v>
                </c:pt>
                <c:pt idx="15">
                  <c:v>9</c:v>
                </c:pt>
                <c:pt idx="16">
                  <c:v>9</c:v>
                </c:pt>
                <c:pt idx="17">
                  <c:v>8</c:v>
                </c:pt>
                <c:pt idx="18">
                  <c:v>6</c:v>
                </c:pt>
                <c:pt idx="19">
                  <c:v>4</c:v>
                </c:pt>
                <c:pt idx="20">
                  <c:v>2</c:v>
                </c:pt>
                <c:pt idx="21">
                  <c:v>9</c:v>
                </c:pt>
                <c:pt idx="22">
                  <c:v>7</c:v>
                </c:pt>
                <c:pt idx="23">
                  <c:v>9</c:v>
                </c:pt>
                <c:pt idx="24">
                  <c:v>10</c:v>
                </c:pt>
                <c:pt idx="25">
                  <c:v>2</c:v>
                </c:pt>
                <c:pt idx="26">
                  <c:v>4</c:v>
                </c:pt>
                <c:pt idx="27">
                  <c:v>22</c:v>
                </c:pt>
                <c:pt idx="28">
                  <c:v>12</c:v>
                </c:pt>
                <c:pt idx="29">
                  <c:v>8</c:v>
                </c:pt>
                <c:pt idx="30">
                  <c:v>14</c:v>
                </c:pt>
                <c:pt idx="31">
                  <c:v>9</c:v>
                </c:pt>
                <c:pt idx="32">
                  <c:v>12</c:v>
                </c:pt>
                <c:pt idx="33">
                  <c:v>8</c:v>
                </c:pt>
                <c:pt idx="34">
                  <c:v>6</c:v>
                </c:pt>
                <c:pt idx="35">
                  <c:v>8</c:v>
                </c:pt>
                <c:pt idx="36">
                  <c:v>10</c:v>
                </c:pt>
                <c:pt idx="37">
                  <c:v>9</c:v>
                </c:pt>
                <c:pt idx="38">
                  <c:v>10</c:v>
                </c:pt>
                <c:pt idx="39">
                  <c:v>5</c:v>
                </c:pt>
                <c:pt idx="40">
                  <c:v>9</c:v>
                </c:pt>
                <c:pt idx="41">
                  <c:v>5</c:v>
                </c:pt>
                <c:pt idx="42">
                  <c:v>4</c:v>
                </c:pt>
                <c:pt idx="43">
                  <c:v>4</c:v>
                </c:pt>
                <c:pt idx="44">
                  <c:v>6</c:v>
                </c:pt>
                <c:pt idx="45">
                  <c:v>7</c:v>
                </c:pt>
                <c:pt idx="46">
                  <c:v>6</c:v>
                </c:pt>
                <c:pt idx="47">
                  <c:v>8</c:v>
                </c:pt>
                <c:pt idx="48">
                  <c:v>6</c:v>
                </c:pt>
                <c:pt idx="49">
                  <c:v>2</c:v>
                </c:pt>
                <c:pt idx="50">
                  <c:v>2</c:v>
                </c:pt>
                <c:pt idx="51">
                  <c:v>6</c:v>
                </c:pt>
                <c:pt idx="52">
                  <c:v>3</c:v>
                </c:pt>
                <c:pt idx="53">
                  <c:v>7</c:v>
                </c:pt>
                <c:pt idx="54">
                  <c:v>8</c:v>
                </c:pt>
                <c:pt idx="55">
                  <c:v>2</c:v>
                </c:pt>
                <c:pt idx="56">
                  <c:v>6</c:v>
                </c:pt>
              </c:numCache>
            </c:numRef>
          </c:val>
          <c:extLst>
            <c:ext xmlns:c16="http://schemas.microsoft.com/office/drawing/2014/chart" uri="{C3380CC4-5D6E-409C-BE32-E72D297353CC}">
              <c16:uniqueId val="{00000005-5B36-4452-B8DC-517838BA988C}"/>
            </c:ext>
          </c:extLst>
        </c:ser>
        <c:ser>
          <c:idx val="6"/>
          <c:order val="6"/>
          <c:tx>
            <c:strRef>
              <c:f>Sheet1!$H$1</c:f>
              <c:strCache>
                <c:ptCount val="1"/>
                <c:pt idx="0">
                  <c:v>Race and Ethnicity unknown</c:v>
                </c:pt>
              </c:strCache>
            </c:strRef>
          </c:tx>
          <c:spPr>
            <a:solidFill>
              <a:schemeClr val="accent1">
                <a:lumMod val="60000"/>
              </a:schemeClr>
            </a:solidFill>
            <a:ln w="25400">
              <a:noFill/>
            </a:ln>
            <a:effectLst/>
          </c:spPr>
          <c:cat>
            <c:strRef>
              <c:f>Sheet1!$A$2:$A$58</c:f>
              <c:strCache>
                <c:ptCount val="57"/>
                <c:pt idx="0">
                  <c:v>2022_09_13</c:v>
                </c:pt>
                <c:pt idx="1">
                  <c:v>2022_09_20</c:v>
                </c:pt>
                <c:pt idx="2">
                  <c:v>2022_09_27</c:v>
                </c:pt>
                <c:pt idx="3">
                  <c:v>2022_10_04</c:v>
                </c:pt>
                <c:pt idx="4">
                  <c:v>2022_10_11</c:v>
                </c:pt>
                <c:pt idx="5">
                  <c:v>2022_10_18</c:v>
                </c:pt>
                <c:pt idx="6">
                  <c:v>2022_10_25</c:v>
                </c:pt>
                <c:pt idx="7">
                  <c:v>2022_11_01</c:v>
                </c:pt>
                <c:pt idx="8">
                  <c:v>2022_11_08</c:v>
                </c:pt>
                <c:pt idx="9">
                  <c:v>2022_11_15</c:v>
                </c:pt>
                <c:pt idx="10">
                  <c:v>2022_11_22</c:v>
                </c:pt>
                <c:pt idx="11">
                  <c:v>2022_11_29</c:v>
                </c:pt>
                <c:pt idx="12">
                  <c:v>2023_01_24</c:v>
                </c:pt>
                <c:pt idx="13">
                  <c:v>2023_01_31</c:v>
                </c:pt>
                <c:pt idx="14">
                  <c:v>2023_02_07</c:v>
                </c:pt>
                <c:pt idx="15">
                  <c:v>2023_02_14</c:v>
                </c:pt>
                <c:pt idx="16">
                  <c:v>2023_02_21</c:v>
                </c:pt>
                <c:pt idx="17">
                  <c:v>2023_02_28</c:v>
                </c:pt>
                <c:pt idx="18">
                  <c:v>2023_03_07</c:v>
                </c:pt>
                <c:pt idx="19">
                  <c:v>2023_03_14</c:v>
                </c:pt>
                <c:pt idx="20">
                  <c:v>2023_03_21</c:v>
                </c:pt>
                <c:pt idx="21">
                  <c:v>2023_03_28</c:v>
                </c:pt>
                <c:pt idx="22">
                  <c:v>2023_04_04</c:v>
                </c:pt>
                <c:pt idx="23">
                  <c:v>2023_04_11</c:v>
                </c:pt>
                <c:pt idx="24">
                  <c:v>2023_04_18</c:v>
                </c:pt>
                <c:pt idx="25">
                  <c:v>2023_04_25</c:v>
                </c:pt>
                <c:pt idx="26">
                  <c:v>2023_05_02</c:v>
                </c:pt>
                <c:pt idx="27">
                  <c:v>2023_08_29</c:v>
                </c:pt>
                <c:pt idx="28">
                  <c:v>2023_09_05</c:v>
                </c:pt>
                <c:pt idx="29">
                  <c:v>2023_09_12</c:v>
                </c:pt>
                <c:pt idx="30">
                  <c:v>2023_09_19</c:v>
                </c:pt>
                <c:pt idx="31">
                  <c:v>2023_09_26</c:v>
                </c:pt>
                <c:pt idx="32">
                  <c:v>2023_10_03</c:v>
                </c:pt>
                <c:pt idx="33">
                  <c:v>2023_10_10</c:v>
                </c:pt>
                <c:pt idx="34">
                  <c:v>2023_10_17</c:v>
                </c:pt>
                <c:pt idx="35">
                  <c:v>2023_10_24</c:v>
                </c:pt>
                <c:pt idx="36">
                  <c:v>2023_10_31</c:v>
                </c:pt>
                <c:pt idx="37">
                  <c:v>2023_11_07</c:v>
                </c:pt>
                <c:pt idx="38">
                  <c:v>2023_11_14</c:v>
                </c:pt>
                <c:pt idx="39">
                  <c:v>2023_11_21</c:v>
                </c:pt>
                <c:pt idx="40">
                  <c:v>2023_11_28</c:v>
                </c:pt>
                <c:pt idx="41">
                  <c:v>2023_12_05</c:v>
                </c:pt>
                <c:pt idx="42">
                  <c:v>2024_01_23</c:v>
                </c:pt>
                <c:pt idx="43">
                  <c:v>2024_01_30</c:v>
                </c:pt>
                <c:pt idx="44">
                  <c:v>2024_02_06</c:v>
                </c:pt>
                <c:pt idx="45">
                  <c:v>2024_02_16</c:v>
                </c:pt>
                <c:pt idx="46">
                  <c:v>2024_02_20</c:v>
                </c:pt>
                <c:pt idx="47">
                  <c:v>2024_02_27</c:v>
                </c:pt>
                <c:pt idx="48">
                  <c:v>2024_03_05</c:v>
                </c:pt>
                <c:pt idx="49">
                  <c:v>2024_03_12</c:v>
                </c:pt>
                <c:pt idx="50">
                  <c:v>2024_03_19</c:v>
                </c:pt>
                <c:pt idx="51">
                  <c:v>2024_03_26</c:v>
                </c:pt>
                <c:pt idx="52">
                  <c:v>2024_04_02</c:v>
                </c:pt>
                <c:pt idx="53">
                  <c:v>2024_04_09</c:v>
                </c:pt>
                <c:pt idx="54">
                  <c:v>2024_04_16</c:v>
                </c:pt>
                <c:pt idx="55">
                  <c:v>2024_04_23</c:v>
                </c:pt>
                <c:pt idx="56">
                  <c:v>2024_04_30</c:v>
                </c:pt>
              </c:strCache>
            </c:strRef>
          </c:cat>
          <c:val>
            <c:numRef>
              <c:f>Sheet1!$H$2:$H$58</c:f>
              <c:numCache>
                <c:formatCode>General</c:formatCode>
                <c:ptCount val="57"/>
                <c:pt idx="0">
                  <c:v>49</c:v>
                </c:pt>
                <c:pt idx="1">
                  <c:v>37</c:v>
                </c:pt>
                <c:pt idx="2">
                  <c:v>52</c:v>
                </c:pt>
                <c:pt idx="3">
                  <c:v>49</c:v>
                </c:pt>
                <c:pt idx="4">
                  <c:v>35</c:v>
                </c:pt>
                <c:pt idx="5">
                  <c:v>29</c:v>
                </c:pt>
                <c:pt idx="6">
                  <c:v>29</c:v>
                </c:pt>
                <c:pt idx="7">
                  <c:v>36</c:v>
                </c:pt>
                <c:pt idx="8">
                  <c:v>30</c:v>
                </c:pt>
                <c:pt idx="9">
                  <c:v>37</c:v>
                </c:pt>
                <c:pt idx="10">
                  <c:v>23</c:v>
                </c:pt>
                <c:pt idx="11">
                  <c:v>33</c:v>
                </c:pt>
                <c:pt idx="12">
                  <c:v>27</c:v>
                </c:pt>
                <c:pt idx="13">
                  <c:v>24</c:v>
                </c:pt>
                <c:pt idx="14">
                  <c:v>24</c:v>
                </c:pt>
                <c:pt idx="15">
                  <c:v>21</c:v>
                </c:pt>
                <c:pt idx="16">
                  <c:v>28</c:v>
                </c:pt>
                <c:pt idx="17">
                  <c:v>14</c:v>
                </c:pt>
                <c:pt idx="18">
                  <c:v>19</c:v>
                </c:pt>
                <c:pt idx="19">
                  <c:v>5</c:v>
                </c:pt>
                <c:pt idx="20">
                  <c:v>13</c:v>
                </c:pt>
                <c:pt idx="21">
                  <c:v>8</c:v>
                </c:pt>
                <c:pt idx="22">
                  <c:v>12</c:v>
                </c:pt>
                <c:pt idx="23">
                  <c:v>12</c:v>
                </c:pt>
                <c:pt idx="24">
                  <c:v>13</c:v>
                </c:pt>
                <c:pt idx="25">
                  <c:v>12</c:v>
                </c:pt>
                <c:pt idx="26">
                  <c:v>14</c:v>
                </c:pt>
                <c:pt idx="27">
                  <c:v>33</c:v>
                </c:pt>
                <c:pt idx="28">
                  <c:v>14</c:v>
                </c:pt>
                <c:pt idx="29">
                  <c:v>17</c:v>
                </c:pt>
                <c:pt idx="30">
                  <c:v>15</c:v>
                </c:pt>
                <c:pt idx="31">
                  <c:v>24</c:v>
                </c:pt>
                <c:pt idx="32">
                  <c:v>16</c:v>
                </c:pt>
                <c:pt idx="33">
                  <c:v>11</c:v>
                </c:pt>
                <c:pt idx="34">
                  <c:v>13</c:v>
                </c:pt>
                <c:pt idx="35">
                  <c:v>8</c:v>
                </c:pt>
                <c:pt idx="36">
                  <c:v>15</c:v>
                </c:pt>
                <c:pt idx="37">
                  <c:v>12</c:v>
                </c:pt>
                <c:pt idx="38">
                  <c:v>7</c:v>
                </c:pt>
                <c:pt idx="39">
                  <c:v>8</c:v>
                </c:pt>
                <c:pt idx="40">
                  <c:v>12</c:v>
                </c:pt>
                <c:pt idx="41">
                  <c:v>12</c:v>
                </c:pt>
                <c:pt idx="42">
                  <c:v>14</c:v>
                </c:pt>
                <c:pt idx="43">
                  <c:v>14</c:v>
                </c:pt>
                <c:pt idx="44">
                  <c:v>12</c:v>
                </c:pt>
                <c:pt idx="45">
                  <c:v>7</c:v>
                </c:pt>
                <c:pt idx="46">
                  <c:v>13</c:v>
                </c:pt>
                <c:pt idx="47">
                  <c:v>10</c:v>
                </c:pt>
                <c:pt idx="48">
                  <c:v>5</c:v>
                </c:pt>
                <c:pt idx="49">
                  <c:v>8</c:v>
                </c:pt>
                <c:pt idx="50">
                  <c:v>9</c:v>
                </c:pt>
                <c:pt idx="51">
                  <c:v>5</c:v>
                </c:pt>
                <c:pt idx="52">
                  <c:v>11</c:v>
                </c:pt>
                <c:pt idx="53">
                  <c:v>6</c:v>
                </c:pt>
                <c:pt idx="54">
                  <c:v>10</c:v>
                </c:pt>
                <c:pt idx="55">
                  <c:v>12</c:v>
                </c:pt>
                <c:pt idx="56">
                  <c:v>6</c:v>
                </c:pt>
              </c:numCache>
            </c:numRef>
          </c:val>
          <c:extLst>
            <c:ext xmlns:c16="http://schemas.microsoft.com/office/drawing/2014/chart" uri="{C3380CC4-5D6E-409C-BE32-E72D297353CC}">
              <c16:uniqueId val="{00000006-5B36-4452-B8DC-517838BA988C}"/>
            </c:ext>
          </c:extLst>
        </c:ser>
        <c:dLbls>
          <c:showLegendKey val="0"/>
          <c:showVal val="0"/>
          <c:showCatName val="0"/>
          <c:showSerName val="0"/>
          <c:showPercent val="0"/>
          <c:showBubbleSize val="0"/>
        </c:dLbls>
        <c:axId val="385080319"/>
        <c:axId val="1985264367"/>
      </c:areaChart>
      <c:catAx>
        <c:axId val="385080319"/>
        <c:scaling>
          <c:orientation val="minMax"/>
        </c:scaling>
        <c:delete val="1"/>
        <c:axPos val="b"/>
        <c:numFmt formatCode="General" sourceLinked="1"/>
        <c:majorTickMark val="out"/>
        <c:minorTickMark val="none"/>
        <c:tickLblPos val="nextTo"/>
        <c:crossAx val="1985264367"/>
        <c:crosses val="autoZero"/>
        <c:auto val="1"/>
        <c:lblAlgn val="ctr"/>
        <c:lblOffset val="100"/>
        <c:noMultiLvlLbl val="0"/>
      </c:catAx>
      <c:valAx>
        <c:axId val="19852643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5080319"/>
        <c:crosses val="autoZero"/>
        <c:crossBetween val="midCat"/>
        <c:majorUnit val="0.1"/>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1100A8-D65B-4857-8A15-92145311ADFE}" type="doc">
      <dgm:prSet loTypeId="urn:microsoft.com/office/officeart/2008/layout/VerticalCurvedList" loCatId="list" qsTypeId="urn:microsoft.com/office/officeart/2005/8/quickstyle/simple5" qsCatId="simple" csTypeId="urn:microsoft.com/office/officeart/2005/8/colors/accent0_1" csCatId="mainScheme" phldr="1"/>
      <dgm:spPr/>
      <dgm:t>
        <a:bodyPr/>
        <a:lstStyle/>
        <a:p>
          <a:endParaRPr lang="en-US"/>
        </a:p>
      </dgm:t>
    </dgm:pt>
    <dgm:pt modelId="{26C93E53-3BBE-4FF5-AA1B-FC1D9CCC647C}">
      <dgm:prSet phldrT="[Text]"/>
      <dgm:spPr/>
      <dgm:t>
        <a:bodyPr/>
        <a:lstStyle/>
        <a:p>
          <a:pPr>
            <a:buClr>
              <a:schemeClr val="tx1"/>
            </a:buClr>
            <a:buSzPct val="100000"/>
            <a:buFont typeface="Arial" panose="020B0604020202020204" pitchFamily="34" charset="0"/>
            <a:buChar char="•"/>
          </a:pPr>
          <a:r>
            <a:rPr lang="en-US"/>
            <a:t>Net promoter score approach</a:t>
          </a:r>
        </a:p>
      </dgm:t>
    </dgm:pt>
    <dgm:pt modelId="{A78AB267-9F3A-44A9-8888-924D4F205FC9}" type="parTrans" cxnId="{E3D59FF4-AD72-4A75-99FA-0DDE5D9202FF}">
      <dgm:prSet/>
      <dgm:spPr/>
      <dgm:t>
        <a:bodyPr/>
        <a:lstStyle/>
        <a:p>
          <a:endParaRPr lang="en-US"/>
        </a:p>
      </dgm:t>
    </dgm:pt>
    <dgm:pt modelId="{D39BB195-580A-4D56-B764-E9AB40B26579}" type="sibTrans" cxnId="{E3D59FF4-AD72-4A75-99FA-0DDE5D9202FF}">
      <dgm:prSet/>
      <dgm:spPr/>
      <dgm:t>
        <a:bodyPr/>
        <a:lstStyle/>
        <a:p>
          <a:endParaRPr lang="en-US"/>
        </a:p>
      </dgm:t>
    </dgm:pt>
    <dgm:pt modelId="{7353CD5E-4308-4AA2-A2A0-F713E800F745}">
      <dgm:prSet/>
      <dgm:spPr/>
      <dgm:t>
        <a:bodyPr/>
        <a:lstStyle/>
        <a:p>
          <a:r>
            <a:rPr lang="en-US"/>
            <a:t>Results / Analysis</a:t>
          </a:r>
          <a:endParaRPr lang="en-US" dirty="0"/>
        </a:p>
      </dgm:t>
    </dgm:pt>
    <dgm:pt modelId="{44DDFFFF-9740-457A-A03A-DD7AC8EA310D}" type="parTrans" cxnId="{DAA02E3B-947E-49D9-868B-267DE3BB848C}">
      <dgm:prSet/>
      <dgm:spPr/>
      <dgm:t>
        <a:bodyPr/>
        <a:lstStyle/>
        <a:p>
          <a:endParaRPr lang="en-US"/>
        </a:p>
      </dgm:t>
    </dgm:pt>
    <dgm:pt modelId="{9B446CEF-EF39-447E-B9EB-B8F69070F017}" type="sibTrans" cxnId="{DAA02E3B-947E-49D9-868B-267DE3BB848C}">
      <dgm:prSet/>
      <dgm:spPr/>
      <dgm:t>
        <a:bodyPr/>
        <a:lstStyle/>
        <a:p>
          <a:endParaRPr lang="en-US"/>
        </a:p>
      </dgm:t>
    </dgm:pt>
    <dgm:pt modelId="{84B74295-3E8B-4D1B-885C-705FA70DCB87}">
      <dgm:prSet/>
      <dgm:spPr/>
      <dgm:t>
        <a:bodyPr/>
        <a:lstStyle/>
        <a:p>
          <a:r>
            <a:rPr lang="en-US"/>
            <a:t>Dissemination</a:t>
          </a:r>
          <a:endParaRPr lang="en-US" dirty="0"/>
        </a:p>
      </dgm:t>
    </dgm:pt>
    <dgm:pt modelId="{60358535-4835-4998-8443-9AE637D364DA}" type="parTrans" cxnId="{377D1628-D31A-48AB-A7EF-206DCB22DE47}">
      <dgm:prSet/>
      <dgm:spPr/>
      <dgm:t>
        <a:bodyPr/>
        <a:lstStyle/>
        <a:p>
          <a:endParaRPr lang="en-US"/>
        </a:p>
      </dgm:t>
    </dgm:pt>
    <dgm:pt modelId="{B494A975-1899-48E2-ADB2-3E388DCCE878}" type="sibTrans" cxnId="{377D1628-D31A-48AB-A7EF-206DCB22DE47}">
      <dgm:prSet/>
      <dgm:spPr/>
      <dgm:t>
        <a:bodyPr/>
        <a:lstStyle/>
        <a:p>
          <a:endParaRPr lang="en-US"/>
        </a:p>
      </dgm:t>
    </dgm:pt>
    <dgm:pt modelId="{B3551EF9-A549-4F57-A273-88A0370C00E4}">
      <dgm:prSet/>
      <dgm:spPr/>
      <dgm:t>
        <a:bodyPr/>
        <a:lstStyle/>
        <a:p>
          <a:r>
            <a:rPr lang="en-US"/>
            <a:t>Lessons Learned</a:t>
          </a:r>
          <a:endParaRPr lang="en-US" dirty="0"/>
        </a:p>
      </dgm:t>
    </dgm:pt>
    <dgm:pt modelId="{531685E5-4E42-4D43-ABB9-63761C371305}" type="parTrans" cxnId="{738EEF50-00D0-4A14-9B29-B45980B3241B}">
      <dgm:prSet/>
      <dgm:spPr/>
      <dgm:t>
        <a:bodyPr/>
        <a:lstStyle/>
        <a:p>
          <a:endParaRPr lang="en-US"/>
        </a:p>
      </dgm:t>
    </dgm:pt>
    <dgm:pt modelId="{F632C55B-5D7A-4089-8182-8A5F91F22C60}" type="sibTrans" cxnId="{738EEF50-00D0-4A14-9B29-B45980B3241B}">
      <dgm:prSet/>
      <dgm:spPr/>
      <dgm:t>
        <a:bodyPr/>
        <a:lstStyle/>
        <a:p>
          <a:endParaRPr lang="en-US"/>
        </a:p>
      </dgm:t>
    </dgm:pt>
    <dgm:pt modelId="{B30812C0-76AC-4AE3-94DC-4AF12326E109}" type="pres">
      <dgm:prSet presAssocID="{191100A8-D65B-4857-8A15-92145311ADFE}" presName="Name0" presStyleCnt="0">
        <dgm:presLayoutVars>
          <dgm:chMax val="7"/>
          <dgm:chPref val="7"/>
          <dgm:dir/>
        </dgm:presLayoutVars>
      </dgm:prSet>
      <dgm:spPr/>
    </dgm:pt>
    <dgm:pt modelId="{8B6DD8B6-B300-4C49-A9C6-2C26F42261FB}" type="pres">
      <dgm:prSet presAssocID="{191100A8-D65B-4857-8A15-92145311ADFE}" presName="Name1" presStyleCnt="0"/>
      <dgm:spPr/>
    </dgm:pt>
    <dgm:pt modelId="{B8A019EA-3A03-4F35-9BD6-8F3988926CC8}" type="pres">
      <dgm:prSet presAssocID="{191100A8-D65B-4857-8A15-92145311ADFE}" presName="cycle" presStyleCnt="0"/>
      <dgm:spPr/>
    </dgm:pt>
    <dgm:pt modelId="{BC4E1098-3A1F-4DBC-9C40-CA1C6D558EF2}" type="pres">
      <dgm:prSet presAssocID="{191100A8-D65B-4857-8A15-92145311ADFE}" presName="srcNode" presStyleLbl="node1" presStyleIdx="0" presStyleCnt="4"/>
      <dgm:spPr/>
    </dgm:pt>
    <dgm:pt modelId="{E8DDD324-CBBE-461A-9052-F4AAD8EA2906}" type="pres">
      <dgm:prSet presAssocID="{191100A8-D65B-4857-8A15-92145311ADFE}" presName="conn" presStyleLbl="parChTrans1D2" presStyleIdx="0" presStyleCnt="1"/>
      <dgm:spPr/>
    </dgm:pt>
    <dgm:pt modelId="{D60A60F4-5024-4A4C-8EA1-2B1468ED97AD}" type="pres">
      <dgm:prSet presAssocID="{191100A8-D65B-4857-8A15-92145311ADFE}" presName="extraNode" presStyleLbl="node1" presStyleIdx="0" presStyleCnt="4"/>
      <dgm:spPr/>
    </dgm:pt>
    <dgm:pt modelId="{FA2EB258-1082-4FE3-B7F1-B57090514F17}" type="pres">
      <dgm:prSet presAssocID="{191100A8-D65B-4857-8A15-92145311ADFE}" presName="dstNode" presStyleLbl="node1" presStyleIdx="0" presStyleCnt="4"/>
      <dgm:spPr/>
    </dgm:pt>
    <dgm:pt modelId="{6315FD22-C980-4EBA-8448-B6F4CFFF12CF}" type="pres">
      <dgm:prSet presAssocID="{26C93E53-3BBE-4FF5-AA1B-FC1D9CCC647C}" presName="text_1" presStyleLbl="node1" presStyleIdx="0" presStyleCnt="4">
        <dgm:presLayoutVars>
          <dgm:bulletEnabled val="1"/>
        </dgm:presLayoutVars>
      </dgm:prSet>
      <dgm:spPr/>
    </dgm:pt>
    <dgm:pt modelId="{DF08AC15-A502-4F2A-9FEC-F1580B56956F}" type="pres">
      <dgm:prSet presAssocID="{26C93E53-3BBE-4FF5-AA1B-FC1D9CCC647C}" presName="accent_1" presStyleCnt="0"/>
      <dgm:spPr/>
    </dgm:pt>
    <dgm:pt modelId="{4828FD0C-BACF-439E-B007-F7F7C6D6FD38}" type="pres">
      <dgm:prSet presAssocID="{26C93E53-3BBE-4FF5-AA1B-FC1D9CCC647C}" presName="accentRepeatNode" presStyleLbl="solidFgAcc1" presStyleIdx="0" presStyleCnt="4"/>
      <dgm:spPr/>
    </dgm:pt>
    <dgm:pt modelId="{0B227375-E42C-4002-86F8-3039CEF379BF}" type="pres">
      <dgm:prSet presAssocID="{7353CD5E-4308-4AA2-A2A0-F713E800F745}" presName="text_2" presStyleLbl="node1" presStyleIdx="1" presStyleCnt="4">
        <dgm:presLayoutVars>
          <dgm:bulletEnabled val="1"/>
        </dgm:presLayoutVars>
      </dgm:prSet>
      <dgm:spPr/>
    </dgm:pt>
    <dgm:pt modelId="{F804DF6A-4F27-4B36-9280-6F851EBDCA6F}" type="pres">
      <dgm:prSet presAssocID="{7353CD5E-4308-4AA2-A2A0-F713E800F745}" presName="accent_2" presStyleCnt="0"/>
      <dgm:spPr/>
    </dgm:pt>
    <dgm:pt modelId="{A362C59C-3D05-4988-9A3D-BAC8EA7E0CE3}" type="pres">
      <dgm:prSet presAssocID="{7353CD5E-4308-4AA2-A2A0-F713E800F745}" presName="accentRepeatNode" presStyleLbl="solidFgAcc1" presStyleIdx="1" presStyleCnt="4"/>
      <dgm:spPr/>
    </dgm:pt>
    <dgm:pt modelId="{2A193840-E789-47DF-A880-194BA278CEB7}" type="pres">
      <dgm:prSet presAssocID="{84B74295-3E8B-4D1B-885C-705FA70DCB87}" presName="text_3" presStyleLbl="node1" presStyleIdx="2" presStyleCnt="4">
        <dgm:presLayoutVars>
          <dgm:bulletEnabled val="1"/>
        </dgm:presLayoutVars>
      </dgm:prSet>
      <dgm:spPr/>
    </dgm:pt>
    <dgm:pt modelId="{84B6AB0C-1D8C-4367-88B3-612385D8FEB7}" type="pres">
      <dgm:prSet presAssocID="{84B74295-3E8B-4D1B-885C-705FA70DCB87}" presName="accent_3" presStyleCnt="0"/>
      <dgm:spPr/>
    </dgm:pt>
    <dgm:pt modelId="{93AABB21-D3FB-4E52-AFC7-CC35FF74B15E}" type="pres">
      <dgm:prSet presAssocID="{84B74295-3E8B-4D1B-885C-705FA70DCB87}" presName="accentRepeatNode" presStyleLbl="solidFgAcc1" presStyleIdx="2" presStyleCnt="4"/>
      <dgm:spPr/>
    </dgm:pt>
    <dgm:pt modelId="{C1CF605E-7A04-4BAC-9265-7ADED433AAEE}" type="pres">
      <dgm:prSet presAssocID="{B3551EF9-A549-4F57-A273-88A0370C00E4}" presName="text_4" presStyleLbl="node1" presStyleIdx="3" presStyleCnt="4">
        <dgm:presLayoutVars>
          <dgm:bulletEnabled val="1"/>
        </dgm:presLayoutVars>
      </dgm:prSet>
      <dgm:spPr/>
    </dgm:pt>
    <dgm:pt modelId="{BBD10534-B03A-4968-B516-33F4C3620843}" type="pres">
      <dgm:prSet presAssocID="{B3551EF9-A549-4F57-A273-88A0370C00E4}" presName="accent_4" presStyleCnt="0"/>
      <dgm:spPr/>
    </dgm:pt>
    <dgm:pt modelId="{C278FFEB-CDEA-4912-B042-C7AFE8B55A43}" type="pres">
      <dgm:prSet presAssocID="{B3551EF9-A549-4F57-A273-88A0370C00E4}" presName="accentRepeatNode" presStyleLbl="solidFgAcc1" presStyleIdx="3" presStyleCnt="4"/>
      <dgm:spPr/>
    </dgm:pt>
  </dgm:ptLst>
  <dgm:cxnLst>
    <dgm:cxn modelId="{377D1628-D31A-48AB-A7EF-206DCB22DE47}" srcId="{191100A8-D65B-4857-8A15-92145311ADFE}" destId="{84B74295-3E8B-4D1B-885C-705FA70DCB87}" srcOrd="2" destOrd="0" parTransId="{60358535-4835-4998-8443-9AE637D364DA}" sibTransId="{B494A975-1899-48E2-ADB2-3E388DCCE878}"/>
    <dgm:cxn modelId="{A36CFE38-2414-4039-8684-38150BF22E28}" type="presOf" srcId="{7353CD5E-4308-4AA2-A2A0-F713E800F745}" destId="{0B227375-E42C-4002-86F8-3039CEF379BF}" srcOrd="0" destOrd="0" presId="urn:microsoft.com/office/officeart/2008/layout/VerticalCurvedList"/>
    <dgm:cxn modelId="{DAA02E3B-947E-49D9-868B-267DE3BB848C}" srcId="{191100A8-D65B-4857-8A15-92145311ADFE}" destId="{7353CD5E-4308-4AA2-A2A0-F713E800F745}" srcOrd="1" destOrd="0" parTransId="{44DDFFFF-9740-457A-A03A-DD7AC8EA310D}" sibTransId="{9B446CEF-EF39-447E-B9EB-B8F69070F017}"/>
    <dgm:cxn modelId="{C906ED3F-1DAC-4ABC-9597-F01B7653E577}" type="presOf" srcId="{191100A8-D65B-4857-8A15-92145311ADFE}" destId="{B30812C0-76AC-4AE3-94DC-4AF12326E109}" srcOrd="0" destOrd="0" presId="urn:microsoft.com/office/officeart/2008/layout/VerticalCurvedList"/>
    <dgm:cxn modelId="{738EEF50-00D0-4A14-9B29-B45980B3241B}" srcId="{191100A8-D65B-4857-8A15-92145311ADFE}" destId="{B3551EF9-A549-4F57-A273-88A0370C00E4}" srcOrd="3" destOrd="0" parTransId="{531685E5-4E42-4D43-ABB9-63761C371305}" sibTransId="{F632C55B-5D7A-4089-8182-8A5F91F22C60}"/>
    <dgm:cxn modelId="{99519A75-1972-4DF9-A837-24F53FCF07DC}" type="presOf" srcId="{D39BB195-580A-4D56-B764-E9AB40B26579}" destId="{E8DDD324-CBBE-461A-9052-F4AAD8EA2906}" srcOrd="0" destOrd="0" presId="urn:microsoft.com/office/officeart/2008/layout/VerticalCurvedList"/>
    <dgm:cxn modelId="{22A157BE-D95F-423A-96EE-8C44FDC13137}" type="presOf" srcId="{26C93E53-3BBE-4FF5-AA1B-FC1D9CCC647C}" destId="{6315FD22-C980-4EBA-8448-B6F4CFFF12CF}" srcOrd="0" destOrd="0" presId="urn:microsoft.com/office/officeart/2008/layout/VerticalCurvedList"/>
    <dgm:cxn modelId="{CE59F6C2-A27F-4D48-A63B-F56D7016037E}" type="presOf" srcId="{B3551EF9-A549-4F57-A273-88A0370C00E4}" destId="{C1CF605E-7A04-4BAC-9265-7ADED433AAEE}" srcOrd="0" destOrd="0" presId="urn:microsoft.com/office/officeart/2008/layout/VerticalCurvedList"/>
    <dgm:cxn modelId="{E3F318E7-0597-42A6-B923-099EAD6B8A71}" type="presOf" srcId="{84B74295-3E8B-4D1B-885C-705FA70DCB87}" destId="{2A193840-E789-47DF-A880-194BA278CEB7}" srcOrd="0" destOrd="0" presId="urn:microsoft.com/office/officeart/2008/layout/VerticalCurvedList"/>
    <dgm:cxn modelId="{E3D59FF4-AD72-4A75-99FA-0DDE5D9202FF}" srcId="{191100A8-D65B-4857-8A15-92145311ADFE}" destId="{26C93E53-3BBE-4FF5-AA1B-FC1D9CCC647C}" srcOrd="0" destOrd="0" parTransId="{A78AB267-9F3A-44A9-8888-924D4F205FC9}" sibTransId="{D39BB195-580A-4D56-B764-E9AB40B26579}"/>
    <dgm:cxn modelId="{3DB90647-2A60-47E7-BE10-D72C8F2CB33E}" type="presParOf" srcId="{B30812C0-76AC-4AE3-94DC-4AF12326E109}" destId="{8B6DD8B6-B300-4C49-A9C6-2C26F42261FB}" srcOrd="0" destOrd="0" presId="urn:microsoft.com/office/officeart/2008/layout/VerticalCurvedList"/>
    <dgm:cxn modelId="{59DD105C-9B1D-45B5-A240-0DF054FF7E60}" type="presParOf" srcId="{8B6DD8B6-B300-4C49-A9C6-2C26F42261FB}" destId="{B8A019EA-3A03-4F35-9BD6-8F3988926CC8}" srcOrd="0" destOrd="0" presId="urn:microsoft.com/office/officeart/2008/layout/VerticalCurvedList"/>
    <dgm:cxn modelId="{A4592C2E-E907-43DC-A6A5-F590812307B6}" type="presParOf" srcId="{B8A019EA-3A03-4F35-9BD6-8F3988926CC8}" destId="{BC4E1098-3A1F-4DBC-9C40-CA1C6D558EF2}" srcOrd="0" destOrd="0" presId="urn:microsoft.com/office/officeart/2008/layout/VerticalCurvedList"/>
    <dgm:cxn modelId="{E50240F3-5A40-4598-9E16-B5881A29A167}" type="presParOf" srcId="{B8A019EA-3A03-4F35-9BD6-8F3988926CC8}" destId="{E8DDD324-CBBE-461A-9052-F4AAD8EA2906}" srcOrd="1" destOrd="0" presId="urn:microsoft.com/office/officeart/2008/layout/VerticalCurvedList"/>
    <dgm:cxn modelId="{83193530-011A-4584-BCAF-378D16B816EC}" type="presParOf" srcId="{B8A019EA-3A03-4F35-9BD6-8F3988926CC8}" destId="{D60A60F4-5024-4A4C-8EA1-2B1468ED97AD}" srcOrd="2" destOrd="0" presId="urn:microsoft.com/office/officeart/2008/layout/VerticalCurvedList"/>
    <dgm:cxn modelId="{685527F4-CF65-4583-BC2A-6EF2452A9CE3}" type="presParOf" srcId="{B8A019EA-3A03-4F35-9BD6-8F3988926CC8}" destId="{FA2EB258-1082-4FE3-B7F1-B57090514F17}" srcOrd="3" destOrd="0" presId="urn:microsoft.com/office/officeart/2008/layout/VerticalCurvedList"/>
    <dgm:cxn modelId="{DA08E291-1452-4917-A128-8120376CF4A6}" type="presParOf" srcId="{8B6DD8B6-B300-4C49-A9C6-2C26F42261FB}" destId="{6315FD22-C980-4EBA-8448-B6F4CFFF12CF}" srcOrd="1" destOrd="0" presId="urn:microsoft.com/office/officeart/2008/layout/VerticalCurvedList"/>
    <dgm:cxn modelId="{A61F3688-B9DA-4FD7-BF11-D195E7FC972E}" type="presParOf" srcId="{8B6DD8B6-B300-4C49-A9C6-2C26F42261FB}" destId="{DF08AC15-A502-4F2A-9FEC-F1580B56956F}" srcOrd="2" destOrd="0" presId="urn:microsoft.com/office/officeart/2008/layout/VerticalCurvedList"/>
    <dgm:cxn modelId="{57568AF3-CB7E-485C-84BF-68D759AFBB0A}" type="presParOf" srcId="{DF08AC15-A502-4F2A-9FEC-F1580B56956F}" destId="{4828FD0C-BACF-439E-B007-F7F7C6D6FD38}" srcOrd="0" destOrd="0" presId="urn:microsoft.com/office/officeart/2008/layout/VerticalCurvedList"/>
    <dgm:cxn modelId="{40A0F1C6-B327-411A-8F32-3C6EFF12AB92}" type="presParOf" srcId="{8B6DD8B6-B300-4C49-A9C6-2C26F42261FB}" destId="{0B227375-E42C-4002-86F8-3039CEF379BF}" srcOrd="3" destOrd="0" presId="urn:microsoft.com/office/officeart/2008/layout/VerticalCurvedList"/>
    <dgm:cxn modelId="{FDDC5CA3-7C6A-481D-BE2C-438D03AFE58A}" type="presParOf" srcId="{8B6DD8B6-B300-4C49-A9C6-2C26F42261FB}" destId="{F804DF6A-4F27-4B36-9280-6F851EBDCA6F}" srcOrd="4" destOrd="0" presId="urn:microsoft.com/office/officeart/2008/layout/VerticalCurvedList"/>
    <dgm:cxn modelId="{A4D79324-0D8B-4EAB-92BE-7ED5621F014A}" type="presParOf" srcId="{F804DF6A-4F27-4B36-9280-6F851EBDCA6F}" destId="{A362C59C-3D05-4988-9A3D-BAC8EA7E0CE3}" srcOrd="0" destOrd="0" presId="urn:microsoft.com/office/officeart/2008/layout/VerticalCurvedList"/>
    <dgm:cxn modelId="{2BA80DA5-5EE3-4ACA-B95C-AA9A44774F04}" type="presParOf" srcId="{8B6DD8B6-B300-4C49-A9C6-2C26F42261FB}" destId="{2A193840-E789-47DF-A880-194BA278CEB7}" srcOrd="5" destOrd="0" presId="urn:microsoft.com/office/officeart/2008/layout/VerticalCurvedList"/>
    <dgm:cxn modelId="{CB57EB0C-4A59-40DE-9C16-DF5959F21B6E}" type="presParOf" srcId="{8B6DD8B6-B300-4C49-A9C6-2C26F42261FB}" destId="{84B6AB0C-1D8C-4367-88B3-612385D8FEB7}" srcOrd="6" destOrd="0" presId="urn:microsoft.com/office/officeart/2008/layout/VerticalCurvedList"/>
    <dgm:cxn modelId="{54C106A9-1C06-4821-94F4-8C3F702344D8}" type="presParOf" srcId="{84B6AB0C-1D8C-4367-88B3-612385D8FEB7}" destId="{93AABB21-D3FB-4E52-AFC7-CC35FF74B15E}" srcOrd="0" destOrd="0" presId="urn:microsoft.com/office/officeart/2008/layout/VerticalCurvedList"/>
    <dgm:cxn modelId="{AFBB210B-0569-456B-8F2F-0881ED7D9116}" type="presParOf" srcId="{8B6DD8B6-B300-4C49-A9C6-2C26F42261FB}" destId="{C1CF605E-7A04-4BAC-9265-7ADED433AAEE}" srcOrd="7" destOrd="0" presId="urn:microsoft.com/office/officeart/2008/layout/VerticalCurvedList"/>
    <dgm:cxn modelId="{F1EA405A-692E-454D-AB81-D4E57D9B5CDA}" type="presParOf" srcId="{8B6DD8B6-B300-4C49-A9C6-2C26F42261FB}" destId="{BBD10534-B03A-4968-B516-33F4C3620843}" srcOrd="8" destOrd="0" presId="urn:microsoft.com/office/officeart/2008/layout/VerticalCurvedList"/>
    <dgm:cxn modelId="{D5B0BEF9-705D-4743-ADBE-88FFEFF4F070}" type="presParOf" srcId="{BBD10534-B03A-4968-B516-33F4C3620843}" destId="{C278FFEB-CDEA-4912-B042-C7AFE8B55A4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D19D38-EBB0-4113-A57C-9E01156A6363}" type="doc">
      <dgm:prSet loTypeId="urn:microsoft.com/office/officeart/2005/8/layout/hList7" loCatId="list" qsTypeId="urn:microsoft.com/office/officeart/2005/8/quickstyle/simple1" qsCatId="simple" csTypeId="urn:microsoft.com/office/officeart/2005/8/colors/accent0_1" csCatId="mainScheme" phldr="1"/>
      <dgm:spPr/>
      <dgm:t>
        <a:bodyPr/>
        <a:lstStyle/>
        <a:p>
          <a:endParaRPr lang="en-US"/>
        </a:p>
      </dgm:t>
    </dgm:pt>
    <dgm:pt modelId="{44B9B808-31B2-4748-B531-B2D77918259A}">
      <dgm:prSet phldrT="[Text]"/>
      <dgm:spPr/>
      <dgm:t>
        <a:bodyPr/>
        <a:lstStyle/>
        <a:p>
          <a:r>
            <a:rPr lang="en-US" dirty="0"/>
            <a:t>Cross-sectional survey research is too slow</a:t>
          </a:r>
        </a:p>
      </dgm:t>
    </dgm:pt>
    <dgm:pt modelId="{05146AC1-EFA3-4173-A4B2-E4F65FC34295}" type="parTrans" cxnId="{B9DD1755-A0BD-4E37-A8D6-AC055CC34FA4}">
      <dgm:prSet/>
      <dgm:spPr/>
      <dgm:t>
        <a:bodyPr/>
        <a:lstStyle/>
        <a:p>
          <a:endParaRPr lang="en-US"/>
        </a:p>
      </dgm:t>
    </dgm:pt>
    <dgm:pt modelId="{1C48A538-768D-4548-92ED-B17BDFAA2787}" type="sibTrans" cxnId="{B9DD1755-A0BD-4E37-A8D6-AC055CC34FA4}">
      <dgm:prSet/>
      <dgm:spPr/>
      <dgm:t>
        <a:bodyPr/>
        <a:lstStyle/>
        <a:p>
          <a:endParaRPr lang="en-US"/>
        </a:p>
      </dgm:t>
    </dgm:pt>
    <dgm:pt modelId="{E14F2B0A-0BF1-449E-ADCC-828440FDC72B}">
      <dgm:prSet/>
      <dgm:spPr/>
      <dgm:t>
        <a:bodyPr/>
        <a:lstStyle/>
        <a:p>
          <a:r>
            <a:rPr lang="en-US" dirty="0"/>
            <a:t>Cycle time is too long</a:t>
          </a:r>
        </a:p>
      </dgm:t>
    </dgm:pt>
    <dgm:pt modelId="{7332B8AA-D787-4A9F-B9BE-ED0D0D9CCD04}" type="parTrans" cxnId="{DC58C1FD-E648-4A38-9E34-309484B0F785}">
      <dgm:prSet/>
      <dgm:spPr/>
      <dgm:t>
        <a:bodyPr/>
        <a:lstStyle/>
        <a:p>
          <a:endParaRPr lang="en-US"/>
        </a:p>
      </dgm:t>
    </dgm:pt>
    <dgm:pt modelId="{D5C60D68-0006-4A4F-8E67-5DCEA4CCE923}" type="sibTrans" cxnId="{DC58C1FD-E648-4A38-9E34-309484B0F785}">
      <dgm:prSet/>
      <dgm:spPr/>
      <dgm:t>
        <a:bodyPr/>
        <a:lstStyle/>
        <a:p>
          <a:endParaRPr lang="en-US"/>
        </a:p>
      </dgm:t>
    </dgm:pt>
    <dgm:pt modelId="{C5D069DD-19FF-4B3D-B87E-A23A486616E0}">
      <dgm:prSet/>
      <dgm:spPr/>
      <dgm:t>
        <a:bodyPr/>
        <a:lstStyle/>
        <a:p>
          <a:r>
            <a:rPr lang="en-US"/>
            <a:t>Lengthy instruments</a:t>
          </a:r>
          <a:endParaRPr lang="en-US" dirty="0"/>
        </a:p>
      </dgm:t>
    </dgm:pt>
    <dgm:pt modelId="{381C0E1D-3C02-4695-914B-375FDFCCCC57}" type="parTrans" cxnId="{7E3B4E17-923F-43B6-BE26-02C10C0533CF}">
      <dgm:prSet/>
      <dgm:spPr/>
      <dgm:t>
        <a:bodyPr/>
        <a:lstStyle/>
        <a:p>
          <a:endParaRPr lang="en-US"/>
        </a:p>
      </dgm:t>
    </dgm:pt>
    <dgm:pt modelId="{AC8D6AB6-A50A-4FD3-B397-89B9049947E2}" type="sibTrans" cxnId="{7E3B4E17-923F-43B6-BE26-02C10C0533CF}">
      <dgm:prSet/>
      <dgm:spPr/>
      <dgm:t>
        <a:bodyPr/>
        <a:lstStyle/>
        <a:p>
          <a:endParaRPr lang="en-US"/>
        </a:p>
      </dgm:t>
    </dgm:pt>
    <dgm:pt modelId="{74B32A25-16ED-45F5-BE5F-FC093591779A}">
      <dgm:prSet/>
      <dgm:spPr/>
      <dgm:t>
        <a:bodyPr/>
        <a:lstStyle/>
        <a:p>
          <a:r>
            <a:rPr lang="en-US"/>
            <a:t>Declining response rates</a:t>
          </a:r>
          <a:endParaRPr lang="en-US" dirty="0"/>
        </a:p>
      </dgm:t>
    </dgm:pt>
    <dgm:pt modelId="{4CF146F2-70DA-4BDE-8EA5-3EE4DC986055}" type="parTrans" cxnId="{1A2774A6-6E36-43DC-A348-DF16947D973D}">
      <dgm:prSet/>
      <dgm:spPr/>
      <dgm:t>
        <a:bodyPr/>
        <a:lstStyle/>
        <a:p>
          <a:endParaRPr lang="en-US"/>
        </a:p>
      </dgm:t>
    </dgm:pt>
    <dgm:pt modelId="{BDE040AF-B613-45FA-8A64-75E3B3F107D8}" type="sibTrans" cxnId="{1A2774A6-6E36-43DC-A348-DF16947D973D}">
      <dgm:prSet/>
      <dgm:spPr/>
      <dgm:t>
        <a:bodyPr/>
        <a:lstStyle/>
        <a:p>
          <a:endParaRPr lang="en-US"/>
        </a:p>
      </dgm:t>
    </dgm:pt>
    <dgm:pt modelId="{FA5512C0-6A9D-4D52-B4AE-DE1E9F6EDC23}">
      <dgm:prSet/>
      <dgm:spPr/>
      <dgm:t>
        <a:bodyPr/>
        <a:lstStyle/>
        <a:p>
          <a:r>
            <a:rPr lang="en-US"/>
            <a:t>High burden for analysis</a:t>
          </a:r>
          <a:endParaRPr lang="en-US" dirty="0"/>
        </a:p>
      </dgm:t>
    </dgm:pt>
    <dgm:pt modelId="{0D1E8145-9172-4E11-AF30-C170CAD9D21D}" type="parTrans" cxnId="{F020E2D3-025D-4BF8-B939-3354B03DC18B}">
      <dgm:prSet/>
      <dgm:spPr/>
      <dgm:t>
        <a:bodyPr/>
        <a:lstStyle/>
        <a:p>
          <a:endParaRPr lang="en-US"/>
        </a:p>
      </dgm:t>
    </dgm:pt>
    <dgm:pt modelId="{1656EEC4-5B79-4E20-B7B1-40468FD29F0A}" type="sibTrans" cxnId="{F020E2D3-025D-4BF8-B939-3354B03DC18B}">
      <dgm:prSet/>
      <dgm:spPr/>
      <dgm:t>
        <a:bodyPr/>
        <a:lstStyle/>
        <a:p>
          <a:endParaRPr lang="en-US"/>
        </a:p>
      </dgm:t>
    </dgm:pt>
    <dgm:pt modelId="{275EB3D9-2899-4CD8-A188-DD4F1B574D68}" type="pres">
      <dgm:prSet presAssocID="{95D19D38-EBB0-4113-A57C-9E01156A6363}" presName="Name0" presStyleCnt="0">
        <dgm:presLayoutVars>
          <dgm:dir/>
          <dgm:resizeHandles val="exact"/>
        </dgm:presLayoutVars>
      </dgm:prSet>
      <dgm:spPr/>
    </dgm:pt>
    <dgm:pt modelId="{AC5DC162-9695-4655-A304-5CDCDBAD0DE1}" type="pres">
      <dgm:prSet presAssocID="{95D19D38-EBB0-4113-A57C-9E01156A6363}" presName="fgShape" presStyleLbl="fgShp" presStyleIdx="0" presStyleCnt="1" custLinFactNeighborX="-246" custLinFactNeighborY="-15415"/>
      <dgm:spPr>
        <a:solidFill>
          <a:schemeClr val="bg1">
            <a:lumMod val="85000"/>
          </a:schemeClr>
        </a:solidFill>
      </dgm:spPr>
    </dgm:pt>
    <dgm:pt modelId="{35ED9D30-087C-48FE-B848-145183FEB6A0}" type="pres">
      <dgm:prSet presAssocID="{95D19D38-EBB0-4113-A57C-9E01156A6363}" presName="linComp" presStyleCnt="0"/>
      <dgm:spPr/>
    </dgm:pt>
    <dgm:pt modelId="{87153482-C7E4-403D-9A94-B9AC4D26F977}" type="pres">
      <dgm:prSet presAssocID="{44B9B808-31B2-4748-B531-B2D77918259A}" presName="compNode" presStyleCnt="0"/>
      <dgm:spPr/>
    </dgm:pt>
    <dgm:pt modelId="{D3EF6406-2D17-483A-95AD-ACD04A44BB6F}" type="pres">
      <dgm:prSet presAssocID="{44B9B808-31B2-4748-B531-B2D77918259A}" presName="bkgdShape" presStyleLbl="node1" presStyleIdx="0" presStyleCnt="5"/>
      <dgm:spPr/>
    </dgm:pt>
    <dgm:pt modelId="{E5B6F686-2770-4FB4-8125-B0EC45A0B559}" type="pres">
      <dgm:prSet presAssocID="{44B9B808-31B2-4748-B531-B2D77918259A}" presName="nodeTx" presStyleLbl="node1" presStyleIdx="0" presStyleCnt="5">
        <dgm:presLayoutVars>
          <dgm:bulletEnabled val="1"/>
        </dgm:presLayoutVars>
      </dgm:prSet>
      <dgm:spPr/>
    </dgm:pt>
    <dgm:pt modelId="{6D66D880-AB26-44DD-B78A-6143BD44EC68}" type="pres">
      <dgm:prSet presAssocID="{44B9B808-31B2-4748-B531-B2D77918259A}" presName="invisiNode" presStyleLbl="node1" presStyleIdx="0" presStyleCnt="5"/>
      <dgm:spPr/>
    </dgm:pt>
    <dgm:pt modelId="{8DDFC14F-F422-4FCE-AC17-67C2C4B40FFA}" type="pres">
      <dgm:prSet presAssocID="{44B9B808-31B2-4748-B531-B2D77918259A}"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C3654377-8D8F-4C06-9501-7337FA45A5E2}" type="pres">
      <dgm:prSet presAssocID="{1C48A538-768D-4548-92ED-B17BDFAA2787}" presName="sibTrans" presStyleLbl="sibTrans2D1" presStyleIdx="0" presStyleCnt="0"/>
      <dgm:spPr/>
    </dgm:pt>
    <dgm:pt modelId="{F5EE38F3-8F73-49FF-8844-37C0ED33A057}" type="pres">
      <dgm:prSet presAssocID="{E14F2B0A-0BF1-449E-ADCC-828440FDC72B}" presName="compNode" presStyleCnt="0"/>
      <dgm:spPr/>
    </dgm:pt>
    <dgm:pt modelId="{562FF133-881B-466F-826E-4C8B29297C3D}" type="pres">
      <dgm:prSet presAssocID="{E14F2B0A-0BF1-449E-ADCC-828440FDC72B}" presName="bkgdShape" presStyleLbl="node1" presStyleIdx="1" presStyleCnt="5"/>
      <dgm:spPr/>
    </dgm:pt>
    <dgm:pt modelId="{DD1389CC-751B-4D1D-81DF-6692498FE053}" type="pres">
      <dgm:prSet presAssocID="{E14F2B0A-0BF1-449E-ADCC-828440FDC72B}" presName="nodeTx" presStyleLbl="node1" presStyleIdx="1" presStyleCnt="5">
        <dgm:presLayoutVars>
          <dgm:bulletEnabled val="1"/>
        </dgm:presLayoutVars>
      </dgm:prSet>
      <dgm:spPr/>
    </dgm:pt>
    <dgm:pt modelId="{A3E83E51-95BB-48EF-966A-C16DDB95B48B}" type="pres">
      <dgm:prSet presAssocID="{E14F2B0A-0BF1-449E-ADCC-828440FDC72B}" presName="invisiNode" presStyleLbl="node1" presStyleIdx="1" presStyleCnt="5"/>
      <dgm:spPr/>
    </dgm:pt>
    <dgm:pt modelId="{852758E7-785F-4EC3-B737-685F3F004957}" type="pres">
      <dgm:prSet presAssocID="{E14F2B0A-0BF1-449E-ADCC-828440FDC72B}"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ourglass"/>
        </a:ext>
      </dgm:extLst>
    </dgm:pt>
    <dgm:pt modelId="{4669384C-DC42-4553-BA97-2F63E4F4E1D1}" type="pres">
      <dgm:prSet presAssocID="{D5C60D68-0006-4A4F-8E67-5DCEA4CCE923}" presName="sibTrans" presStyleLbl="sibTrans2D1" presStyleIdx="0" presStyleCnt="0"/>
      <dgm:spPr/>
    </dgm:pt>
    <dgm:pt modelId="{DBA1B38C-EBC1-4C71-B9FE-DF47218AD573}" type="pres">
      <dgm:prSet presAssocID="{C5D069DD-19FF-4B3D-B87E-A23A486616E0}" presName="compNode" presStyleCnt="0"/>
      <dgm:spPr/>
    </dgm:pt>
    <dgm:pt modelId="{C0D3D860-935D-49EF-831E-157BD706A184}" type="pres">
      <dgm:prSet presAssocID="{C5D069DD-19FF-4B3D-B87E-A23A486616E0}" presName="bkgdShape" presStyleLbl="node1" presStyleIdx="2" presStyleCnt="5"/>
      <dgm:spPr/>
    </dgm:pt>
    <dgm:pt modelId="{2B63BBB1-1447-436F-A8BD-C55803F749C7}" type="pres">
      <dgm:prSet presAssocID="{C5D069DD-19FF-4B3D-B87E-A23A486616E0}" presName="nodeTx" presStyleLbl="node1" presStyleIdx="2" presStyleCnt="5">
        <dgm:presLayoutVars>
          <dgm:bulletEnabled val="1"/>
        </dgm:presLayoutVars>
      </dgm:prSet>
      <dgm:spPr/>
    </dgm:pt>
    <dgm:pt modelId="{A675D922-B819-4E4A-94AE-724BD9703F0C}" type="pres">
      <dgm:prSet presAssocID="{C5D069DD-19FF-4B3D-B87E-A23A486616E0}" presName="invisiNode" presStyleLbl="node1" presStyleIdx="2" presStyleCnt="5"/>
      <dgm:spPr/>
    </dgm:pt>
    <dgm:pt modelId="{7985A6E8-5CCA-4988-9744-6844BD9D8AB9}" type="pres">
      <dgm:prSet presAssocID="{C5D069DD-19FF-4B3D-B87E-A23A486616E0}" presName="imagNode" presStyleLbl="fgImgPlace1" presStyleIdx="2"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8BCCC166-547C-44B7-8A27-C016E26DF89D}" type="pres">
      <dgm:prSet presAssocID="{AC8D6AB6-A50A-4FD3-B397-89B9049947E2}" presName="sibTrans" presStyleLbl="sibTrans2D1" presStyleIdx="0" presStyleCnt="0"/>
      <dgm:spPr/>
    </dgm:pt>
    <dgm:pt modelId="{D75A1666-ECE3-4B0A-B2FF-C76264C7F31C}" type="pres">
      <dgm:prSet presAssocID="{74B32A25-16ED-45F5-BE5F-FC093591779A}" presName="compNode" presStyleCnt="0"/>
      <dgm:spPr/>
    </dgm:pt>
    <dgm:pt modelId="{AE72807C-5D78-4EB8-BA65-7D52F69688BF}" type="pres">
      <dgm:prSet presAssocID="{74B32A25-16ED-45F5-BE5F-FC093591779A}" presName="bkgdShape" presStyleLbl="node1" presStyleIdx="3" presStyleCnt="5"/>
      <dgm:spPr/>
    </dgm:pt>
    <dgm:pt modelId="{57B85FB6-1685-4A79-82DB-8B4B12313FAA}" type="pres">
      <dgm:prSet presAssocID="{74B32A25-16ED-45F5-BE5F-FC093591779A}" presName="nodeTx" presStyleLbl="node1" presStyleIdx="3" presStyleCnt="5">
        <dgm:presLayoutVars>
          <dgm:bulletEnabled val="1"/>
        </dgm:presLayoutVars>
      </dgm:prSet>
      <dgm:spPr/>
    </dgm:pt>
    <dgm:pt modelId="{EDF55289-69A9-4658-A4DC-1F9D03E8E4F3}" type="pres">
      <dgm:prSet presAssocID="{74B32A25-16ED-45F5-BE5F-FC093591779A}" presName="invisiNode" presStyleLbl="node1" presStyleIdx="3" presStyleCnt="5"/>
      <dgm:spPr/>
    </dgm:pt>
    <dgm:pt modelId="{7D6432C8-FBD7-4717-B4E3-DEC001C4F88B}" type="pres">
      <dgm:prSet presAssocID="{74B32A25-16ED-45F5-BE5F-FC093591779A}" presName="imagNode" presStyleLbl="fgImgPlac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r graph with downward trend"/>
        </a:ext>
      </dgm:extLst>
    </dgm:pt>
    <dgm:pt modelId="{11F6A830-2406-49CC-90BC-32E8057458BC}" type="pres">
      <dgm:prSet presAssocID="{BDE040AF-B613-45FA-8A64-75E3B3F107D8}" presName="sibTrans" presStyleLbl="sibTrans2D1" presStyleIdx="0" presStyleCnt="0"/>
      <dgm:spPr/>
    </dgm:pt>
    <dgm:pt modelId="{2AD49117-5036-4290-BDF1-AB07C69081E7}" type="pres">
      <dgm:prSet presAssocID="{FA5512C0-6A9D-4D52-B4AE-DE1E9F6EDC23}" presName="compNode" presStyleCnt="0"/>
      <dgm:spPr/>
    </dgm:pt>
    <dgm:pt modelId="{5EBBDB52-32A1-4890-A942-DC83555E7F53}" type="pres">
      <dgm:prSet presAssocID="{FA5512C0-6A9D-4D52-B4AE-DE1E9F6EDC23}" presName="bkgdShape" presStyleLbl="node1" presStyleIdx="4" presStyleCnt="5"/>
      <dgm:spPr/>
    </dgm:pt>
    <dgm:pt modelId="{62F66F39-41C2-44C5-BC13-B5B2DA3102AC}" type="pres">
      <dgm:prSet presAssocID="{FA5512C0-6A9D-4D52-B4AE-DE1E9F6EDC23}" presName="nodeTx" presStyleLbl="node1" presStyleIdx="4" presStyleCnt="5">
        <dgm:presLayoutVars>
          <dgm:bulletEnabled val="1"/>
        </dgm:presLayoutVars>
      </dgm:prSet>
      <dgm:spPr/>
    </dgm:pt>
    <dgm:pt modelId="{91BA1D91-ECA3-43D8-84A7-DB49734A5CEB}" type="pres">
      <dgm:prSet presAssocID="{FA5512C0-6A9D-4D52-B4AE-DE1E9F6EDC23}" presName="invisiNode" presStyleLbl="node1" presStyleIdx="4" presStyleCnt="5"/>
      <dgm:spPr/>
    </dgm:pt>
    <dgm:pt modelId="{A4388859-DD66-44B3-A32A-606C1FD3B1AA}" type="pres">
      <dgm:prSet presAssocID="{FA5512C0-6A9D-4D52-B4AE-DE1E9F6EDC23}" presName="imagNode" presStyleLbl="fgImgPlace1" presStyleIdx="4" presStyleCnt="5"/>
      <dgm:spPr>
        <a:blipFill>
          <a:blip xmlns:r="http://schemas.openxmlformats.org/officeDocument/2006/relationships" r:embed="rId7">
            <a:extLst>
              <a:ext uri="{28A0092B-C50C-407E-A947-70E740481C1C}">
                <a14:useLocalDpi xmlns:a14="http://schemas.microsoft.com/office/drawing/2010/main" val="0"/>
              </a:ext>
            </a:extLst>
          </a:blip>
          <a:srcRect/>
          <a:stretch>
            <a:fillRect l="-4000" r="-4000"/>
          </a:stretch>
        </a:blipFill>
      </dgm:spPr>
    </dgm:pt>
  </dgm:ptLst>
  <dgm:cxnLst>
    <dgm:cxn modelId="{CB1CCA11-32D1-4031-B074-57ECFF24DF40}" type="presOf" srcId="{FA5512C0-6A9D-4D52-B4AE-DE1E9F6EDC23}" destId="{5EBBDB52-32A1-4890-A942-DC83555E7F53}" srcOrd="0" destOrd="0" presId="urn:microsoft.com/office/officeart/2005/8/layout/hList7"/>
    <dgm:cxn modelId="{7E3B4E17-923F-43B6-BE26-02C10C0533CF}" srcId="{95D19D38-EBB0-4113-A57C-9E01156A6363}" destId="{C5D069DD-19FF-4B3D-B87E-A23A486616E0}" srcOrd="2" destOrd="0" parTransId="{381C0E1D-3C02-4695-914B-375FDFCCCC57}" sibTransId="{AC8D6AB6-A50A-4FD3-B397-89B9049947E2}"/>
    <dgm:cxn modelId="{CBF30C19-AA79-4806-A41C-7E71B817DB43}" type="presOf" srcId="{44B9B808-31B2-4748-B531-B2D77918259A}" destId="{D3EF6406-2D17-483A-95AD-ACD04A44BB6F}" srcOrd="0" destOrd="0" presId="urn:microsoft.com/office/officeart/2005/8/layout/hList7"/>
    <dgm:cxn modelId="{3A7B021D-B59A-4D38-9E21-8E7C3B293684}" type="presOf" srcId="{FA5512C0-6A9D-4D52-B4AE-DE1E9F6EDC23}" destId="{62F66F39-41C2-44C5-BC13-B5B2DA3102AC}" srcOrd="1" destOrd="0" presId="urn:microsoft.com/office/officeart/2005/8/layout/hList7"/>
    <dgm:cxn modelId="{8D31FD1F-8426-4325-9A0A-E93557465EAC}" type="presOf" srcId="{E14F2B0A-0BF1-449E-ADCC-828440FDC72B}" destId="{DD1389CC-751B-4D1D-81DF-6692498FE053}" srcOrd="1" destOrd="0" presId="urn:microsoft.com/office/officeart/2005/8/layout/hList7"/>
    <dgm:cxn modelId="{B28A9D4A-9377-44AF-97C3-7C1F8F69638A}" type="presOf" srcId="{95D19D38-EBB0-4113-A57C-9E01156A6363}" destId="{275EB3D9-2899-4CD8-A188-DD4F1B574D68}" srcOrd="0" destOrd="0" presId="urn:microsoft.com/office/officeart/2005/8/layout/hList7"/>
    <dgm:cxn modelId="{B2808C4C-3355-4848-A54A-787BDF267CE5}" type="presOf" srcId="{AC8D6AB6-A50A-4FD3-B397-89B9049947E2}" destId="{8BCCC166-547C-44B7-8A27-C016E26DF89D}" srcOrd="0" destOrd="0" presId="urn:microsoft.com/office/officeart/2005/8/layout/hList7"/>
    <dgm:cxn modelId="{8554946C-C8ED-4EAF-8256-91B2F6E2E69A}" type="presOf" srcId="{D5C60D68-0006-4A4F-8E67-5DCEA4CCE923}" destId="{4669384C-DC42-4553-BA97-2F63E4F4E1D1}" srcOrd="0" destOrd="0" presId="urn:microsoft.com/office/officeart/2005/8/layout/hList7"/>
    <dgm:cxn modelId="{38EBD452-21DB-4839-949A-C2E9FED35F53}" type="presOf" srcId="{C5D069DD-19FF-4B3D-B87E-A23A486616E0}" destId="{2B63BBB1-1447-436F-A8BD-C55803F749C7}" srcOrd="1" destOrd="0" presId="urn:microsoft.com/office/officeart/2005/8/layout/hList7"/>
    <dgm:cxn modelId="{B9DD1755-A0BD-4E37-A8D6-AC055CC34FA4}" srcId="{95D19D38-EBB0-4113-A57C-9E01156A6363}" destId="{44B9B808-31B2-4748-B531-B2D77918259A}" srcOrd="0" destOrd="0" parTransId="{05146AC1-EFA3-4173-A4B2-E4F65FC34295}" sibTransId="{1C48A538-768D-4548-92ED-B17BDFAA2787}"/>
    <dgm:cxn modelId="{1E83F397-EE86-43B5-AB05-5D8FD6A8EB80}" type="presOf" srcId="{E14F2B0A-0BF1-449E-ADCC-828440FDC72B}" destId="{562FF133-881B-466F-826E-4C8B29297C3D}" srcOrd="0" destOrd="0" presId="urn:microsoft.com/office/officeart/2005/8/layout/hList7"/>
    <dgm:cxn modelId="{1A2774A6-6E36-43DC-A348-DF16947D973D}" srcId="{95D19D38-EBB0-4113-A57C-9E01156A6363}" destId="{74B32A25-16ED-45F5-BE5F-FC093591779A}" srcOrd="3" destOrd="0" parTransId="{4CF146F2-70DA-4BDE-8EA5-3EE4DC986055}" sibTransId="{BDE040AF-B613-45FA-8A64-75E3B3F107D8}"/>
    <dgm:cxn modelId="{F6CC1DAC-B0BD-4611-BB82-D440AC512BD5}" type="presOf" srcId="{74B32A25-16ED-45F5-BE5F-FC093591779A}" destId="{AE72807C-5D78-4EB8-BA65-7D52F69688BF}" srcOrd="0" destOrd="0" presId="urn:microsoft.com/office/officeart/2005/8/layout/hList7"/>
    <dgm:cxn modelId="{1C0B72B2-9256-4FF2-BB82-22DBDDF66117}" type="presOf" srcId="{C5D069DD-19FF-4B3D-B87E-A23A486616E0}" destId="{C0D3D860-935D-49EF-831E-157BD706A184}" srcOrd="0" destOrd="0" presId="urn:microsoft.com/office/officeart/2005/8/layout/hList7"/>
    <dgm:cxn modelId="{72630EB3-3C2E-4B07-9A7C-EB0F0BA2B419}" type="presOf" srcId="{74B32A25-16ED-45F5-BE5F-FC093591779A}" destId="{57B85FB6-1685-4A79-82DB-8B4B12313FAA}" srcOrd="1" destOrd="0" presId="urn:microsoft.com/office/officeart/2005/8/layout/hList7"/>
    <dgm:cxn modelId="{88FB42C3-2ADA-48EE-B593-2FE1270CA3C7}" type="presOf" srcId="{44B9B808-31B2-4748-B531-B2D77918259A}" destId="{E5B6F686-2770-4FB4-8125-B0EC45A0B559}" srcOrd="1" destOrd="0" presId="urn:microsoft.com/office/officeart/2005/8/layout/hList7"/>
    <dgm:cxn modelId="{0E1B19CB-35E2-4653-AB16-6939F08FB962}" type="presOf" srcId="{BDE040AF-B613-45FA-8A64-75E3B3F107D8}" destId="{11F6A830-2406-49CC-90BC-32E8057458BC}" srcOrd="0" destOrd="0" presId="urn:microsoft.com/office/officeart/2005/8/layout/hList7"/>
    <dgm:cxn modelId="{337831CD-A9C7-4FA2-960E-690D9BBBF13F}" type="presOf" srcId="{1C48A538-768D-4548-92ED-B17BDFAA2787}" destId="{C3654377-8D8F-4C06-9501-7337FA45A5E2}" srcOrd="0" destOrd="0" presId="urn:microsoft.com/office/officeart/2005/8/layout/hList7"/>
    <dgm:cxn modelId="{F020E2D3-025D-4BF8-B939-3354B03DC18B}" srcId="{95D19D38-EBB0-4113-A57C-9E01156A6363}" destId="{FA5512C0-6A9D-4D52-B4AE-DE1E9F6EDC23}" srcOrd="4" destOrd="0" parTransId="{0D1E8145-9172-4E11-AF30-C170CAD9D21D}" sibTransId="{1656EEC4-5B79-4E20-B7B1-40468FD29F0A}"/>
    <dgm:cxn modelId="{DC58C1FD-E648-4A38-9E34-309484B0F785}" srcId="{95D19D38-EBB0-4113-A57C-9E01156A6363}" destId="{E14F2B0A-0BF1-449E-ADCC-828440FDC72B}" srcOrd="1" destOrd="0" parTransId="{7332B8AA-D787-4A9F-B9BE-ED0D0D9CCD04}" sibTransId="{D5C60D68-0006-4A4F-8E67-5DCEA4CCE923}"/>
    <dgm:cxn modelId="{72546167-C8DD-494A-86C9-A0EF2AB5922B}" type="presParOf" srcId="{275EB3D9-2899-4CD8-A188-DD4F1B574D68}" destId="{AC5DC162-9695-4655-A304-5CDCDBAD0DE1}" srcOrd="0" destOrd="0" presId="urn:microsoft.com/office/officeart/2005/8/layout/hList7"/>
    <dgm:cxn modelId="{6A2F96CF-02E4-48FC-BB10-2F371F541931}" type="presParOf" srcId="{275EB3D9-2899-4CD8-A188-DD4F1B574D68}" destId="{35ED9D30-087C-48FE-B848-145183FEB6A0}" srcOrd="1" destOrd="0" presId="urn:microsoft.com/office/officeart/2005/8/layout/hList7"/>
    <dgm:cxn modelId="{23080184-7D31-46A5-A999-B900634D193F}" type="presParOf" srcId="{35ED9D30-087C-48FE-B848-145183FEB6A0}" destId="{87153482-C7E4-403D-9A94-B9AC4D26F977}" srcOrd="0" destOrd="0" presId="urn:microsoft.com/office/officeart/2005/8/layout/hList7"/>
    <dgm:cxn modelId="{D691436B-6C65-49AE-933F-E991D1AA912D}" type="presParOf" srcId="{87153482-C7E4-403D-9A94-B9AC4D26F977}" destId="{D3EF6406-2D17-483A-95AD-ACD04A44BB6F}" srcOrd="0" destOrd="0" presId="urn:microsoft.com/office/officeart/2005/8/layout/hList7"/>
    <dgm:cxn modelId="{A03FF4C6-1AA8-44E7-9CCB-A4EFBB1C6F2A}" type="presParOf" srcId="{87153482-C7E4-403D-9A94-B9AC4D26F977}" destId="{E5B6F686-2770-4FB4-8125-B0EC45A0B559}" srcOrd="1" destOrd="0" presId="urn:microsoft.com/office/officeart/2005/8/layout/hList7"/>
    <dgm:cxn modelId="{4CE6002F-8100-4800-B023-D2AE89E933C2}" type="presParOf" srcId="{87153482-C7E4-403D-9A94-B9AC4D26F977}" destId="{6D66D880-AB26-44DD-B78A-6143BD44EC68}" srcOrd="2" destOrd="0" presId="urn:microsoft.com/office/officeart/2005/8/layout/hList7"/>
    <dgm:cxn modelId="{59DA8905-7094-4CC4-883A-5809472476F8}" type="presParOf" srcId="{87153482-C7E4-403D-9A94-B9AC4D26F977}" destId="{8DDFC14F-F422-4FCE-AC17-67C2C4B40FFA}" srcOrd="3" destOrd="0" presId="urn:microsoft.com/office/officeart/2005/8/layout/hList7"/>
    <dgm:cxn modelId="{4F41F540-1043-434B-929C-29CEEB101644}" type="presParOf" srcId="{35ED9D30-087C-48FE-B848-145183FEB6A0}" destId="{C3654377-8D8F-4C06-9501-7337FA45A5E2}" srcOrd="1" destOrd="0" presId="urn:microsoft.com/office/officeart/2005/8/layout/hList7"/>
    <dgm:cxn modelId="{28724E0C-B4B7-4968-BD30-BEFBA7E74AA0}" type="presParOf" srcId="{35ED9D30-087C-48FE-B848-145183FEB6A0}" destId="{F5EE38F3-8F73-49FF-8844-37C0ED33A057}" srcOrd="2" destOrd="0" presId="urn:microsoft.com/office/officeart/2005/8/layout/hList7"/>
    <dgm:cxn modelId="{359CED82-D488-45B9-8CB3-7EC70D9400E0}" type="presParOf" srcId="{F5EE38F3-8F73-49FF-8844-37C0ED33A057}" destId="{562FF133-881B-466F-826E-4C8B29297C3D}" srcOrd="0" destOrd="0" presId="urn:microsoft.com/office/officeart/2005/8/layout/hList7"/>
    <dgm:cxn modelId="{8EA4B8DE-932F-4775-BAC7-317452D494B7}" type="presParOf" srcId="{F5EE38F3-8F73-49FF-8844-37C0ED33A057}" destId="{DD1389CC-751B-4D1D-81DF-6692498FE053}" srcOrd="1" destOrd="0" presId="urn:microsoft.com/office/officeart/2005/8/layout/hList7"/>
    <dgm:cxn modelId="{304A724F-6A22-4845-9536-21689A6901BD}" type="presParOf" srcId="{F5EE38F3-8F73-49FF-8844-37C0ED33A057}" destId="{A3E83E51-95BB-48EF-966A-C16DDB95B48B}" srcOrd="2" destOrd="0" presId="urn:microsoft.com/office/officeart/2005/8/layout/hList7"/>
    <dgm:cxn modelId="{B13ADEE5-8A0D-4835-9E90-593A37D07596}" type="presParOf" srcId="{F5EE38F3-8F73-49FF-8844-37C0ED33A057}" destId="{852758E7-785F-4EC3-B737-685F3F004957}" srcOrd="3" destOrd="0" presId="urn:microsoft.com/office/officeart/2005/8/layout/hList7"/>
    <dgm:cxn modelId="{66E795A9-38E0-4440-ACE3-938F4122BBCF}" type="presParOf" srcId="{35ED9D30-087C-48FE-B848-145183FEB6A0}" destId="{4669384C-DC42-4553-BA97-2F63E4F4E1D1}" srcOrd="3" destOrd="0" presId="urn:microsoft.com/office/officeart/2005/8/layout/hList7"/>
    <dgm:cxn modelId="{A837E729-6867-4689-8923-6A0C8600F6C3}" type="presParOf" srcId="{35ED9D30-087C-48FE-B848-145183FEB6A0}" destId="{DBA1B38C-EBC1-4C71-B9FE-DF47218AD573}" srcOrd="4" destOrd="0" presId="urn:microsoft.com/office/officeart/2005/8/layout/hList7"/>
    <dgm:cxn modelId="{5A49F6C3-A4A8-492B-B62C-2422574EB387}" type="presParOf" srcId="{DBA1B38C-EBC1-4C71-B9FE-DF47218AD573}" destId="{C0D3D860-935D-49EF-831E-157BD706A184}" srcOrd="0" destOrd="0" presId="urn:microsoft.com/office/officeart/2005/8/layout/hList7"/>
    <dgm:cxn modelId="{3DE37198-48F7-4F7A-BDB7-9547D79567FE}" type="presParOf" srcId="{DBA1B38C-EBC1-4C71-B9FE-DF47218AD573}" destId="{2B63BBB1-1447-436F-A8BD-C55803F749C7}" srcOrd="1" destOrd="0" presId="urn:microsoft.com/office/officeart/2005/8/layout/hList7"/>
    <dgm:cxn modelId="{63F9AA7C-58AA-4E33-A8D0-357AC90A91AD}" type="presParOf" srcId="{DBA1B38C-EBC1-4C71-B9FE-DF47218AD573}" destId="{A675D922-B819-4E4A-94AE-724BD9703F0C}" srcOrd="2" destOrd="0" presId="urn:microsoft.com/office/officeart/2005/8/layout/hList7"/>
    <dgm:cxn modelId="{F4B60EB5-3F9F-4882-9878-A644112D4BB8}" type="presParOf" srcId="{DBA1B38C-EBC1-4C71-B9FE-DF47218AD573}" destId="{7985A6E8-5CCA-4988-9744-6844BD9D8AB9}" srcOrd="3" destOrd="0" presId="urn:microsoft.com/office/officeart/2005/8/layout/hList7"/>
    <dgm:cxn modelId="{8D8497B7-E31E-4B97-854E-2C3C461F4A85}" type="presParOf" srcId="{35ED9D30-087C-48FE-B848-145183FEB6A0}" destId="{8BCCC166-547C-44B7-8A27-C016E26DF89D}" srcOrd="5" destOrd="0" presId="urn:microsoft.com/office/officeart/2005/8/layout/hList7"/>
    <dgm:cxn modelId="{1E6549A1-FDF9-4289-8F83-416D77B58EC7}" type="presParOf" srcId="{35ED9D30-087C-48FE-B848-145183FEB6A0}" destId="{D75A1666-ECE3-4B0A-B2FF-C76264C7F31C}" srcOrd="6" destOrd="0" presId="urn:microsoft.com/office/officeart/2005/8/layout/hList7"/>
    <dgm:cxn modelId="{DC74512B-6701-42B8-8FAC-799BA1099FAA}" type="presParOf" srcId="{D75A1666-ECE3-4B0A-B2FF-C76264C7F31C}" destId="{AE72807C-5D78-4EB8-BA65-7D52F69688BF}" srcOrd="0" destOrd="0" presId="urn:microsoft.com/office/officeart/2005/8/layout/hList7"/>
    <dgm:cxn modelId="{40A4785A-9E8D-48CE-8F31-22C805DD80A2}" type="presParOf" srcId="{D75A1666-ECE3-4B0A-B2FF-C76264C7F31C}" destId="{57B85FB6-1685-4A79-82DB-8B4B12313FAA}" srcOrd="1" destOrd="0" presId="urn:microsoft.com/office/officeart/2005/8/layout/hList7"/>
    <dgm:cxn modelId="{A1BA3372-9DB5-4B14-B18C-BA8EA9640C31}" type="presParOf" srcId="{D75A1666-ECE3-4B0A-B2FF-C76264C7F31C}" destId="{EDF55289-69A9-4658-A4DC-1F9D03E8E4F3}" srcOrd="2" destOrd="0" presId="urn:microsoft.com/office/officeart/2005/8/layout/hList7"/>
    <dgm:cxn modelId="{60822A0A-2C98-44DB-AD18-E9A68A57E78D}" type="presParOf" srcId="{D75A1666-ECE3-4B0A-B2FF-C76264C7F31C}" destId="{7D6432C8-FBD7-4717-B4E3-DEC001C4F88B}" srcOrd="3" destOrd="0" presId="urn:microsoft.com/office/officeart/2005/8/layout/hList7"/>
    <dgm:cxn modelId="{CAF1F9B8-601D-4D96-8EB8-CBCABC2CEAEF}" type="presParOf" srcId="{35ED9D30-087C-48FE-B848-145183FEB6A0}" destId="{11F6A830-2406-49CC-90BC-32E8057458BC}" srcOrd="7" destOrd="0" presId="urn:microsoft.com/office/officeart/2005/8/layout/hList7"/>
    <dgm:cxn modelId="{00F42853-2A84-41C6-8DC5-67A90006CD4C}" type="presParOf" srcId="{35ED9D30-087C-48FE-B848-145183FEB6A0}" destId="{2AD49117-5036-4290-BDF1-AB07C69081E7}" srcOrd="8" destOrd="0" presId="urn:microsoft.com/office/officeart/2005/8/layout/hList7"/>
    <dgm:cxn modelId="{14212502-7B2F-4B3C-8256-2E7DCA45EA07}" type="presParOf" srcId="{2AD49117-5036-4290-BDF1-AB07C69081E7}" destId="{5EBBDB52-32A1-4890-A942-DC83555E7F53}" srcOrd="0" destOrd="0" presId="urn:microsoft.com/office/officeart/2005/8/layout/hList7"/>
    <dgm:cxn modelId="{94EC605C-ADD3-4E75-A383-9C2BEA874B9C}" type="presParOf" srcId="{2AD49117-5036-4290-BDF1-AB07C69081E7}" destId="{62F66F39-41C2-44C5-BC13-B5B2DA3102AC}" srcOrd="1" destOrd="0" presId="urn:microsoft.com/office/officeart/2005/8/layout/hList7"/>
    <dgm:cxn modelId="{E08ABAD4-8092-4C72-9BCB-7507E2587F8F}" type="presParOf" srcId="{2AD49117-5036-4290-BDF1-AB07C69081E7}" destId="{91BA1D91-ECA3-43D8-84A7-DB49734A5CEB}" srcOrd="2" destOrd="0" presId="urn:microsoft.com/office/officeart/2005/8/layout/hList7"/>
    <dgm:cxn modelId="{81CE06FD-7B0B-445C-B70C-3C488F98E83B}" type="presParOf" srcId="{2AD49117-5036-4290-BDF1-AB07C69081E7}" destId="{A4388859-DD66-44B3-A32A-606C1FD3B1A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6E8664-1E5A-4484-B41A-B015987B2A74}" type="doc">
      <dgm:prSet loTypeId="urn:microsoft.com/office/officeart/2005/8/layout/hList7" loCatId="list" qsTypeId="urn:microsoft.com/office/officeart/2005/8/quickstyle/simple1" qsCatId="simple" csTypeId="urn:microsoft.com/office/officeart/2005/8/colors/accent0_1" csCatId="mainScheme" phldr="1"/>
      <dgm:spPr/>
    </dgm:pt>
    <dgm:pt modelId="{9E81124E-AF6F-4C14-9ACA-644BE0148CEC}">
      <dgm:prSet phldrT="[Text]"/>
      <dgm:spPr/>
      <dgm:t>
        <a:bodyPr/>
        <a:lstStyle/>
        <a:p>
          <a:r>
            <a:rPr lang="en-US" dirty="0"/>
            <a:t>Pulse survey</a:t>
          </a:r>
        </a:p>
      </dgm:t>
    </dgm:pt>
    <dgm:pt modelId="{37D95FEA-9FAA-4999-B9DB-BB082F31AF80}" type="parTrans" cxnId="{320E4748-61FA-4CDA-8E44-0EC0F5224BDB}">
      <dgm:prSet/>
      <dgm:spPr/>
      <dgm:t>
        <a:bodyPr/>
        <a:lstStyle/>
        <a:p>
          <a:endParaRPr lang="en-US"/>
        </a:p>
      </dgm:t>
    </dgm:pt>
    <dgm:pt modelId="{0BA2F951-DA33-4014-8CA6-62D0DC007F01}" type="sibTrans" cxnId="{320E4748-61FA-4CDA-8E44-0EC0F5224BDB}">
      <dgm:prSet/>
      <dgm:spPr/>
      <dgm:t>
        <a:bodyPr/>
        <a:lstStyle/>
        <a:p>
          <a:endParaRPr lang="en-US"/>
        </a:p>
      </dgm:t>
    </dgm:pt>
    <dgm:pt modelId="{EAF5F32A-3035-45A4-94EB-66730349232A}">
      <dgm:prSet phldrT="[Text]"/>
      <dgm:spPr/>
      <dgm:t>
        <a:bodyPr/>
        <a:lstStyle/>
        <a:p>
          <a:r>
            <a:rPr lang="en-US" dirty="0"/>
            <a:t>One question + follow up</a:t>
          </a:r>
        </a:p>
      </dgm:t>
    </dgm:pt>
    <dgm:pt modelId="{D61B7D6D-013B-4921-96CA-C357657A163A}" type="parTrans" cxnId="{9ADFF86A-1477-4204-A74C-E99281EAE68D}">
      <dgm:prSet/>
      <dgm:spPr/>
      <dgm:t>
        <a:bodyPr/>
        <a:lstStyle/>
        <a:p>
          <a:endParaRPr lang="en-US"/>
        </a:p>
      </dgm:t>
    </dgm:pt>
    <dgm:pt modelId="{C782E5AF-5C8C-41C8-AD7C-8123CC588EF2}" type="sibTrans" cxnId="{9ADFF86A-1477-4204-A74C-E99281EAE68D}">
      <dgm:prSet/>
      <dgm:spPr/>
      <dgm:t>
        <a:bodyPr/>
        <a:lstStyle/>
        <a:p>
          <a:endParaRPr lang="en-US"/>
        </a:p>
      </dgm:t>
    </dgm:pt>
    <dgm:pt modelId="{D48FBB11-094A-47EC-9749-89E47E56819D}">
      <dgm:prSet phldrT="[Text]"/>
      <dgm:spPr/>
      <dgm:t>
        <a:bodyPr/>
        <a:lstStyle/>
        <a:p>
          <a:r>
            <a:rPr lang="en-US" dirty="0"/>
            <a:t>Administered weekly</a:t>
          </a:r>
        </a:p>
      </dgm:t>
    </dgm:pt>
    <dgm:pt modelId="{57BA3417-3968-447F-BFB7-5803976A6D0D}" type="parTrans" cxnId="{5A5B8B9E-D35D-480F-A86F-7F105E6F2917}">
      <dgm:prSet/>
      <dgm:spPr/>
      <dgm:t>
        <a:bodyPr/>
        <a:lstStyle/>
        <a:p>
          <a:endParaRPr lang="en-US"/>
        </a:p>
      </dgm:t>
    </dgm:pt>
    <dgm:pt modelId="{F124F116-BFBF-4D7F-AD67-4E761D398B05}" type="sibTrans" cxnId="{5A5B8B9E-D35D-480F-A86F-7F105E6F2917}">
      <dgm:prSet/>
      <dgm:spPr/>
      <dgm:t>
        <a:bodyPr/>
        <a:lstStyle/>
        <a:p>
          <a:endParaRPr lang="en-US"/>
        </a:p>
      </dgm:t>
    </dgm:pt>
    <dgm:pt modelId="{D1F2AED4-CDF1-4F9C-8590-1E403466A5D0}">
      <dgm:prSet phldrT="[Text]"/>
      <dgm:spPr/>
      <dgm:t>
        <a:bodyPr/>
        <a:lstStyle/>
        <a:p>
          <a:r>
            <a:rPr lang="en-US" dirty="0"/>
            <a:t>Results distributed via email and dashboard</a:t>
          </a:r>
        </a:p>
      </dgm:t>
    </dgm:pt>
    <dgm:pt modelId="{6CF94D9A-C423-4021-86C8-7E258712C725}" type="parTrans" cxnId="{7B3A8112-BCA5-4E24-B59D-576B24FBB3CB}">
      <dgm:prSet/>
      <dgm:spPr/>
      <dgm:t>
        <a:bodyPr/>
        <a:lstStyle/>
        <a:p>
          <a:endParaRPr lang="en-US"/>
        </a:p>
      </dgm:t>
    </dgm:pt>
    <dgm:pt modelId="{17147DC4-942B-412C-84A6-E536E3D2CED2}" type="sibTrans" cxnId="{7B3A8112-BCA5-4E24-B59D-576B24FBB3CB}">
      <dgm:prSet/>
      <dgm:spPr/>
      <dgm:t>
        <a:bodyPr/>
        <a:lstStyle/>
        <a:p>
          <a:endParaRPr lang="en-US"/>
        </a:p>
      </dgm:t>
    </dgm:pt>
    <dgm:pt modelId="{DB879215-BC82-4232-BB67-A3171425BA5A}" type="pres">
      <dgm:prSet presAssocID="{126E8664-1E5A-4484-B41A-B015987B2A74}" presName="Name0" presStyleCnt="0">
        <dgm:presLayoutVars>
          <dgm:dir/>
          <dgm:resizeHandles val="exact"/>
        </dgm:presLayoutVars>
      </dgm:prSet>
      <dgm:spPr/>
    </dgm:pt>
    <dgm:pt modelId="{181B34C9-30B8-441E-A536-D7E0FB6FA946}" type="pres">
      <dgm:prSet presAssocID="{126E8664-1E5A-4484-B41A-B015987B2A74}" presName="fgShape" presStyleLbl="fgShp" presStyleIdx="0" presStyleCnt="1"/>
      <dgm:spPr/>
    </dgm:pt>
    <dgm:pt modelId="{6851C180-7E36-49C6-AA38-BC1B5548C754}" type="pres">
      <dgm:prSet presAssocID="{126E8664-1E5A-4484-B41A-B015987B2A74}" presName="linComp" presStyleCnt="0"/>
      <dgm:spPr/>
    </dgm:pt>
    <dgm:pt modelId="{048BD833-9803-486E-9112-833720EA8F28}" type="pres">
      <dgm:prSet presAssocID="{9E81124E-AF6F-4C14-9ACA-644BE0148CEC}" presName="compNode" presStyleCnt="0"/>
      <dgm:spPr/>
    </dgm:pt>
    <dgm:pt modelId="{9D055F45-3430-4EAF-B8C8-40987D9C689E}" type="pres">
      <dgm:prSet presAssocID="{9E81124E-AF6F-4C14-9ACA-644BE0148CEC}" presName="bkgdShape" presStyleLbl="node1" presStyleIdx="0" presStyleCnt="4"/>
      <dgm:spPr/>
    </dgm:pt>
    <dgm:pt modelId="{E699D85B-0EC3-4297-A2C0-5052C9A5DB17}" type="pres">
      <dgm:prSet presAssocID="{9E81124E-AF6F-4C14-9ACA-644BE0148CEC}" presName="nodeTx" presStyleLbl="node1" presStyleIdx="0" presStyleCnt="4">
        <dgm:presLayoutVars>
          <dgm:bulletEnabled val="1"/>
        </dgm:presLayoutVars>
      </dgm:prSet>
      <dgm:spPr/>
    </dgm:pt>
    <dgm:pt modelId="{7DCEAA2E-8654-4A0D-9F72-C2B25AC83847}" type="pres">
      <dgm:prSet presAssocID="{9E81124E-AF6F-4C14-9ACA-644BE0148CEC}" presName="invisiNode" presStyleLbl="node1" presStyleIdx="0" presStyleCnt="4"/>
      <dgm:spPr/>
    </dgm:pt>
    <dgm:pt modelId="{88505DE0-2EFA-405A-BCE0-AE23CF26370B}" type="pres">
      <dgm:prSet presAssocID="{9E81124E-AF6F-4C14-9ACA-644BE0148CEC}"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699FFE4-B3D6-4B37-97B8-7FA3009AB410}" type="pres">
      <dgm:prSet presAssocID="{0BA2F951-DA33-4014-8CA6-62D0DC007F01}" presName="sibTrans" presStyleLbl="sibTrans2D1" presStyleIdx="0" presStyleCnt="0"/>
      <dgm:spPr/>
    </dgm:pt>
    <dgm:pt modelId="{7FBDECB1-93A2-4490-AEC6-C372F7A03826}" type="pres">
      <dgm:prSet presAssocID="{EAF5F32A-3035-45A4-94EB-66730349232A}" presName="compNode" presStyleCnt="0"/>
      <dgm:spPr/>
    </dgm:pt>
    <dgm:pt modelId="{7A564349-35A3-49AB-9119-8D1293B58AFB}" type="pres">
      <dgm:prSet presAssocID="{EAF5F32A-3035-45A4-94EB-66730349232A}" presName="bkgdShape" presStyleLbl="node1" presStyleIdx="1" presStyleCnt="4"/>
      <dgm:spPr/>
    </dgm:pt>
    <dgm:pt modelId="{E2164461-B987-43A2-9E1D-A4CC2B9B1F30}" type="pres">
      <dgm:prSet presAssocID="{EAF5F32A-3035-45A4-94EB-66730349232A}" presName="nodeTx" presStyleLbl="node1" presStyleIdx="1" presStyleCnt="4">
        <dgm:presLayoutVars>
          <dgm:bulletEnabled val="1"/>
        </dgm:presLayoutVars>
      </dgm:prSet>
      <dgm:spPr/>
    </dgm:pt>
    <dgm:pt modelId="{53DBA7F3-9D1B-4A66-896D-F742F65A5542}" type="pres">
      <dgm:prSet presAssocID="{EAF5F32A-3035-45A4-94EB-66730349232A}" presName="invisiNode" presStyleLbl="node1" presStyleIdx="1" presStyleCnt="4"/>
      <dgm:spPr/>
    </dgm:pt>
    <dgm:pt modelId="{ED45172B-71D9-44A5-96F0-6B9ECD98B3F7}" type="pres">
      <dgm:prSet presAssocID="{EAF5F32A-3035-45A4-94EB-66730349232A}"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pt>
    <dgm:pt modelId="{E05EBF51-C52F-4C54-AE31-192841D47FE5}" type="pres">
      <dgm:prSet presAssocID="{C782E5AF-5C8C-41C8-AD7C-8123CC588EF2}" presName="sibTrans" presStyleLbl="sibTrans2D1" presStyleIdx="0" presStyleCnt="0"/>
      <dgm:spPr/>
    </dgm:pt>
    <dgm:pt modelId="{7A109346-4D80-4B20-A044-7A0BCE0D47BD}" type="pres">
      <dgm:prSet presAssocID="{D48FBB11-094A-47EC-9749-89E47E56819D}" presName="compNode" presStyleCnt="0"/>
      <dgm:spPr/>
    </dgm:pt>
    <dgm:pt modelId="{91A337EE-3847-45F6-8E04-74AC324CBE21}" type="pres">
      <dgm:prSet presAssocID="{D48FBB11-094A-47EC-9749-89E47E56819D}" presName="bkgdShape" presStyleLbl="node1" presStyleIdx="2" presStyleCnt="4"/>
      <dgm:spPr/>
    </dgm:pt>
    <dgm:pt modelId="{357129AC-1DDE-435D-902E-68986FCDD895}" type="pres">
      <dgm:prSet presAssocID="{D48FBB11-094A-47EC-9749-89E47E56819D}" presName="nodeTx" presStyleLbl="node1" presStyleIdx="2" presStyleCnt="4">
        <dgm:presLayoutVars>
          <dgm:bulletEnabled val="1"/>
        </dgm:presLayoutVars>
      </dgm:prSet>
      <dgm:spPr/>
    </dgm:pt>
    <dgm:pt modelId="{11BA784B-F275-4998-B51A-305D52DE8E74}" type="pres">
      <dgm:prSet presAssocID="{D48FBB11-094A-47EC-9749-89E47E56819D}" presName="invisiNode" presStyleLbl="node1" presStyleIdx="2" presStyleCnt="4"/>
      <dgm:spPr/>
    </dgm:pt>
    <dgm:pt modelId="{E0E8DAA7-3E16-40E0-9785-CD6351F7875B}" type="pres">
      <dgm:prSet presAssocID="{D48FBB11-094A-47EC-9749-89E47E56819D}"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aily calendar"/>
        </a:ext>
      </dgm:extLst>
    </dgm:pt>
    <dgm:pt modelId="{492A1ED9-FC13-4587-8037-54852EC80FEC}" type="pres">
      <dgm:prSet presAssocID="{F124F116-BFBF-4D7F-AD67-4E761D398B05}" presName="sibTrans" presStyleLbl="sibTrans2D1" presStyleIdx="0" presStyleCnt="0"/>
      <dgm:spPr/>
    </dgm:pt>
    <dgm:pt modelId="{2CD5376D-8D84-460C-AB0C-3CEB7EBD9337}" type="pres">
      <dgm:prSet presAssocID="{D1F2AED4-CDF1-4F9C-8590-1E403466A5D0}" presName="compNode" presStyleCnt="0"/>
      <dgm:spPr/>
    </dgm:pt>
    <dgm:pt modelId="{BFDE2348-4BAB-47FC-8E6D-1245C4BD0C72}" type="pres">
      <dgm:prSet presAssocID="{D1F2AED4-CDF1-4F9C-8590-1E403466A5D0}" presName="bkgdShape" presStyleLbl="node1" presStyleIdx="3" presStyleCnt="4"/>
      <dgm:spPr/>
    </dgm:pt>
    <dgm:pt modelId="{AD1EDC52-881A-4ACF-A1A3-2C4C3A2F11B0}" type="pres">
      <dgm:prSet presAssocID="{D1F2AED4-CDF1-4F9C-8590-1E403466A5D0}" presName="nodeTx" presStyleLbl="node1" presStyleIdx="3" presStyleCnt="4">
        <dgm:presLayoutVars>
          <dgm:bulletEnabled val="1"/>
        </dgm:presLayoutVars>
      </dgm:prSet>
      <dgm:spPr/>
    </dgm:pt>
    <dgm:pt modelId="{2437F4CF-D009-4CD8-AD6C-9A4519FD9044}" type="pres">
      <dgm:prSet presAssocID="{D1F2AED4-CDF1-4F9C-8590-1E403466A5D0}" presName="invisiNode" presStyleLbl="node1" presStyleIdx="3" presStyleCnt="4"/>
      <dgm:spPr/>
    </dgm:pt>
    <dgm:pt modelId="{D4952921-08A5-4C3F-ADF8-C8AED3418A83}" type="pres">
      <dgm:prSet presAssocID="{D1F2AED4-CDF1-4F9C-8590-1E403466A5D0}" presName="imagNode" presStyleLbl="fgImgPlace1" presStyleIdx="3" presStyleCnt="4"/>
      <dgm:spPr>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dgm:spPr>
    </dgm:pt>
  </dgm:ptLst>
  <dgm:cxnLst>
    <dgm:cxn modelId="{7B3A8112-BCA5-4E24-B59D-576B24FBB3CB}" srcId="{126E8664-1E5A-4484-B41A-B015987B2A74}" destId="{D1F2AED4-CDF1-4F9C-8590-1E403466A5D0}" srcOrd="3" destOrd="0" parTransId="{6CF94D9A-C423-4021-86C8-7E258712C725}" sibTransId="{17147DC4-942B-412C-84A6-E536E3D2CED2}"/>
    <dgm:cxn modelId="{1B49682B-B6E6-4CD6-AC17-9D4AFE0E0329}" type="presOf" srcId="{126E8664-1E5A-4484-B41A-B015987B2A74}" destId="{DB879215-BC82-4232-BB67-A3171425BA5A}" srcOrd="0" destOrd="0" presId="urn:microsoft.com/office/officeart/2005/8/layout/hList7"/>
    <dgm:cxn modelId="{2B48D52D-A7F3-4C66-878B-10173DAD8DF4}" type="presOf" srcId="{9E81124E-AF6F-4C14-9ACA-644BE0148CEC}" destId="{E699D85B-0EC3-4297-A2C0-5052C9A5DB17}" srcOrd="1" destOrd="0" presId="urn:microsoft.com/office/officeart/2005/8/layout/hList7"/>
    <dgm:cxn modelId="{C0DEE231-F055-40F9-95D3-C940967EF258}" type="presOf" srcId="{EAF5F32A-3035-45A4-94EB-66730349232A}" destId="{7A564349-35A3-49AB-9119-8D1293B58AFB}" srcOrd="0" destOrd="0" presId="urn:microsoft.com/office/officeart/2005/8/layout/hList7"/>
    <dgm:cxn modelId="{FDA2DA65-22FE-451D-9B7A-D6CFC3A0E14C}" type="presOf" srcId="{D1F2AED4-CDF1-4F9C-8590-1E403466A5D0}" destId="{AD1EDC52-881A-4ACF-A1A3-2C4C3A2F11B0}" srcOrd="1" destOrd="0" presId="urn:microsoft.com/office/officeart/2005/8/layout/hList7"/>
    <dgm:cxn modelId="{320E4748-61FA-4CDA-8E44-0EC0F5224BDB}" srcId="{126E8664-1E5A-4484-B41A-B015987B2A74}" destId="{9E81124E-AF6F-4C14-9ACA-644BE0148CEC}" srcOrd="0" destOrd="0" parTransId="{37D95FEA-9FAA-4999-B9DB-BB082F31AF80}" sibTransId="{0BA2F951-DA33-4014-8CA6-62D0DC007F01}"/>
    <dgm:cxn modelId="{9ADFF86A-1477-4204-A74C-E99281EAE68D}" srcId="{126E8664-1E5A-4484-B41A-B015987B2A74}" destId="{EAF5F32A-3035-45A4-94EB-66730349232A}" srcOrd="1" destOrd="0" parTransId="{D61B7D6D-013B-4921-96CA-C357657A163A}" sibTransId="{C782E5AF-5C8C-41C8-AD7C-8123CC588EF2}"/>
    <dgm:cxn modelId="{270E0574-089F-4F86-8C22-572FF6E9F41A}" type="presOf" srcId="{EAF5F32A-3035-45A4-94EB-66730349232A}" destId="{E2164461-B987-43A2-9E1D-A4CC2B9B1F30}" srcOrd="1" destOrd="0" presId="urn:microsoft.com/office/officeart/2005/8/layout/hList7"/>
    <dgm:cxn modelId="{60106D57-ABD0-4D4F-8FCD-D63F99BF343C}" type="presOf" srcId="{F124F116-BFBF-4D7F-AD67-4E761D398B05}" destId="{492A1ED9-FC13-4587-8037-54852EC80FEC}" srcOrd="0" destOrd="0" presId="urn:microsoft.com/office/officeart/2005/8/layout/hList7"/>
    <dgm:cxn modelId="{DCF59996-41EF-4FEC-A78B-A5F521BC854C}" type="presOf" srcId="{0BA2F951-DA33-4014-8CA6-62D0DC007F01}" destId="{1699FFE4-B3D6-4B37-97B8-7FA3009AB410}" srcOrd="0" destOrd="0" presId="urn:microsoft.com/office/officeart/2005/8/layout/hList7"/>
    <dgm:cxn modelId="{5A5B8B9E-D35D-480F-A86F-7F105E6F2917}" srcId="{126E8664-1E5A-4484-B41A-B015987B2A74}" destId="{D48FBB11-094A-47EC-9749-89E47E56819D}" srcOrd="2" destOrd="0" parTransId="{57BA3417-3968-447F-BFB7-5803976A6D0D}" sibTransId="{F124F116-BFBF-4D7F-AD67-4E761D398B05}"/>
    <dgm:cxn modelId="{47236BCA-90EF-4560-BE71-093DE4386081}" type="presOf" srcId="{D48FBB11-094A-47EC-9749-89E47E56819D}" destId="{91A337EE-3847-45F6-8E04-74AC324CBE21}" srcOrd="0" destOrd="0" presId="urn:microsoft.com/office/officeart/2005/8/layout/hList7"/>
    <dgm:cxn modelId="{19A43BCC-868E-4A25-9E90-FA2702DB1F01}" type="presOf" srcId="{C782E5AF-5C8C-41C8-AD7C-8123CC588EF2}" destId="{E05EBF51-C52F-4C54-AE31-192841D47FE5}" srcOrd="0" destOrd="0" presId="urn:microsoft.com/office/officeart/2005/8/layout/hList7"/>
    <dgm:cxn modelId="{D55F5CD2-F3F6-4DA0-8E71-9089DCAC788B}" type="presOf" srcId="{D48FBB11-094A-47EC-9749-89E47E56819D}" destId="{357129AC-1DDE-435D-902E-68986FCDD895}" srcOrd="1" destOrd="0" presId="urn:microsoft.com/office/officeart/2005/8/layout/hList7"/>
    <dgm:cxn modelId="{BEE025DA-9968-434C-80F5-620CC270D57F}" type="presOf" srcId="{D1F2AED4-CDF1-4F9C-8590-1E403466A5D0}" destId="{BFDE2348-4BAB-47FC-8E6D-1245C4BD0C72}" srcOrd="0" destOrd="0" presId="urn:microsoft.com/office/officeart/2005/8/layout/hList7"/>
    <dgm:cxn modelId="{2DFAA1E9-B548-4BFA-BB82-CB6C9AAA827F}" type="presOf" srcId="{9E81124E-AF6F-4C14-9ACA-644BE0148CEC}" destId="{9D055F45-3430-4EAF-B8C8-40987D9C689E}" srcOrd="0" destOrd="0" presId="urn:microsoft.com/office/officeart/2005/8/layout/hList7"/>
    <dgm:cxn modelId="{6D81CCBC-BB35-4496-9693-D6CB0E0031FC}" type="presParOf" srcId="{DB879215-BC82-4232-BB67-A3171425BA5A}" destId="{181B34C9-30B8-441E-A536-D7E0FB6FA946}" srcOrd="0" destOrd="0" presId="urn:microsoft.com/office/officeart/2005/8/layout/hList7"/>
    <dgm:cxn modelId="{256D1184-5172-4781-B2B3-BE4FB6DCD28B}" type="presParOf" srcId="{DB879215-BC82-4232-BB67-A3171425BA5A}" destId="{6851C180-7E36-49C6-AA38-BC1B5548C754}" srcOrd="1" destOrd="0" presId="urn:microsoft.com/office/officeart/2005/8/layout/hList7"/>
    <dgm:cxn modelId="{08ADF8B5-E787-4C21-8E1C-1324C503B6CE}" type="presParOf" srcId="{6851C180-7E36-49C6-AA38-BC1B5548C754}" destId="{048BD833-9803-486E-9112-833720EA8F28}" srcOrd="0" destOrd="0" presId="urn:microsoft.com/office/officeart/2005/8/layout/hList7"/>
    <dgm:cxn modelId="{B10EE550-FF53-45C5-AB06-0108134F22E4}" type="presParOf" srcId="{048BD833-9803-486E-9112-833720EA8F28}" destId="{9D055F45-3430-4EAF-B8C8-40987D9C689E}" srcOrd="0" destOrd="0" presId="urn:microsoft.com/office/officeart/2005/8/layout/hList7"/>
    <dgm:cxn modelId="{40054DE4-1DA0-48E7-B67B-5062D81CD9BF}" type="presParOf" srcId="{048BD833-9803-486E-9112-833720EA8F28}" destId="{E699D85B-0EC3-4297-A2C0-5052C9A5DB17}" srcOrd="1" destOrd="0" presId="urn:microsoft.com/office/officeart/2005/8/layout/hList7"/>
    <dgm:cxn modelId="{B1A05135-B2F6-4C8F-83D0-970B448846E0}" type="presParOf" srcId="{048BD833-9803-486E-9112-833720EA8F28}" destId="{7DCEAA2E-8654-4A0D-9F72-C2B25AC83847}" srcOrd="2" destOrd="0" presId="urn:microsoft.com/office/officeart/2005/8/layout/hList7"/>
    <dgm:cxn modelId="{BA338C0A-F284-46C2-903D-2A29313BA800}" type="presParOf" srcId="{048BD833-9803-486E-9112-833720EA8F28}" destId="{88505DE0-2EFA-405A-BCE0-AE23CF26370B}" srcOrd="3" destOrd="0" presId="urn:microsoft.com/office/officeart/2005/8/layout/hList7"/>
    <dgm:cxn modelId="{E3D81246-7703-45D1-B73F-DC76FCC4CB7E}" type="presParOf" srcId="{6851C180-7E36-49C6-AA38-BC1B5548C754}" destId="{1699FFE4-B3D6-4B37-97B8-7FA3009AB410}" srcOrd="1" destOrd="0" presId="urn:microsoft.com/office/officeart/2005/8/layout/hList7"/>
    <dgm:cxn modelId="{5407544D-A35A-4B27-A823-79AFC5009658}" type="presParOf" srcId="{6851C180-7E36-49C6-AA38-BC1B5548C754}" destId="{7FBDECB1-93A2-4490-AEC6-C372F7A03826}" srcOrd="2" destOrd="0" presId="urn:microsoft.com/office/officeart/2005/8/layout/hList7"/>
    <dgm:cxn modelId="{B0F8723F-5923-4D6A-AA46-DB6BF4642E14}" type="presParOf" srcId="{7FBDECB1-93A2-4490-AEC6-C372F7A03826}" destId="{7A564349-35A3-49AB-9119-8D1293B58AFB}" srcOrd="0" destOrd="0" presId="urn:microsoft.com/office/officeart/2005/8/layout/hList7"/>
    <dgm:cxn modelId="{ACA46636-C76A-4877-8FFF-B0F96CE4A009}" type="presParOf" srcId="{7FBDECB1-93A2-4490-AEC6-C372F7A03826}" destId="{E2164461-B987-43A2-9E1D-A4CC2B9B1F30}" srcOrd="1" destOrd="0" presId="urn:microsoft.com/office/officeart/2005/8/layout/hList7"/>
    <dgm:cxn modelId="{3C5680E6-D969-42E6-BBF7-DF20F3FAA322}" type="presParOf" srcId="{7FBDECB1-93A2-4490-AEC6-C372F7A03826}" destId="{53DBA7F3-9D1B-4A66-896D-F742F65A5542}" srcOrd="2" destOrd="0" presId="urn:microsoft.com/office/officeart/2005/8/layout/hList7"/>
    <dgm:cxn modelId="{6F08C221-5742-4E79-9EEB-E3A1A5ADBEB6}" type="presParOf" srcId="{7FBDECB1-93A2-4490-AEC6-C372F7A03826}" destId="{ED45172B-71D9-44A5-96F0-6B9ECD98B3F7}" srcOrd="3" destOrd="0" presId="urn:microsoft.com/office/officeart/2005/8/layout/hList7"/>
    <dgm:cxn modelId="{7177377A-D8D9-4E59-A8E7-1C3F086EAD4E}" type="presParOf" srcId="{6851C180-7E36-49C6-AA38-BC1B5548C754}" destId="{E05EBF51-C52F-4C54-AE31-192841D47FE5}" srcOrd="3" destOrd="0" presId="urn:microsoft.com/office/officeart/2005/8/layout/hList7"/>
    <dgm:cxn modelId="{7D82DA78-6DB2-4B0B-9DCD-E621FEB7ACF4}" type="presParOf" srcId="{6851C180-7E36-49C6-AA38-BC1B5548C754}" destId="{7A109346-4D80-4B20-A044-7A0BCE0D47BD}" srcOrd="4" destOrd="0" presId="urn:microsoft.com/office/officeart/2005/8/layout/hList7"/>
    <dgm:cxn modelId="{A9E24A77-4689-4AA1-828A-9863C9716663}" type="presParOf" srcId="{7A109346-4D80-4B20-A044-7A0BCE0D47BD}" destId="{91A337EE-3847-45F6-8E04-74AC324CBE21}" srcOrd="0" destOrd="0" presId="urn:microsoft.com/office/officeart/2005/8/layout/hList7"/>
    <dgm:cxn modelId="{63187739-3F1C-40FD-83A3-8A6E12285D94}" type="presParOf" srcId="{7A109346-4D80-4B20-A044-7A0BCE0D47BD}" destId="{357129AC-1DDE-435D-902E-68986FCDD895}" srcOrd="1" destOrd="0" presId="urn:microsoft.com/office/officeart/2005/8/layout/hList7"/>
    <dgm:cxn modelId="{89228FCA-5DE2-4265-A264-3F51A55EABD5}" type="presParOf" srcId="{7A109346-4D80-4B20-A044-7A0BCE0D47BD}" destId="{11BA784B-F275-4998-B51A-305D52DE8E74}" srcOrd="2" destOrd="0" presId="urn:microsoft.com/office/officeart/2005/8/layout/hList7"/>
    <dgm:cxn modelId="{810CA58C-B6B6-463A-9C57-5F92560B9411}" type="presParOf" srcId="{7A109346-4D80-4B20-A044-7A0BCE0D47BD}" destId="{E0E8DAA7-3E16-40E0-9785-CD6351F7875B}" srcOrd="3" destOrd="0" presId="urn:microsoft.com/office/officeart/2005/8/layout/hList7"/>
    <dgm:cxn modelId="{75D9DC08-786A-4895-ADCC-D2FA3F7B3180}" type="presParOf" srcId="{6851C180-7E36-49C6-AA38-BC1B5548C754}" destId="{492A1ED9-FC13-4587-8037-54852EC80FEC}" srcOrd="5" destOrd="0" presId="urn:microsoft.com/office/officeart/2005/8/layout/hList7"/>
    <dgm:cxn modelId="{9AE50A33-76D3-4C2D-B10F-1959D211CA86}" type="presParOf" srcId="{6851C180-7E36-49C6-AA38-BC1B5548C754}" destId="{2CD5376D-8D84-460C-AB0C-3CEB7EBD9337}" srcOrd="6" destOrd="0" presId="urn:microsoft.com/office/officeart/2005/8/layout/hList7"/>
    <dgm:cxn modelId="{10763CDB-9FA3-49FB-8B65-94CA357F0317}" type="presParOf" srcId="{2CD5376D-8D84-460C-AB0C-3CEB7EBD9337}" destId="{BFDE2348-4BAB-47FC-8E6D-1245C4BD0C72}" srcOrd="0" destOrd="0" presId="urn:microsoft.com/office/officeart/2005/8/layout/hList7"/>
    <dgm:cxn modelId="{9FCFB77D-1C47-4FD9-892C-4A030CD2CEDA}" type="presParOf" srcId="{2CD5376D-8D84-460C-AB0C-3CEB7EBD9337}" destId="{AD1EDC52-881A-4ACF-A1A3-2C4C3A2F11B0}" srcOrd="1" destOrd="0" presId="urn:microsoft.com/office/officeart/2005/8/layout/hList7"/>
    <dgm:cxn modelId="{9CA3BB94-B6B7-4705-B0C8-FE1F2F0FF2DD}" type="presParOf" srcId="{2CD5376D-8D84-460C-AB0C-3CEB7EBD9337}" destId="{2437F4CF-D009-4CD8-AD6C-9A4519FD9044}" srcOrd="2" destOrd="0" presId="urn:microsoft.com/office/officeart/2005/8/layout/hList7"/>
    <dgm:cxn modelId="{DF4A8D78-1417-42CC-A047-7F7FC82A4E39}" type="presParOf" srcId="{2CD5376D-8D84-460C-AB0C-3CEB7EBD9337}" destId="{D4952921-08A5-4C3F-ADF8-C8AED3418A8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43DDAD-1127-4399-AA61-4B39A201A6B6}" type="doc">
      <dgm:prSet loTypeId="urn:microsoft.com/office/officeart/2005/8/layout/default" loCatId="list" qsTypeId="urn:microsoft.com/office/officeart/2005/8/quickstyle/simple5" qsCatId="simple" csTypeId="urn:microsoft.com/office/officeart/2005/8/colors/accent0_1" csCatId="mainScheme" phldr="1"/>
      <dgm:spPr/>
      <dgm:t>
        <a:bodyPr/>
        <a:lstStyle/>
        <a:p>
          <a:endParaRPr lang="en-US"/>
        </a:p>
      </dgm:t>
    </dgm:pt>
    <dgm:pt modelId="{5330D77E-0991-4C8E-B256-A9B8EC255582}">
      <dgm:prSet phldrT="[Text]"/>
      <dgm:spPr/>
      <dgm:t>
        <a:bodyPr/>
        <a:lstStyle/>
        <a:p>
          <a:r>
            <a:rPr lang="en-US"/>
            <a:t>Iteration and patience have been important</a:t>
          </a:r>
        </a:p>
      </dgm:t>
    </dgm:pt>
    <dgm:pt modelId="{0852B81F-BC31-46D9-A519-F7C6930E7336}" type="parTrans" cxnId="{7F97E27A-3660-40AF-A001-6472955F7D8E}">
      <dgm:prSet/>
      <dgm:spPr/>
      <dgm:t>
        <a:bodyPr/>
        <a:lstStyle/>
        <a:p>
          <a:endParaRPr lang="en-US"/>
        </a:p>
      </dgm:t>
    </dgm:pt>
    <dgm:pt modelId="{8D277882-D0E7-4106-9241-18F6B26038AC}" type="sibTrans" cxnId="{7F97E27A-3660-40AF-A001-6472955F7D8E}">
      <dgm:prSet/>
      <dgm:spPr/>
      <dgm:t>
        <a:bodyPr/>
        <a:lstStyle/>
        <a:p>
          <a:endParaRPr lang="en-US"/>
        </a:p>
      </dgm:t>
    </dgm:pt>
    <dgm:pt modelId="{5E12ADE0-AA38-4234-9C65-CAF6E92A5599}">
      <dgm:prSet/>
      <dgm:spPr/>
      <dgm:t>
        <a:bodyPr/>
        <a:lstStyle/>
        <a:p>
          <a:r>
            <a:rPr lang="en-US"/>
            <a:t>Requires bandwidth in survey analysis unit</a:t>
          </a:r>
          <a:endParaRPr lang="en-US" dirty="0"/>
        </a:p>
      </dgm:t>
    </dgm:pt>
    <dgm:pt modelId="{F2FAAB23-5305-43EE-B9F0-6BDA8B5B7187}" type="parTrans" cxnId="{AEB168C7-6E7C-4A2A-968F-1CE1020D860F}">
      <dgm:prSet/>
      <dgm:spPr/>
      <dgm:t>
        <a:bodyPr/>
        <a:lstStyle/>
        <a:p>
          <a:endParaRPr lang="en-US"/>
        </a:p>
      </dgm:t>
    </dgm:pt>
    <dgm:pt modelId="{322E348F-34F3-423F-9240-483D6AB59CFA}" type="sibTrans" cxnId="{AEB168C7-6E7C-4A2A-968F-1CE1020D860F}">
      <dgm:prSet/>
      <dgm:spPr/>
      <dgm:t>
        <a:bodyPr/>
        <a:lstStyle/>
        <a:p>
          <a:endParaRPr lang="en-US"/>
        </a:p>
      </dgm:t>
    </dgm:pt>
    <dgm:pt modelId="{5ECEAFCE-314C-46A7-998F-992FD232FFB9}">
      <dgm:prSet/>
      <dgm:spPr/>
      <dgm:t>
        <a:bodyPr/>
        <a:lstStyle/>
        <a:p>
          <a:r>
            <a:rPr lang="en-US"/>
            <a:t>We are not yet good enough with artificial intelligence tools to produce verifiable and replicable results</a:t>
          </a:r>
          <a:endParaRPr lang="en-US" dirty="0"/>
        </a:p>
      </dgm:t>
    </dgm:pt>
    <dgm:pt modelId="{4E7B33CC-7C3B-44C0-8CDE-718173B90039}" type="parTrans" cxnId="{A5936C4F-ABB8-4A03-A8EB-88E9AE64A483}">
      <dgm:prSet/>
      <dgm:spPr/>
      <dgm:t>
        <a:bodyPr/>
        <a:lstStyle/>
        <a:p>
          <a:endParaRPr lang="en-US"/>
        </a:p>
      </dgm:t>
    </dgm:pt>
    <dgm:pt modelId="{CA1B3D61-D2ED-460C-A247-BFA0A49D87CB}" type="sibTrans" cxnId="{A5936C4F-ABB8-4A03-A8EB-88E9AE64A483}">
      <dgm:prSet/>
      <dgm:spPr/>
      <dgm:t>
        <a:bodyPr/>
        <a:lstStyle/>
        <a:p>
          <a:endParaRPr lang="en-US"/>
        </a:p>
      </dgm:t>
    </dgm:pt>
    <dgm:pt modelId="{0F6C838E-B5CE-4C4B-B3F5-4E93F9312E00}">
      <dgm:prSet/>
      <dgm:spPr/>
      <dgm:t>
        <a:bodyPr/>
        <a:lstStyle/>
        <a:p>
          <a:r>
            <a:rPr lang="en-US"/>
            <a:t>Conversations with senior leadership is important throughout about governance, privacy, communication</a:t>
          </a:r>
          <a:endParaRPr lang="en-US" dirty="0"/>
        </a:p>
      </dgm:t>
    </dgm:pt>
    <dgm:pt modelId="{5DE9CADE-E481-4844-A40F-103FFF759AC8}" type="parTrans" cxnId="{8E673BB5-66AB-42BD-BC08-D0CE6AFAD992}">
      <dgm:prSet/>
      <dgm:spPr/>
      <dgm:t>
        <a:bodyPr/>
        <a:lstStyle/>
        <a:p>
          <a:endParaRPr lang="en-US"/>
        </a:p>
      </dgm:t>
    </dgm:pt>
    <dgm:pt modelId="{67F35CA5-EE86-419C-A1C8-18E7BA1405EC}" type="sibTrans" cxnId="{8E673BB5-66AB-42BD-BC08-D0CE6AFAD992}">
      <dgm:prSet/>
      <dgm:spPr/>
      <dgm:t>
        <a:bodyPr/>
        <a:lstStyle/>
        <a:p>
          <a:endParaRPr lang="en-US"/>
        </a:p>
      </dgm:t>
    </dgm:pt>
    <dgm:pt modelId="{96408F4F-F734-4232-826B-27569786F9D4}" type="pres">
      <dgm:prSet presAssocID="{0D43DDAD-1127-4399-AA61-4B39A201A6B6}" presName="diagram" presStyleCnt="0">
        <dgm:presLayoutVars>
          <dgm:dir/>
          <dgm:resizeHandles val="exact"/>
        </dgm:presLayoutVars>
      </dgm:prSet>
      <dgm:spPr/>
    </dgm:pt>
    <dgm:pt modelId="{F35049D1-87B3-4592-8AD2-B59F9F3F6B6B}" type="pres">
      <dgm:prSet presAssocID="{5330D77E-0991-4C8E-B256-A9B8EC255582}" presName="node" presStyleLbl="node1" presStyleIdx="0" presStyleCnt="4" custScaleX="127016">
        <dgm:presLayoutVars>
          <dgm:bulletEnabled val="1"/>
        </dgm:presLayoutVars>
      </dgm:prSet>
      <dgm:spPr/>
    </dgm:pt>
    <dgm:pt modelId="{2E7F7790-8DE3-4748-A160-32EB25875829}" type="pres">
      <dgm:prSet presAssocID="{8D277882-D0E7-4106-9241-18F6B26038AC}" presName="sibTrans" presStyleCnt="0"/>
      <dgm:spPr/>
    </dgm:pt>
    <dgm:pt modelId="{783CD918-3C0E-4677-86BC-92FAECFFEE7F}" type="pres">
      <dgm:prSet presAssocID="{5E12ADE0-AA38-4234-9C65-CAF6E92A5599}" presName="node" presStyleLbl="node1" presStyleIdx="1" presStyleCnt="4" custScaleX="127016">
        <dgm:presLayoutVars>
          <dgm:bulletEnabled val="1"/>
        </dgm:presLayoutVars>
      </dgm:prSet>
      <dgm:spPr/>
    </dgm:pt>
    <dgm:pt modelId="{1CBF0047-8573-40A9-B9EC-1017B316B36D}" type="pres">
      <dgm:prSet presAssocID="{322E348F-34F3-423F-9240-483D6AB59CFA}" presName="sibTrans" presStyleCnt="0"/>
      <dgm:spPr/>
    </dgm:pt>
    <dgm:pt modelId="{90866CDB-C17E-49BF-A9A1-A1080EF16004}" type="pres">
      <dgm:prSet presAssocID="{5ECEAFCE-314C-46A7-998F-992FD232FFB9}" presName="node" presStyleLbl="node1" presStyleIdx="2" presStyleCnt="4" custScaleX="127016">
        <dgm:presLayoutVars>
          <dgm:bulletEnabled val="1"/>
        </dgm:presLayoutVars>
      </dgm:prSet>
      <dgm:spPr/>
    </dgm:pt>
    <dgm:pt modelId="{BC6B7A14-F8D6-47F9-9FEA-C4732F4E9899}" type="pres">
      <dgm:prSet presAssocID="{CA1B3D61-D2ED-460C-A247-BFA0A49D87CB}" presName="sibTrans" presStyleCnt="0"/>
      <dgm:spPr/>
    </dgm:pt>
    <dgm:pt modelId="{D36DCFF2-5CD5-446A-9F2B-0A4D47AB0BE8}" type="pres">
      <dgm:prSet presAssocID="{0F6C838E-B5CE-4C4B-B3F5-4E93F9312E00}" presName="node" presStyleLbl="node1" presStyleIdx="3" presStyleCnt="4" custScaleX="127016">
        <dgm:presLayoutVars>
          <dgm:bulletEnabled val="1"/>
        </dgm:presLayoutVars>
      </dgm:prSet>
      <dgm:spPr/>
    </dgm:pt>
  </dgm:ptLst>
  <dgm:cxnLst>
    <dgm:cxn modelId="{51D64C06-DB67-4331-8332-E2D1F5173B82}" type="presOf" srcId="{5330D77E-0991-4C8E-B256-A9B8EC255582}" destId="{F35049D1-87B3-4592-8AD2-B59F9F3F6B6B}" srcOrd="0" destOrd="0" presId="urn:microsoft.com/office/officeart/2005/8/layout/default"/>
    <dgm:cxn modelId="{A5936C4F-ABB8-4A03-A8EB-88E9AE64A483}" srcId="{0D43DDAD-1127-4399-AA61-4B39A201A6B6}" destId="{5ECEAFCE-314C-46A7-998F-992FD232FFB9}" srcOrd="2" destOrd="0" parTransId="{4E7B33CC-7C3B-44C0-8CDE-718173B90039}" sibTransId="{CA1B3D61-D2ED-460C-A247-BFA0A49D87CB}"/>
    <dgm:cxn modelId="{7F97E27A-3660-40AF-A001-6472955F7D8E}" srcId="{0D43DDAD-1127-4399-AA61-4B39A201A6B6}" destId="{5330D77E-0991-4C8E-B256-A9B8EC255582}" srcOrd="0" destOrd="0" parTransId="{0852B81F-BC31-46D9-A519-F7C6930E7336}" sibTransId="{8D277882-D0E7-4106-9241-18F6B26038AC}"/>
    <dgm:cxn modelId="{CFB28B85-4742-4DEB-9B49-6BFE313BA596}" type="presOf" srcId="{0D43DDAD-1127-4399-AA61-4B39A201A6B6}" destId="{96408F4F-F734-4232-826B-27569786F9D4}" srcOrd="0" destOrd="0" presId="urn:microsoft.com/office/officeart/2005/8/layout/default"/>
    <dgm:cxn modelId="{144A50B3-7E1D-4A80-8636-BB2E8F096639}" type="presOf" srcId="{0F6C838E-B5CE-4C4B-B3F5-4E93F9312E00}" destId="{D36DCFF2-5CD5-446A-9F2B-0A4D47AB0BE8}" srcOrd="0" destOrd="0" presId="urn:microsoft.com/office/officeart/2005/8/layout/default"/>
    <dgm:cxn modelId="{8E673BB5-66AB-42BD-BC08-D0CE6AFAD992}" srcId="{0D43DDAD-1127-4399-AA61-4B39A201A6B6}" destId="{0F6C838E-B5CE-4C4B-B3F5-4E93F9312E00}" srcOrd="3" destOrd="0" parTransId="{5DE9CADE-E481-4844-A40F-103FFF759AC8}" sibTransId="{67F35CA5-EE86-419C-A1C8-18E7BA1405EC}"/>
    <dgm:cxn modelId="{AEB168C7-6E7C-4A2A-968F-1CE1020D860F}" srcId="{0D43DDAD-1127-4399-AA61-4B39A201A6B6}" destId="{5E12ADE0-AA38-4234-9C65-CAF6E92A5599}" srcOrd="1" destOrd="0" parTransId="{F2FAAB23-5305-43EE-B9F0-6BDA8B5B7187}" sibTransId="{322E348F-34F3-423F-9240-483D6AB59CFA}"/>
    <dgm:cxn modelId="{4E0A22E4-22CB-454C-90FB-CF0BB03550ED}" type="presOf" srcId="{5ECEAFCE-314C-46A7-998F-992FD232FFB9}" destId="{90866CDB-C17E-49BF-A9A1-A1080EF16004}" srcOrd="0" destOrd="0" presId="urn:microsoft.com/office/officeart/2005/8/layout/default"/>
    <dgm:cxn modelId="{F92E70E6-C30F-46E0-B779-D0B9A33D8AF4}" type="presOf" srcId="{5E12ADE0-AA38-4234-9C65-CAF6E92A5599}" destId="{783CD918-3C0E-4677-86BC-92FAECFFEE7F}" srcOrd="0" destOrd="0" presId="urn:microsoft.com/office/officeart/2005/8/layout/default"/>
    <dgm:cxn modelId="{F7EE7157-B842-4A8E-8A76-CA55A06F045C}" type="presParOf" srcId="{96408F4F-F734-4232-826B-27569786F9D4}" destId="{F35049D1-87B3-4592-8AD2-B59F9F3F6B6B}" srcOrd="0" destOrd="0" presId="urn:microsoft.com/office/officeart/2005/8/layout/default"/>
    <dgm:cxn modelId="{52C89EF7-AD8A-49C3-A750-2977E2D9C830}" type="presParOf" srcId="{96408F4F-F734-4232-826B-27569786F9D4}" destId="{2E7F7790-8DE3-4748-A160-32EB25875829}" srcOrd="1" destOrd="0" presId="urn:microsoft.com/office/officeart/2005/8/layout/default"/>
    <dgm:cxn modelId="{28CE93C0-184C-43A2-832C-93DEA1C09425}" type="presParOf" srcId="{96408F4F-F734-4232-826B-27569786F9D4}" destId="{783CD918-3C0E-4677-86BC-92FAECFFEE7F}" srcOrd="2" destOrd="0" presId="urn:microsoft.com/office/officeart/2005/8/layout/default"/>
    <dgm:cxn modelId="{3F183183-18DC-4229-A80D-2439F9A3504F}" type="presParOf" srcId="{96408F4F-F734-4232-826B-27569786F9D4}" destId="{1CBF0047-8573-40A9-B9EC-1017B316B36D}" srcOrd="3" destOrd="0" presId="urn:microsoft.com/office/officeart/2005/8/layout/default"/>
    <dgm:cxn modelId="{BF59110B-FE92-4DBD-AB2B-B070BCA1F24D}" type="presParOf" srcId="{96408F4F-F734-4232-826B-27569786F9D4}" destId="{90866CDB-C17E-49BF-A9A1-A1080EF16004}" srcOrd="4" destOrd="0" presId="urn:microsoft.com/office/officeart/2005/8/layout/default"/>
    <dgm:cxn modelId="{0C4BC1A9-44A6-4375-A4CB-665EEAC91712}" type="presParOf" srcId="{96408F4F-F734-4232-826B-27569786F9D4}" destId="{BC6B7A14-F8D6-47F9-9FEA-C4732F4E9899}" srcOrd="5" destOrd="0" presId="urn:microsoft.com/office/officeart/2005/8/layout/default"/>
    <dgm:cxn modelId="{09AB5F85-5CB8-45C7-BE33-6B2C592BB11D}" type="presParOf" srcId="{96408F4F-F734-4232-826B-27569786F9D4}" destId="{D36DCFF2-5CD5-446A-9F2B-0A4D47AB0BE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DD324-CBBE-461A-9052-F4AAD8EA2906}">
      <dsp:nvSpPr>
        <dsp:cNvPr id="0" name=""/>
        <dsp:cNvSpPr/>
      </dsp:nvSpPr>
      <dsp:spPr>
        <a:xfrm>
          <a:off x="-5291441" y="-810386"/>
          <a:ext cx="6300926" cy="6300926"/>
        </a:xfrm>
        <a:prstGeom prst="blockArc">
          <a:avLst>
            <a:gd name="adj1" fmla="val 18900000"/>
            <a:gd name="adj2" fmla="val 2700000"/>
            <a:gd name="adj3" fmla="val 343"/>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15FD22-C980-4EBA-8448-B6F4CFFF12CF}">
      <dsp:nvSpPr>
        <dsp:cNvPr id="0" name=""/>
        <dsp:cNvSpPr/>
      </dsp:nvSpPr>
      <dsp:spPr>
        <a:xfrm>
          <a:off x="528525" y="359810"/>
          <a:ext cx="9691098" cy="71999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496" tIns="93980" rIns="93980" bIns="93980" numCol="1" spcCol="1270" anchor="ctr" anchorCtr="0">
          <a:noAutofit/>
        </a:bodyPr>
        <a:lstStyle/>
        <a:p>
          <a:pPr marL="0" lvl="0" indent="0" algn="l" defTabSz="1644650">
            <a:lnSpc>
              <a:spcPct val="90000"/>
            </a:lnSpc>
            <a:spcBef>
              <a:spcPct val="0"/>
            </a:spcBef>
            <a:spcAft>
              <a:spcPct val="35000"/>
            </a:spcAft>
            <a:buClr>
              <a:schemeClr val="tx1"/>
            </a:buClr>
            <a:buSzPct val="100000"/>
            <a:buFont typeface="Arial" panose="020B0604020202020204" pitchFamily="34" charset="0"/>
            <a:buNone/>
          </a:pPr>
          <a:r>
            <a:rPr lang="en-US" sz="3700" kern="1200"/>
            <a:t>Net promoter score approach</a:t>
          </a:r>
        </a:p>
      </dsp:txBody>
      <dsp:txXfrm>
        <a:off x="528525" y="359810"/>
        <a:ext cx="9691098" cy="719994"/>
      </dsp:txXfrm>
    </dsp:sp>
    <dsp:sp modelId="{4828FD0C-BACF-439E-B007-F7F7C6D6FD38}">
      <dsp:nvSpPr>
        <dsp:cNvPr id="0" name=""/>
        <dsp:cNvSpPr/>
      </dsp:nvSpPr>
      <dsp:spPr>
        <a:xfrm>
          <a:off x="78528" y="269810"/>
          <a:ext cx="899993" cy="899993"/>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0B227375-E42C-4002-86F8-3039CEF379BF}">
      <dsp:nvSpPr>
        <dsp:cNvPr id="0" name=""/>
        <dsp:cNvSpPr/>
      </dsp:nvSpPr>
      <dsp:spPr>
        <a:xfrm>
          <a:off x="941315" y="1439989"/>
          <a:ext cx="9278308" cy="71999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496" tIns="93980" rIns="93980" bIns="93980" numCol="1" spcCol="1270" anchor="ctr" anchorCtr="0">
          <a:noAutofit/>
        </a:bodyPr>
        <a:lstStyle/>
        <a:p>
          <a:pPr marL="0" lvl="0" indent="0" algn="l" defTabSz="1644650">
            <a:lnSpc>
              <a:spcPct val="90000"/>
            </a:lnSpc>
            <a:spcBef>
              <a:spcPct val="0"/>
            </a:spcBef>
            <a:spcAft>
              <a:spcPct val="35000"/>
            </a:spcAft>
            <a:buNone/>
          </a:pPr>
          <a:r>
            <a:rPr lang="en-US" sz="3700" kern="1200"/>
            <a:t>Results / Analysis</a:t>
          </a:r>
          <a:endParaRPr lang="en-US" sz="3700" kern="1200" dirty="0"/>
        </a:p>
      </dsp:txBody>
      <dsp:txXfrm>
        <a:off x="941315" y="1439989"/>
        <a:ext cx="9278308" cy="719994"/>
      </dsp:txXfrm>
    </dsp:sp>
    <dsp:sp modelId="{A362C59C-3D05-4988-9A3D-BAC8EA7E0CE3}">
      <dsp:nvSpPr>
        <dsp:cNvPr id="0" name=""/>
        <dsp:cNvSpPr/>
      </dsp:nvSpPr>
      <dsp:spPr>
        <a:xfrm>
          <a:off x="491318" y="1349990"/>
          <a:ext cx="899993" cy="899993"/>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A193840-E789-47DF-A880-194BA278CEB7}">
      <dsp:nvSpPr>
        <dsp:cNvPr id="0" name=""/>
        <dsp:cNvSpPr/>
      </dsp:nvSpPr>
      <dsp:spPr>
        <a:xfrm>
          <a:off x="941315" y="2520169"/>
          <a:ext cx="9278308" cy="71999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496" tIns="93980" rIns="93980" bIns="93980" numCol="1" spcCol="1270" anchor="ctr" anchorCtr="0">
          <a:noAutofit/>
        </a:bodyPr>
        <a:lstStyle/>
        <a:p>
          <a:pPr marL="0" lvl="0" indent="0" algn="l" defTabSz="1644650">
            <a:lnSpc>
              <a:spcPct val="90000"/>
            </a:lnSpc>
            <a:spcBef>
              <a:spcPct val="0"/>
            </a:spcBef>
            <a:spcAft>
              <a:spcPct val="35000"/>
            </a:spcAft>
            <a:buNone/>
          </a:pPr>
          <a:r>
            <a:rPr lang="en-US" sz="3700" kern="1200"/>
            <a:t>Dissemination</a:t>
          </a:r>
          <a:endParaRPr lang="en-US" sz="3700" kern="1200" dirty="0"/>
        </a:p>
      </dsp:txBody>
      <dsp:txXfrm>
        <a:off x="941315" y="2520169"/>
        <a:ext cx="9278308" cy="719994"/>
      </dsp:txXfrm>
    </dsp:sp>
    <dsp:sp modelId="{93AABB21-D3FB-4E52-AFC7-CC35FF74B15E}">
      <dsp:nvSpPr>
        <dsp:cNvPr id="0" name=""/>
        <dsp:cNvSpPr/>
      </dsp:nvSpPr>
      <dsp:spPr>
        <a:xfrm>
          <a:off x="491318" y="2430169"/>
          <a:ext cx="899993" cy="899993"/>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1CF605E-7A04-4BAC-9265-7ADED433AAEE}">
      <dsp:nvSpPr>
        <dsp:cNvPr id="0" name=""/>
        <dsp:cNvSpPr/>
      </dsp:nvSpPr>
      <dsp:spPr>
        <a:xfrm>
          <a:off x="528525" y="3600348"/>
          <a:ext cx="9691098" cy="71999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496" tIns="93980" rIns="93980" bIns="93980" numCol="1" spcCol="1270" anchor="ctr" anchorCtr="0">
          <a:noAutofit/>
        </a:bodyPr>
        <a:lstStyle/>
        <a:p>
          <a:pPr marL="0" lvl="0" indent="0" algn="l" defTabSz="1644650">
            <a:lnSpc>
              <a:spcPct val="90000"/>
            </a:lnSpc>
            <a:spcBef>
              <a:spcPct val="0"/>
            </a:spcBef>
            <a:spcAft>
              <a:spcPct val="35000"/>
            </a:spcAft>
            <a:buNone/>
          </a:pPr>
          <a:r>
            <a:rPr lang="en-US" sz="3700" kern="1200"/>
            <a:t>Lessons Learned</a:t>
          </a:r>
          <a:endParaRPr lang="en-US" sz="3700" kern="1200" dirty="0"/>
        </a:p>
      </dsp:txBody>
      <dsp:txXfrm>
        <a:off x="528525" y="3600348"/>
        <a:ext cx="9691098" cy="719994"/>
      </dsp:txXfrm>
    </dsp:sp>
    <dsp:sp modelId="{C278FFEB-CDEA-4912-B042-C7AFE8B55A43}">
      <dsp:nvSpPr>
        <dsp:cNvPr id="0" name=""/>
        <dsp:cNvSpPr/>
      </dsp:nvSpPr>
      <dsp:spPr>
        <a:xfrm>
          <a:off x="78528" y="3510349"/>
          <a:ext cx="899993" cy="899993"/>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F6406-2D17-483A-95AD-ACD04A44BB6F}">
      <dsp:nvSpPr>
        <dsp:cNvPr id="0" name=""/>
        <dsp:cNvSpPr/>
      </dsp:nvSpPr>
      <dsp:spPr>
        <a:xfrm>
          <a:off x="0" y="0"/>
          <a:ext cx="2021425" cy="481965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Cross-sectional survey research is too slow</a:t>
          </a:r>
        </a:p>
      </dsp:txBody>
      <dsp:txXfrm>
        <a:off x="0" y="1927860"/>
        <a:ext cx="2021425" cy="1927860"/>
      </dsp:txXfrm>
    </dsp:sp>
    <dsp:sp modelId="{8DDFC14F-F422-4FCE-AC17-67C2C4B40FFA}">
      <dsp:nvSpPr>
        <dsp:cNvPr id="0" name=""/>
        <dsp:cNvSpPr/>
      </dsp:nvSpPr>
      <dsp:spPr>
        <a:xfrm>
          <a:off x="208241" y="289179"/>
          <a:ext cx="1604943" cy="160494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2FF133-881B-466F-826E-4C8B29297C3D}">
      <dsp:nvSpPr>
        <dsp:cNvPr id="0" name=""/>
        <dsp:cNvSpPr/>
      </dsp:nvSpPr>
      <dsp:spPr>
        <a:xfrm>
          <a:off x="2082068" y="0"/>
          <a:ext cx="2021425" cy="481965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Cycle time is too long</a:t>
          </a:r>
        </a:p>
      </dsp:txBody>
      <dsp:txXfrm>
        <a:off x="2082068" y="1927860"/>
        <a:ext cx="2021425" cy="1927860"/>
      </dsp:txXfrm>
    </dsp:sp>
    <dsp:sp modelId="{852758E7-785F-4EC3-B737-685F3F004957}">
      <dsp:nvSpPr>
        <dsp:cNvPr id="0" name=""/>
        <dsp:cNvSpPr/>
      </dsp:nvSpPr>
      <dsp:spPr>
        <a:xfrm>
          <a:off x="2290310" y="289179"/>
          <a:ext cx="1604943" cy="1604943"/>
        </a:xfrm>
        <a:prstGeom prst="ellipse">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D3D860-935D-49EF-831E-157BD706A184}">
      <dsp:nvSpPr>
        <dsp:cNvPr id="0" name=""/>
        <dsp:cNvSpPr/>
      </dsp:nvSpPr>
      <dsp:spPr>
        <a:xfrm>
          <a:off x="4164137" y="0"/>
          <a:ext cx="2021425" cy="481965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Lengthy instruments</a:t>
          </a:r>
          <a:endParaRPr lang="en-US" sz="2200" kern="1200" dirty="0"/>
        </a:p>
      </dsp:txBody>
      <dsp:txXfrm>
        <a:off x="4164137" y="1927860"/>
        <a:ext cx="2021425" cy="1927860"/>
      </dsp:txXfrm>
    </dsp:sp>
    <dsp:sp modelId="{7985A6E8-5CCA-4988-9744-6844BD9D8AB9}">
      <dsp:nvSpPr>
        <dsp:cNvPr id="0" name=""/>
        <dsp:cNvSpPr/>
      </dsp:nvSpPr>
      <dsp:spPr>
        <a:xfrm>
          <a:off x="4372378" y="289179"/>
          <a:ext cx="1604943" cy="160494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72807C-5D78-4EB8-BA65-7D52F69688BF}">
      <dsp:nvSpPr>
        <dsp:cNvPr id="0" name=""/>
        <dsp:cNvSpPr/>
      </dsp:nvSpPr>
      <dsp:spPr>
        <a:xfrm>
          <a:off x="6246206" y="0"/>
          <a:ext cx="2021425" cy="481965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Declining response rates</a:t>
          </a:r>
          <a:endParaRPr lang="en-US" sz="2200" kern="1200" dirty="0"/>
        </a:p>
      </dsp:txBody>
      <dsp:txXfrm>
        <a:off x="6246206" y="1927860"/>
        <a:ext cx="2021425" cy="1927860"/>
      </dsp:txXfrm>
    </dsp:sp>
    <dsp:sp modelId="{7D6432C8-FBD7-4717-B4E3-DEC001C4F88B}">
      <dsp:nvSpPr>
        <dsp:cNvPr id="0" name=""/>
        <dsp:cNvSpPr/>
      </dsp:nvSpPr>
      <dsp:spPr>
        <a:xfrm>
          <a:off x="6454447" y="289179"/>
          <a:ext cx="1604943" cy="160494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BBDB52-32A1-4890-A942-DC83555E7F53}">
      <dsp:nvSpPr>
        <dsp:cNvPr id="0" name=""/>
        <dsp:cNvSpPr/>
      </dsp:nvSpPr>
      <dsp:spPr>
        <a:xfrm>
          <a:off x="8328275" y="0"/>
          <a:ext cx="2021425" cy="481965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High burden for analysis</a:t>
          </a:r>
          <a:endParaRPr lang="en-US" sz="2200" kern="1200" dirty="0"/>
        </a:p>
      </dsp:txBody>
      <dsp:txXfrm>
        <a:off x="8328275" y="1927860"/>
        <a:ext cx="2021425" cy="1927860"/>
      </dsp:txXfrm>
    </dsp:sp>
    <dsp:sp modelId="{A4388859-DD66-44B3-A32A-606C1FD3B1AA}">
      <dsp:nvSpPr>
        <dsp:cNvPr id="0" name=""/>
        <dsp:cNvSpPr/>
      </dsp:nvSpPr>
      <dsp:spPr>
        <a:xfrm>
          <a:off x="8536516" y="289179"/>
          <a:ext cx="1604943" cy="1604943"/>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4000" r="-4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5DC162-9695-4655-A304-5CDCDBAD0DE1}">
      <dsp:nvSpPr>
        <dsp:cNvPr id="0" name=""/>
        <dsp:cNvSpPr/>
      </dsp:nvSpPr>
      <dsp:spPr>
        <a:xfrm>
          <a:off x="390564" y="3744277"/>
          <a:ext cx="9521724" cy="722947"/>
        </a:xfrm>
        <a:prstGeom prst="leftRightArrow">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55F45-3430-4EAF-B8C8-40987D9C689E}">
      <dsp:nvSpPr>
        <dsp:cNvPr id="0" name=""/>
        <dsp:cNvSpPr/>
      </dsp:nvSpPr>
      <dsp:spPr>
        <a:xfrm>
          <a:off x="2470" y="0"/>
          <a:ext cx="2589750" cy="497283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Pulse survey</a:t>
          </a:r>
        </a:p>
      </dsp:txBody>
      <dsp:txXfrm>
        <a:off x="2470" y="1989133"/>
        <a:ext cx="2589750" cy="1989133"/>
      </dsp:txXfrm>
    </dsp:sp>
    <dsp:sp modelId="{88505DE0-2EFA-405A-BCE0-AE23CF26370B}">
      <dsp:nvSpPr>
        <dsp:cNvPr id="0" name=""/>
        <dsp:cNvSpPr/>
      </dsp:nvSpPr>
      <dsp:spPr>
        <a:xfrm>
          <a:off x="469369" y="298369"/>
          <a:ext cx="1655953" cy="165595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564349-35A3-49AB-9119-8D1293B58AFB}">
      <dsp:nvSpPr>
        <dsp:cNvPr id="0" name=""/>
        <dsp:cNvSpPr/>
      </dsp:nvSpPr>
      <dsp:spPr>
        <a:xfrm>
          <a:off x="2669913" y="0"/>
          <a:ext cx="2589750" cy="497283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One question + follow up</a:t>
          </a:r>
        </a:p>
      </dsp:txBody>
      <dsp:txXfrm>
        <a:off x="2669913" y="1989133"/>
        <a:ext cx="2589750" cy="1989133"/>
      </dsp:txXfrm>
    </dsp:sp>
    <dsp:sp modelId="{ED45172B-71D9-44A5-96F0-6B9ECD98B3F7}">
      <dsp:nvSpPr>
        <dsp:cNvPr id="0" name=""/>
        <dsp:cNvSpPr/>
      </dsp:nvSpPr>
      <dsp:spPr>
        <a:xfrm>
          <a:off x="3136811" y="298369"/>
          <a:ext cx="1655953" cy="165595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A337EE-3847-45F6-8E04-74AC324CBE21}">
      <dsp:nvSpPr>
        <dsp:cNvPr id="0" name=""/>
        <dsp:cNvSpPr/>
      </dsp:nvSpPr>
      <dsp:spPr>
        <a:xfrm>
          <a:off x="5337356" y="0"/>
          <a:ext cx="2589750" cy="497283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Administered weekly</a:t>
          </a:r>
        </a:p>
      </dsp:txBody>
      <dsp:txXfrm>
        <a:off x="5337356" y="1989133"/>
        <a:ext cx="2589750" cy="1989133"/>
      </dsp:txXfrm>
    </dsp:sp>
    <dsp:sp modelId="{E0E8DAA7-3E16-40E0-9785-CD6351F7875B}">
      <dsp:nvSpPr>
        <dsp:cNvPr id="0" name=""/>
        <dsp:cNvSpPr/>
      </dsp:nvSpPr>
      <dsp:spPr>
        <a:xfrm>
          <a:off x="5804254" y="298369"/>
          <a:ext cx="1655953" cy="165595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DE2348-4BAB-47FC-8E6D-1245C4BD0C72}">
      <dsp:nvSpPr>
        <dsp:cNvPr id="0" name=""/>
        <dsp:cNvSpPr/>
      </dsp:nvSpPr>
      <dsp:spPr>
        <a:xfrm>
          <a:off x="8004799" y="0"/>
          <a:ext cx="2589750" cy="497283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Results distributed via email and dashboard</a:t>
          </a:r>
        </a:p>
      </dsp:txBody>
      <dsp:txXfrm>
        <a:off x="8004799" y="1989133"/>
        <a:ext cx="2589750" cy="1989133"/>
      </dsp:txXfrm>
    </dsp:sp>
    <dsp:sp modelId="{D4952921-08A5-4C3F-ADF8-C8AED3418A83}">
      <dsp:nvSpPr>
        <dsp:cNvPr id="0" name=""/>
        <dsp:cNvSpPr/>
      </dsp:nvSpPr>
      <dsp:spPr>
        <a:xfrm>
          <a:off x="8471697" y="298369"/>
          <a:ext cx="1655953" cy="165595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1B34C9-30B8-441E-A536-D7E0FB6FA946}">
      <dsp:nvSpPr>
        <dsp:cNvPr id="0" name=""/>
        <dsp:cNvSpPr/>
      </dsp:nvSpPr>
      <dsp:spPr>
        <a:xfrm>
          <a:off x="423880" y="3978266"/>
          <a:ext cx="9749258" cy="745924"/>
        </a:xfrm>
        <a:prstGeom prst="leftRightArrow">
          <a:avLst/>
        </a:prstGeom>
        <a:solidFill>
          <a:schemeClr val="dk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049D1-87B3-4592-8AD2-B59F9F3F6B6B}">
      <dsp:nvSpPr>
        <dsp:cNvPr id="0" name=""/>
        <dsp:cNvSpPr/>
      </dsp:nvSpPr>
      <dsp:spPr>
        <a:xfrm>
          <a:off x="543905" y="2668"/>
          <a:ext cx="4571987" cy="215972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Iteration and patience have been important</a:t>
          </a:r>
        </a:p>
      </dsp:txBody>
      <dsp:txXfrm>
        <a:off x="543905" y="2668"/>
        <a:ext cx="4571987" cy="2159722"/>
      </dsp:txXfrm>
    </dsp:sp>
    <dsp:sp modelId="{783CD918-3C0E-4677-86BC-92FAECFFEE7F}">
      <dsp:nvSpPr>
        <dsp:cNvPr id="0" name=""/>
        <dsp:cNvSpPr/>
      </dsp:nvSpPr>
      <dsp:spPr>
        <a:xfrm>
          <a:off x="5475847" y="2668"/>
          <a:ext cx="4571987" cy="215972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Requires bandwidth in survey analysis unit</a:t>
          </a:r>
          <a:endParaRPr lang="en-US" sz="2700" kern="1200" dirty="0"/>
        </a:p>
      </dsp:txBody>
      <dsp:txXfrm>
        <a:off x="5475847" y="2668"/>
        <a:ext cx="4571987" cy="2159722"/>
      </dsp:txXfrm>
    </dsp:sp>
    <dsp:sp modelId="{90866CDB-C17E-49BF-A9A1-A1080EF16004}">
      <dsp:nvSpPr>
        <dsp:cNvPr id="0" name=""/>
        <dsp:cNvSpPr/>
      </dsp:nvSpPr>
      <dsp:spPr>
        <a:xfrm>
          <a:off x="543905" y="2522344"/>
          <a:ext cx="4571987" cy="215972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We are not yet good enough with artificial intelligence tools to produce verifiable and replicable results</a:t>
          </a:r>
          <a:endParaRPr lang="en-US" sz="2700" kern="1200" dirty="0"/>
        </a:p>
      </dsp:txBody>
      <dsp:txXfrm>
        <a:off x="543905" y="2522344"/>
        <a:ext cx="4571987" cy="2159722"/>
      </dsp:txXfrm>
    </dsp:sp>
    <dsp:sp modelId="{D36DCFF2-5CD5-446A-9F2B-0A4D47AB0BE8}">
      <dsp:nvSpPr>
        <dsp:cNvPr id="0" name=""/>
        <dsp:cNvSpPr/>
      </dsp:nvSpPr>
      <dsp:spPr>
        <a:xfrm>
          <a:off x="5475847" y="2522344"/>
          <a:ext cx="4571987" cy="215972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Conversations with senior leadership is important throughout about governance, privacy, communication</a:t>
          </a:r>
          <a:endParaRPr lang="en-US" sz="2700" kern="1200" dirty="0"/>
        </a:p>
      </dsp:txBody>
      <dsp:txXfrm>
        <a:off x="5475847" y="2522344"/>
        <a:ext cx="4571987" cy="215972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0.1345</cdr:x>
      <cdr:y>0.92293</cdr:y>
    </cdr:from>
    <cdr:to>
      <cdr:x>0.96001</cdr:x>
      <cdr:y>0.98494</cdr:y>
    </cdr:to>
    <cdr:sp macro="" textlink="">
      <cdr:nvSpPr>
        <cdr:cNvPr id="2" name="TextBox 1">
          <a:extLst xmlns:a="http://schemas.openxmlformats.org/drawingml/2006/main">
            <a:ext uri="{FF2B5EF4-FFF2-40B4-BE49-F238E27FC236}">
              <a16:creationId xmlns:a16="http://schemas.microsoft.com/office/drawing/2014/main" id="{527544FD-4176-4FD5-86BE-AB01128BC1AC}"/>
            </a:ext>
          </a:extLst>
        </cdr:cNvPr>
        <cdr:cNvSpPr txBox="1"/>
      </cdr:nvSpPr>
      <cdr:spPr>
        <a:xfrm xmlns:a="http://schemas.openxmlformats.org/drawingml/2006/main">
          <a:off x="512646" y="4218038"/>
          <a:ext cx="3146323" cy="2833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latin typeface="Arial" panose="020B0604020202020204" pitchFamily="34" charset="0"/>
              <a:cs typeface="Arial" panose="020B0604020202020204" pitchFamily="34" charset="0"/>
            </a:rPr>
            <a:t>Fall 22      Spring 23         Fall 23         Spring 24</a:t>
          </a:r>
        </a:p>
      </cdr:txBody>
    </cdr:sp>
  </cdr:relSizeAnchor>
</c:userShapes>
</file>

<file path=ppt/drawings/drawing2.xml><?xml version="1.0" encoding="utf-8"?>
<c:userShapes xmlns:c="http://schemas.openxmlformats.org/drawingml/2006/chart">
  <cdr:relSizeAnchor xmlns:cdr="http://schemas.openxmlformats.org/drawingml/2006/chartDrawing">
    <cdr:from>
      <cdr:x>0.42948</cdr:x>
      <cdr:y>0.74749</cdr:y>
    </cdr:from>
    <cdr:to>
      <cdr:x>0.74603</cdr:x>
      <cdr:y>0.92419</cdr:y>
    </cdr:to>
    <cdr:sp macro="" textlink="">
      <cdr:nvSpPr>
        <cdr:cNvPr id="2" name="TextBox 1">
          <a:extLst xmlns:a="http://schemas.openxmlformats.org/drawingml/2006/main">
            <a:ext uri="{FF2B5EF4-FFF2-40B4-BE49-F238E27FC236}">
              <a16:creationId xmlns:a16="http://schemas.microsoft.com/office/drawing/2014/main" id="{C5A3FD7F-A112-4FC8-9C9E-A591D57EB5D0}"/>
            </a:ext>
          </a:extLst>
        </cdr:cNvPr>
        <cdr:cNvSpPr txBox="1"/>
      </cdr:nvSpPr>
      <cdr:spPr>
        <a:xfrm xmlns:a="http://schemas.openxmlformats.org/drawingml/2006/main">
          <a:off x="1594669" y="1692594"/>
          <a:ext cx="117538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a:t>Graduate</a:t>
          </a:r>
        </a:p>
      </cdr:txBody>
    </cdr:sp>
  </cdr:relSizeAnchor>
  <cdr:relSizeAnchor xmlns:cdr="http://schemas.openxmlformats.org/drawingml/2006/chartDrawing">
    <cdr:from>
      <cdr:x>0.34865</cdr:x>
      <cdr:y>0.25501</cdr:y>
    </cdr:from>
    <cdr:to>
      <cdr:x>0.8319</cdr:x>
      <cdr:y>0.43171</cdr:y>
    </cdr:to>
    <cdr:sp macro="" textlink="">
      <cdr:nvSpPr>
        <cdr:cNvPr id="3" name="TextBox 1">
          <a:extLst xmlns:a="http://schemas.openxmlformats.org/drawingml/2006/main">
            <a:ext uri="{FF2B5EF4-FFF2-40B4-BE49-F238E27FC236}">
              <a16:creationId xmlns:a16="http://schemas.microsoft.com/office/drawing/2014/main" id="{C5A3FD7F-A112-4FC8-9C9E-A591D57EB5D0}"/>
            </a:ext>
          </a:extLst>
        </cdr:cNvPr>
        <cdr:cNvSpPr txBox="1"/>
      </cdr:nvSpPr>
      <cdr:spPr>
        <a:xfrm xmlns:a="http://schemas.openxmlformats.org/drawingml/2006/main">
          <a:off x="1294548" y="577436"/>
          <a:ext cx="1794337"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a:solidFill>
                <a:schemeClr val="bg1"/>
              </a:solidFill>
            </a:rPr>
            <a:t>Undergraduate</a:t>
          </a:r>
        </a:p>
      </cdr:txBody>
    </cdr:sp>
  </cdr:relSizeAnchor>
</c:userShapes>
</file>

<file path=ppt/drawings/drawing3.xml><?xml version="1.0" encoding="utf-8"?>
<c:userShapes xmlns:c="http://schemas.openxmlformats.org/drawingml/2006/chart">
  <cdr:relSizeAnchor xmlns:cdr="http://schemas.openxmlformats.org/drawingml/2006/chartDrawing">
    <cdr:from>
      <cdr:x>0.47584</cdr:x>
      <cdr:y>0.12265</cdr:y>
    </cdr:from>
    <cdr:to>
      <cdr:x>0.65811</cdr:x>
      <cdr:y>0.29935</cdr:y>
    </cdr:to>
    <cdr:sp macro="" textlink="">
      <cdr:nvSpPr>
        <cdr:cNvPr id="2" name="TextBox 1">
          <a:extLst xmlns:a="http://schemas.openxmlformats.org/drawingml/2006/main">
            <a:ext uri="{FF2B5EF4-FFF2-40B4-BE49-F238E27FC236}">
              <a16:creationId xmlns:a16="http://schemas.microsoft.com/office/drawing/2014/main" id="{C5A3FD7F-A112-4FC8-9C9E-A591D57EB5D0}"/>
            </a:ext>
          </a:extLst>
        </cdr:cNvPr>
        <cdr:cNvSpPr txBox="1"/>
      </cdr:nvSpPr>
      <cdr:spPr>
        <a:xfrm xmlns:a="http://schemas.openxmlformats.org/drawingml/2006/main">
          <a:off x="1766800" y="277718"/>
          <a:ext cx="676788"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a:t>Men</a:t>
          </a:r>
        </a:p>
      </cdr:txBody>
    </cdr:sp>
  </cdr:relSizeAnchor>
</c:userShapes>
</file>

<file path=ppt/drawings/drawing4.xml><?xml version="1.0" encoding="utf-8"?>
<c:userShapes xmlns:c="http://schemas.openxmlformats.org/drawingml/2006/chart">
  <cdr:relSizeAnchor xmlns:cdr="http://schemas.openxmlformats.org/drawingml/2006/chartDrawing">
    <cdr:from>
      <cdr:x>0.42948</cdr:x>
      <cdr:y>0.74749</cdr:y>
    </cdr:from>
    <cdr:to>
      <cdr:x>0.75199</cdr:x>
      <cdr:y>0.92419</cdr:y>
    </cdr:to>
    <cdr:sp macro="" textlink="">
      <cdr:nvSpPr>
        <cdr:cNvPr id="2" name="TextBox 1">
          <a:extLst xmlns:a="http://schemas.openxmlformats.org/drawingml/2006/main">
            <a:ext uri="{FF2B5EF4-FFF2-40B4-BE49-F238E27FC236}">
              <a16:creationId xmlns:a16="http://schemas.microsoft.com/office/drawing/2014/main" id="{C5A3FD7F-A112-4FC8-9C9E-A591D57EB5D0}"/>
            </a:ext>
          </a:extLst>
        </cdr:cNvPr>
        <cdr:cNvSpPr txBox="1"/>
      </cdr:nvSpPr>
      <cdr:spPr>
        <a:xfrm xmlns:a="http://schemas.openxmlformats.org/drawingml/2006/main">
          <a:off x="1594679" y="1692592"/>
          <a:ext cx="1197507"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a:t>Detractor</a:t>
          </a:r>
        </a:p>
      </cdr:txBody>
    </cdr:sp>
  </cdr:relSizeAnchor>
  <cdr:relSizeAnchor xmlns:cdr="http://schemas.openxmlformats.org/drawingml/2006/chartDrawing">
    <cdr:from>
      <cdr:x>0.43097</cdr:x>
      <cdr:y>0.09869</cdr:y>
    </cdr:from>
    <cdr:to>
      <cdr:x>0.75402</cdr:x>
      <cdr:y>0.27539</cdr:y>
    </cdr:to>
    <cdr:sp macro="" textlink="">
      <cdr:nvSpPr>
        <cdr:cNvPr id="3" name="TextBox 1">
          <a:extLst xmlns:a="http://schemas.openxmlformats.org/drawingml/2006/main">
            <a:ext uri="{FF2B5EF4-FFF2-40B4-BE49-F238E27FC236}">
              <a16:creationId xmlns:a16="http://schemas.microsoft.com/office/drawing/2014/main" id="{C5A3FD7F-A112-4FC8-9C9E-A591D57EB5D0}"/>
            </a:ext>
          </a:extLst>
        </cdr:cNvPr>
        <cdr:cNvSpPr txBox="1"/>
      </cdr:nvSpPr>
      <cdr:spPr>
        <a:xfrm xmlns:a="http://schemas.openxmlformats.org/drawingml/2006/main">
          <a:off x="1600205" y="223475"/>
          <a:ext cx="119949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a:solidFill>
                <a:schemeClr val="bg1"/>
              </a:solidFill>
            </a:rPr>
            <a:t>Promoter</a:t>
          </a:r>
        </a:p>
      </cdr:txBody>
    </cdr:sp>
  </cdr:relSizeAnchor>
  <cdr:relSizeAnchor xmlns:cdr="http://schemas.openxmlformats.org/drawingml/2006/chartDrawing">
    <cdr:from>
      <cdr:x>0.45874</cdr:x>
      <cdr:y>0.45312</cdr:y>
    </cdr:from>
    <cdr:to>
      <cdr:x>0.71915</cdr:x>
      <cdr:y>0.62981</cdr:y>
    </cdr:to>
    <cdr:sp macro="" textlink="">
      <cdr:nvSpPr>
        <cdr:cNvPr id="4" name="TextBox 1">
          <a:extLst xmlns:a="http://schemas.openxmlformats.org/drawingml/2006/main">
            <a:ext uri="{FF2B5EF4-FFF2-40B4-BE49-F238E27FC236}">
              <a16:creationId xmlns:a16="http://schemas.microsoft.com/office/drawing/2014/main" id="{4FE4C35E-3034-4EB5-A61E-90382599B762}"/>
            </a:ext>
          </a:extLst>
        </cdr:cNvPr>
        <cdr:cNvSpPr txBox="1"/>
      </cdr:nvSpPr>
      <cdr:spPr>
        <a:xfrm xmlns:a="http://schemas.openxmlformats.org/drawingml/2006/main">
          <a:off x="1703324" y="1026022"/>
          <a:ext cx="966931"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Passive</a:t>
          </a:r>
        </a:p>
      </cdr:txBody>
    </cdr:sp>
  </cdr:relSizeAnchor>
</c:userShapes>
</file>

<file path=ppt/drawings/drawing5.xml><?xml version="1.0" encoding="utf-8"?>
<c:userShapes xmlns:c="http://schemas.openxmlformats.org/drawingml/2006/chart">
  <cdr:relSizeAnchor xmlns:cdr="http://schemas.openxmlformats.org/drawingml/2006/chartDrawing">
    <cdr:from>
      <cdr:x>0.74686</cdr:x>
      <cdr:y>0.74647</cdr:y>
    </cdr:from>
    <cdr:to>
      <cdr:x>0.95417</cdr:x>
      <cdr:y>0.92316</cdr:y>
    </cdr:to>
    <cdr:sp macro="" textlink="">
      <cdr:nvSpPr>
        <cdr:cNvPr id="2" name="TextBox 1">
          <a:extLst xmlns:a="http://schemas.openxmlformats.org/drawingml/2006/main">
            <a:ext uri="{FF2B5EF4-FFF2-40B4-BE49-F238E27FC236}">
              <a16:creationId xmlns:a16="http://schemas.microsoft.com/office/drawing/2014/main" id="{C5A3FD7F-A112-4FC8-9C9E-A591D57EB5D0}"/>
            </a:ext>
          </a:extLst>
        </cdr:cNvPr>
        <cdr:cNvSpPr txBox="1"/>
      </cdr:nvSpPr>
      <cdr:spPr>
        <a:xfrm xmlns:a="http://schemas.openxmlformats.org/drawingml/2006/main">
          <a:off x="2773123" y="1690274"/>
          <a:ext cx="769763"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a:solidFill>
                <a:schemeClr val="bg1"/>
              </a:solidFill>
            </a:rPr>
            <a:t>Asian</a:t>
          </a:r>
        </a:p>
      </cdr:txBody>
    </cdr:sp>
  </cdr:relSizeAnchor>
  <cdr:relSizeAnchor xmlns:cdr="http://schemas.openxmlformats.org/drawingml/2006/chartDrawing">
    <cdr:from>
      <cdr:x>0.4638</cdr:x>
      <cdr:y>0.27359</cdr:y>
    </cdr:from>
    <cdr:to>
      <cdr:x>0.83049</cdr:x>
      <cdr:y>0.45029</cdr:y>
    </cdr:to>
    <cdr:sp macro="" textlink="">
      <cdr:nvSpPr>
        <cdr:cNvPr id="3" name="TextBox 1">
          <a:extLst xmlns:a="http://schemas.openxmlformats.org/drawingml/2006/main">
            <a:ext uri="{FF2B5EF4-FFF2-40B4-BE49-F238E27FC236}">
              <a16:creationId xmlns:a16="http://schemas.microsoft.com/office/drawing/2014/main" id="{C5A3FD7F-A112-4FC8-9C9E-A591D57EB5D0}"/>
            </a:ext>
          </a:extLst>
        </cdr:cNvPr>
        <cdr:cNvSpPr txBox="1"/>
      </cdr:nvSpPr>
      <cdr:spPr>
        <a:xfrm xmlns:a="http://schemas.openxmlformats.org/drawingml/2006/main">
          <a:off x="1722115" y="619504"/>
          <a:ext cx="1361527"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a:solidFill>
                <a:schemeClr val="bg1"/>
              </a:solidFill>
            </a:rPr>
            <a:t>U.S </a:t>
          </a:r>
          <a:r>
            <a:rPr lang="en-US" sz="2000" b="1" dirty="0" err="1">
              <a:solidFill>
                <a:schemeClr val="bg1"/>
              </a:solidFill>
            </a:rPr>
            <a:t>Nonres</a:t>
          </a:r>
          <a:endParaRPr lang="en-US" sz="2000" b="1" dirty="0">
            <a:solidFill>
              <a:schemeClr val="bg1"/>
            </a:solidFill>
          </a:endParaRPr>
        </a:p>
      </cdr:txBody>
    </cdr:sp>
  </cdr:relSizeAnchor>
  <cdr:relSizeAnchor xmlns:cdr="http://schemas.openxmlformats.org/drawingml/2006/chartDrawing">
    <cdr:from>
      <cdr:x>0.62156</cdr:x>
      <cdr:y>0.50886</cdr:y>
    </cdr:from>
    <cdr:to>
      <cdr:x>0.84657</cdr:x>
      <cdr:y>0.68556</cdr:y>
    </cdr:to>
    <cdr:sp macro="" textlink="">
      <cdr:nvSpPr>
        <cdr:cNvPr id="4" name="TextBox 1">
          <a:extLst xmlns:a="http://schemas.openxmlformats.org/drawingml/2006/main">
            <a:ext uri="{FF2B5EF4-FFF2-40B4-BE49-F238E27FC236}">
              <a16:creationId xmlns:a16="http://schemas.microsoft.com/office/drawing/2014/main" id="{4FE4C35E-3034-4EB5-A61E-90382599B762}"/>
            </a:ext>
          </a:extLst>
        </cdr:cNvPr>
        <cdr:cNvSpPr txBox="1"/>
      </cdr:nvSpPr>
      <cdr:spPr>
        <a:xfrm xmlns:a="http://schemas.openxmlformats.org/drawingml/2006/main">
          <a:off x="2307885" y="1152249"/>
          <a:ext cx="835485"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White</a:t>
          </a:r>
        </a:p>
      </cdr:txBody>
    </cdr:sp>
  </cdr:relSizeAnchor>
  <cdr:relSizeAnchor xmlns:cdr="http://schemas.openxmlformats.org/drawingml/2006/chartDrawing">
    <cdr:from>
      <cdr:x>0.44768</cdr:x>
      <cdr:y>0.17259</cdr:y>
    </cdr:from>
    <cdr:to>
      <cdr:x>0.71457</cdr:x>
      <cdr:y>0.33569</cdr:y>
    </cdr:to>
    <cdr:sp macro="" textlink="">
      <cdr:nvSpPr>
        <cdr:cNvPr id="5" name="TextBox 1">
          <a:extLst xmlns:a="http://schemas.openxmlformats.org/drawingml/2006/main">
            <a:ext uri="{FF2B5EF4-FFF2-40B4-BE49-F238E27FC236}">
              <a16:creationId xmlns:a16="http://schemas.microsoft.com/office/drawing/2014/main" id="{EFFF0CFB-A6B0-45A7-820F-515AB6586C40}"/>
            </a:ext>
          </a:extLst>
        </cdr:cNvPr>
        <cdr:cNvSpPr txBox="1"/>
      </cdr:nvSpPr>
      <cdr:spPr>
        <a:xfrm xmlns:a="http://schemas.openxmlformats.org/drawingml/2006/main">
          <a:off x="1662261" y="390805"/>
          <a:ext cx="990977"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chemeClr val="tx1"/>
              </a:solidFill>
            </a:rPr>
            <a:t>Hispanic</a:t>
          </a:r>
          <a:endParaRPr lang="en-US" sz="2000" b="1" dirty="0">
            <a:solidFill>
              <a:schemeClr val="tx1"/>
            </a:solidFill>
          </a:endParaRPr>
        </a:p>
      </cdr:txBody>
    </cdr:sp>
  </cdr:relSizeAnchor>
  <cdr:relSizeAnchor xmlns:cdr="http://schemas.openxmlformats.org/drawingml/2006/chartDrawing">
    <cdr:from>
      <cdr:x>0.38182</cdr:x>
      <cdr:y>0.08736</cdr:y>
    </cdr:from>
    <cdr:to>
      <cdr:x>0.55287</cdr:x>
      <cdr:y>0.23687</cdr:y>
    </cdr:to>
    <cdr:sp macro="" textlink="">
      <cdr:nvSpPr>
        <cdr:cNvPr id="6" name="TextBox 1">
          <a:extLst xmlns:a="http://schemas.openxmlformats.org/drawingml/2006/main">
            <a:ext uri="{FF2B5EF4-FFF2-40B4-BE49-F238E27FC236}">
              <a16:creationId xmlns:a16="http://schemas.microsoft.com/office/drawing/2014/main" id="{EFFF0CFB-A6B0-45A7-820F-515AB6586C40}"/>
            </a:ext>
          </a:extLst>
        </cdr:cNvPr>
        <cdr:cNvSpPr txBox="1"/>
      </cdr:nvSpPr>
      <cdr:spPr>
        <a:xfrm xmlns:a="http://schemas.openxmlformats.org/drawingml/2006/main">
          <a:off x="1417712" y="197808"/>
          <a:ext cx="635110"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tx1"/>
              </a:solidFill>
            </a:rPr>
            <a:t>Black</a:t>
          </a:r>
          <a:endParaRPr lang="en-US" sz="2000" b="1" dirty="0">
            <a:solidFill>
              <a:schemeClr val="tx1"/>
            </a:solidFill>
          </a:endParaRPr>
        </a:p>
      </cdr:txBody>
    </cdr:sp>
  </cdr:relSizeAnchor>
  <cdr:relSizeAnchor xmlns:cdr="http://schemas.openxmlformats.org/drawingml/2006/chartDrawing">
    <cdr:from>
      <cdr:x>0.22536</cdr:x>
      <cdr:y>0.0758</cdr:y>
    </cdr:from>
    <cdr:to>
      <cdr:x>0.41152</cdr:x>
      <cdr:y>0.21172</cdr:y>
    </cdr:to>
    <cdr:sp macro="" textlink="">
      <cdr:nvSpPr>
        <cdr:cNvPr id="7" name="TextBox 1">
          <a:extLst xmlns:a="http://schemas.openxmlformats.org/drawingml/2006/main">
            <a:ext uri="{FF2B5EF4-FFF2-40B4-BE49-F238E27FC236}">
              <a16:creationId xmlns:a16="http://schemas.microsoft.com/office/drawing/2014/main" id="{EFFF0CFB-A6B0-45A7-820F-515AB6586C40}"/>
            </a:ext>
          </a:extLst>
        </cdr:cNvPr>
        <cdr:cNvSpPr txBox="1"/>
      </cdr:nvSpPr>
      <cdr:spPr>
        <a:xfrm xmlns:a="http://schemas.openxmlformats.org/drawingml/2006/main">
          <a:off x="836780" y="171646"/>
          <a:ext cx="691215"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tx1"/>
              </a:solidFill>
            </a:rPr>
            <a:t>Others</a:t>
          </a:r>
          <a:endParaRPr lang="en-US" sz="2000" b="1" dirty="0">
            <a:solidFill>
              <a:schemeClr val="tx1"/>
            </a:solidFill>
          </a:endParaRPr>
        </a:p>
      </cdr:txBody>
    </cdr:sp>
  </cdr:relSizeAnchor>
  <cdr:relSizeAnchor xmlns:cdr="http://schemas.openxmlformats.org/drawingml/2006/chartDrawing">
    <cdr:from>
      <cdr:x>0.14092</cdr:x>
      <cdr:y>0.02006</cdr:y>
    </cdr:from>
    <cdr:to>
      <cdr:x>0.38493</cdr:x>
      <cdr:y>0.15598</cdr:y>
    </cdr:to>
    <cdr:sp macro="" textlink="">
      <cdr:nvSpPr>
        <cdr:cNvPr id="8" name="TextBox 1">
          <a:extLst xmlns:a="http://schemas.openxmlformats.org/drawingml/2006/main">
            <a:ext uri="{FF2B5EF4-FFF2-40B4-BE49-F238E27FC236}">
              <a16:creationId xmlns:a16="http://schemas.microsoft.com/office/drawing/2014/main" id="{EFFF0CFB-A6B0-45A7-820F-515AB6586C40}"/>
            </a:ext>
          </a:extLst>
        </cdr:cNvPr>
        <cdr:cNvSpPr txBox="1"/>
      </cdr:nvSpPr>
      <cdr:spPr>
        <a:xfrm xmlns:a="http://schemas.openxmlformats.org/drawingml/2006/main">
          <a:off x="523238" y="45418"/>
          <a:ext cx="906017"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bg1"/>
              </a:solidFill>
            </a:rPr>
            <a:t>Unknown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B73CD996-931B-1041-8CED-4F36655CE847}" type="datetimeFigureOut">
              <a:rPr lang="en-US" smtClean="0"/>
              <a:t>6/12/2024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E45BE491-9445-D640-A8B7-1CE7702A407F}" type="slidenum">
              <a:rPr lang="en-US" smtClean="0"/>
              <a:t>‹#›</a:t>
            </a:fld>
            <a:endParaRPr lang="en-US" dirty="0"/>
          </a:p>
        </p:txBody>
      </p:sp>
    </p:spTree>
    <p:extLst>
      <p:ext uri="{BB962C8B-B14F-4D97-AF65-F5344CB8AC3E}">
        <p14:creationId xmlns:p14="http://schemas.microsoft.com/office/powerpoint/2010/main" val="373705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ee58a35c64_0_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1ee58a35c64_0_2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sz="1100"/>
          </a:p>
        </p:txBody>
      </p:sp>
      <p:sp>
        <p:nvSpPr>
          <p:cNvPr id="143" name="Google Shape;143;g1ee58a35c64_0_21:notes"/>
          <p:cNvSpPr txBox="1">
            <a:spLocks noGrp="1"/>
          </p:cNvSpPr>
          <p:nvPr>
            <p:ph type="ftr" idx="11"/>
          </p:nvPr>
        </p:nvSpPr>
        <p:spPr>
          <a:xfrm>
            <a:off x="0" y="8829967"/>
            <a:ext cx="3037800" cy="466500"/>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Clr>
                <a:schemeClr val="dk1"/>
              </a:buClr>
              <a:buSzPts val="1400"/>
              <a:buFont typeface="Calibri"/>
              <a:buNone/>
            </a:pPr>
            <a:r>
              <a:rPr lang="en-US"/>
              <a:t>BWG Presentation Template - DRAFT Updated 1-17-18</a:t>
            </a:r>
            <a:endParaRPr/>
          </a:p>
        </p:txBody>
      </p:sp>
      <p:sp>
        <p:nvSpPr>
          <p:cNvPr id="144" name="Google Shape;144;g1ee58a35c64_0_2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498662f65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498662f65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2341fa9326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2341fa9326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2341fa9326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2341fa9326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2341fa9326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2341fa9326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dfa4cf48b1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dfa4cf48b1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49a5815d08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49a5815d08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49a5815d0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49a5815d0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4a4bc24316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4a4bc24316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4a2f2bea0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4a2f2bea0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U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2494" y="382481"/>
            <a:ext cx="4481381" cy="766333"/>
          </a:xfrm>
          <a:prstGeom prst="rect">
            <a:avLst/>
          </a:prstGeom>
        </p:spPr>
      </p:pic>
      <p:cxnSp>
        <p:nvCxnSpPr>
          <p:cNvPr id="10" name="Straight Connector 9"/>
          <p:cNvCxnSpPr/>
          <p:nvPr userDrawn="1"/>
        </p:nvCxnSpPr>
        <p:spPr>
          <a:xfrm flipV="1">
            <a:off x="1232494" y="5168534"/>
            <a:ext cx="10126851" cy="9911"/>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idx="10" hasCustomPrompt="1"/>
          </p:nvPr>
        </p:nvSpPr>
        <p:spPr>
          <a:xfrm>
            <a:off x="1232494" y="5404559"/>
            <a:ext cx="8557756" cy="576499"/>
          </a:xfrm>
          <a:prstGeom prst="rect">
            <a:avLst/>
          </a:prstGeom>
        </p:spPr>
        <p:txBody>
          <a:bodyPr>
            <a:noAutofit/>
          </a:bodyPr>
          <a:lstStyle>
            <a:lvl1pPr marL="0" indent="0">
              <a:lnSpc>
                <a:spcPct val="100000"/>
              </a:lnSpc>
              <a:buNone/>
              <a:defRPr sz="1867" b="1" i="0">
                <a:solidFill>
                  <a:schemeClr val="bg1"/>
                </a:solidFill>
                <a:latin typeface="Montserrat" panose="02000505000000020004" pitchFamily="2" charset="0"/>
                <a:ea typeface="Montserrat" panose="02000505000000020004" pitchFamily="2" charset="0"/>
                <a:cs typeface="Montserrat" panose="02000505000000020004"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SUBTITLE OR NAME OF PRESENTATION</a:t>
            </a:r>
          </a:p>
        </p:txBody>
      </p:sp>
    </p:spTree>
    <p:extLst>
      <p:ext uri="{BB962C8B-B14F-4D97-AF65-F5344CB8AC3E}">
        <p14:creationId xmlns:p14="http://schemas.microsoft.com/office/powerpoint/2010/main" val="1274005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BU Centered Text-2 Column">
  <p:cSld name="SBU Centered Text-2 Column">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546379" y="375987"/>
            <a:ext cx="10784398" cy="8477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000"/>
              <a:buFont typeface="Verdana"/>
              <a:buNone/>
              <a:defRPr sz="4000" b="1"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dirty="0"/>
          </a:p>
        </p:txBody>
      </p:sp>
      <p:sp>
        <p:nvSpPr>
          <p:cNvPr id="40" name="Google Shape;40;p6"/>
          <p:cNvSpPr txBox="1">
            <a:spLocks noGrp="1"/>
          </p:cNvSpPr>
          <p:nvPr>
            <p:ph type="body" idx="1"/>
          </p:nvPr>
        </p:nvSpPr>
        <p:spPr>
          <a:xfrm>
            <a:off x="546379" y="1384313"/>
            <a:ext cx="5011770" cy="4549762"/>
          </a:xfrm>
          <a:prstGeom prst="rect">
            <a:avLst/>
          </a:prstGeom>
          <a:noFill/>
          <a:ln>
            <a:noFill/>
          </a:ln>
        </p:spPr>
        <p:txBody>
          <a:bodyPr spcFirstLastPara="1" wrap="square" lIns="0" tIns="45700" rIns="0" bIns="45700" anchor="t" anchorCtr="0">
            <a:noAutofit/>
          </a:bodyPr>
          <a:lstStyle>
            <a:lvl1pPr marL="609585" marR="0" lvl="0" indent="-304792" algn="l" rtl="0">
              <a:lnSpc>
                <a:spcPct val="100000"/>
              </a:lnSpc>
              <a:spcBef>
                <a:spcPts val="1000"/>
              </a:spcBef>
              <a:spcAft>
                <a:spcPts val="0"/>
              </a:spcAft>
              <a:buClr>
                <a:srgbClr val="828383"/>
              </a:buClr>
              <a:buSzPts val="1200"/>
              <a:buFont typeface="Arial"/>
              <a:buNone/>
              <a:defRPr sz="24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Georgia"/>
              </a:defRPr>
            </a:lvl1pPr>
            <a:lvl2pPr marL="1219170" marR="0" lvl="1" indent="-304792" algn="l" rtl="0">
              <a:lnSpc>
                <a:spcPct val="90000"/>
              </a:lnSpc>
              <a:spcBef>
                <a:spcPts val="500"/>
              </a:spcBef>
              <a:spcAft>
                <a:spcPts val="0"/>
              </a:spcAft>
              <a:buClr>
                <a:srgbClr val="888888"/>
              </a:buClr>
              <a:buSzPts val="1500"/>
              <a:buFont typeface="Arial"/>
              <a:buNone/>
              <a:defRPr sz="2000" b="0" i="0" u="none" strike="noStrike" cap="none">
                <a:solidFill>
                  <a:srgbClr val="888888"/>
                </a:solidFill>
                <a:latin typeface="Calibri"/>
                <a:ea typeface="Calibri"/>
                <a:cs typeface="Calibri"/>
                <a:sym typeface="Calibri"/>
              </a:defRPr>
            </a:lvl2pPr>
            <a:lvl3pPr marL="1828754" marR="0" lvl="2" indent="-304792" algn="l" rtl="0">
              <a:lnSpc>
                <a:spcPct val="90000"/>
              </a:lnSpc>
              <a:spcBef>
                <a:spcPts val="500"/>
              </a:spcBef>
              <a:spcAft>
                <a:spcPts val="0"/>
              </a:spcAft>
              <a:buClr>
                <a:srgbClr val="888888"/>
              </a:buClr>
              <a:buSzPts val="1350"/>
              <a:buFont typeface="Arial"/>
              <a:buNone/>
              <a:defRPr sz="1800" b="0" i="0" u="none" strike="noStrike" cap="none">
                <a:solidFill>
                  <a:srgbClr val="888888"/>
                </a:solidFill>
                <a:latin typeface="Calibri"/>
                <a:ea typeface="Calibri"/>
                <a:cs typeface="Calibri"/>
                <a:sym typeface="Calibri"/>
              </a:defRPr>
            </a:lvl3pPr>
            <a:lvl4pPr marL="2438339" marR="0" lvl="3" indent="-304792" algn="l" rtl="0">
              <a:lnSpc>
                <a:spcPct val="90000"/>
              </a:lnSpc>
              <a:spcBef>
                <a:spcPts val="50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4pPr>
            <a:lvl5pPr marL="3047924" marR="0" lvl="4" indent="-304792" algn="l" rtl="0">
              <a:lnSpc>
                <a:spcPct val="90000"/>
              </a:lnSpc>
              <a:spcBef>
                <a:spcPts val="50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5pPr>
            <a:lvl6pPr marL="3657509" marR="0" lvl="5" indent="-304792" algn="l" rtl="0">
              <a:lnSpc>
                <a:spcPct val="90000"/>
              </a:lnSpc>
              <a:spcBef>
                <a:spcPts val="50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6pPr>
            <a:lvl7pPr marL="4267093" marR="0" lvl="6" indent="-304792" algn="l" rtl="0">
              <a:lnSpc>
                <a:spcPct val="90000"/>
              </a:lnSpc>
              <a:spcBef>
                <a:spcPts val="50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7pPr>
            <a:lvl8pPr marL="4876678" marR="0" lvl="7" indent="-304792" algn="l" rtl="0">
              <a:lnSpc>
                <a:spcPct val="90000"/>
              </a:lnSpc>
              <a:spcBef>
                <a:spcPts val="50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8pPr>
            <a:lvl9pPr marL="5486263" marR="0" lvl="8" indent="-304792" algn="l" rtl="0">
              <a:lnSpc>
                <a:spcPct val="90000"/>
              </a:lnSpc>
              <a:spcBef>
                <a:spcPts val="50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9pPr>
          </a:lstStyle>
          <a:p>
            <a:endParaRPr dirty="0"/>
          </a:p>
        </p:txBody>
      </p:sp>
      <p:sp>
        <p:nvSpPr>
          <p:cNvPr id="41" name="Google Shape;41;p6"/>
          <p:cNvSpPr txBox="1">
            <a:spLocks noGrp="1"/>
          </p:cNvSpPr>
          <p:nvPr>
            <p:ph type="body" idx="2"/>
          </p:nvPr>
        </p:nvSpPr>
        <p:spPr>
          <a:xfrm>
            <a:off x="6319005" y="1384313"/>
            <a:ext cx="5011771" cy="4549762"/>
          </a:xfrm>
          <a:prstGeom prst="rect">
            <a:avLst/>
          </a:prstGeom>
          <a:noFill/>
          <a:ln>
            <a:noFill/>
          </a:ln>
        </p:spPr>
        <p:txBody>
          <a:bodyPr spcFirstLastPara="1" wrap="square" lIns="0" tIns="45700" rIns="0" bIns="45700" anchor="t" anchorCtr="0">
            <a:noAutofit/>
          </a:bodyPr>
          <a:lstStyle>
            <a:lvl1pPr marL="609585" marR="0" lvl="0" indent="-304792" algn="l" rtl="0">
              <a:lnSpc>
                <a:spcPct val="100000"/>
              </a:lnSpc>
              <a:spcBef>
                <a:spcPts val="1000"/>
              </a:spcBef>
              <a:spcAft>
                <a:spcPts val="0"/>
              </a:spcAft>
              <a:buClr>
                <a:srgbClr val="828383"/>
              </a:buClr>
              <a:buSzPts val="1200"/>
              <a:buFont typeface="Arial"/>
              <a:buNone/>
              <a:defRPr sz="24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Georgia"/>
              </a:defRPr>
            </a:lvl1pPr>
            <a:lvl2pPr marL="1219170" marR="0" lvl="1" indent="-304792" algn="l" rtl="0">
              <a:lnSpc>
                <a:spcPct val="90000"/>
              </a:lnSpc>
              <a:spcBef>
                <a:spcPts val="500"/>
              </a:spcBef>
              <a:spcAft>
                <a:spcPts val="0"/>
              </a:spcAft>
              <a:buClr>
                <a:srgbClr val="888888"/>
              </a:buClr>
              <a:buSzPts val="1500"/>
              <a:buFont typeface="Arial"/>
              <a:buNone/>
              <a:defRPr sz="2000" b="0" i="0" u="none" strike="noStrike" cap="none">
                <a:solidFill>
                  <a:srgbClr val="888888"/>
                </a:solidFill>
                <a:latin typeface="Calibri"/>
                <a:ea typeface="Calibri"/>
                <a:cs typeface="Calibri"/>
                <a:sym typeface="Calibri"/>
              </a:defRPr>
            </a:lvl2pPr>
            <a:lvl3pPr marL="1828754" marR="0" lvl="2" indent="-304792" algn="l" rtl="0">
              <a:lnSpc>
                <a:spcPct val="90000"/>
              </a:lnSpc>
              <a:spcBef>
                <a:spcPts val="500"/>
              </a:spcBef>
              <a:spcAft>
                <a:spcPts val="0"/>
              </a:spcAft>
              <a:buClr>
                <a:srgbClr val="888888"/>
              </a:buClr>
              <a:buSzPts val="1350"/>
              <a:buFont typeface="Arial"/>
              <a:buNone/>
              <a:defRPr sz="1800" b="0" i="0" u="none" strike="noStrike" cap="none">
                <a:solidFill>
                  <a:srgbClr val="888888"/>
                </a:solidFill>
                <a:latin typeface="Calibri"/>
                <a:ea typeface="Calibri"/>
                <a:cs typeface="Calibri"/>
                <a:sym typeface="Calibri"/>
              </a:defRPr>
            </a:lvl3pPr>
            <a:lvl4pPr marL="2438339" marR="0" lvl="3" indent="-304792" algn="l" rtl="0">
              <a:lnSpc>
                <a:spcPct val="90000"/>
              </a:lnSpc>
              <a:spcBef>
                <a:spcPts val="50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4pPr>
            <a:lvl5pPr marL="3047924" marR="0" lvl="4" indent="-304792" algn="l" rtl="0">
              <a:lnSpc>
                <a:spcPct val="90000"/>
              </a:lnSpc>
              <a:spcBef>
                <a:spcPts val="50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5pPr>
            <a:lvl6pPr marL="3657509" marR="0" lvl="5" indent="-304792" algn="l" rtl="0">
              <a:lnSpc>
                <a:spcPct val="90000"/>
              </a:lnSpc>
              <a:spcBef>
                <a:spcPts val="50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6pPr>
            <a:lvl7pPr marL="4267093" marR="0" lvl="6" indent="-304792" algn="l" rtl="0">
              <a:lnSpc>
                <a:spcPct val="90000"/>
              </a:lnSpc>
              <a:spcBef>
                <a:spcPts val="50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7pPr>
            <a:lvl8pPr marL="4876678" marR="0" lvl="7" indent="-304792" algn="l" rtl="0">
              <a:lnSpc>
                <a:spcPct val="90000"/>
              </a:lnSpc>
              <a:spcBef>
                <a:spcPts val="50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8pPr>
            <a:lvl9pPr marL="5486263" marR="0" lvl="8" indent="-304792" algn="l" rtl="0">
              <a:lnSpc>
                <a:spcPct val="90000"/>
              </a:lnSpc>
              <a:spcBef>
                <a:spcPts val="50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426504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BU Centered Text-2 Column" preserve="1" userDrawn="1">
  <p:cSld name="1_SBU Centered Text-2 Column">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546379" y="375987"/>
            <a:ext cx="10784398" cy="8477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000"/>
              <a:buFont typeface="Verdana"/>
              <a:buNone/>
              <a:defRPr sz="4000" b="1"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dirty="0"/>
          </a:p>
        </p:txBody>
      </p:sp>
      <p:sp>
        <p:nvSpPr>
          <p:cNvPr id="40" name="Google Shape;40;p6"/>
          <p:cNvSpPr txBox="1">
            <a:spLocks noGrp="1"/>
          </p:cNvSpPr>
          <p:nvPr>
            <p:ph type="body" idx="1"/>
          </p:nvPr>
        </p:nvSpPr>
        <p:spPr>
          <a:xfrm>
            <a:off x="546379" y="1384313"/>
            <a:ext cx="10784398" cy="4549762"/>
          </a:xfrm>
          <a:prstGeom prst="rect">
            <a:avLst/>
          </a:prstGeom>
          <a:noFill/>
          <a:ln>
            <a:noFill/>
          </a:ln>
        </p:spPr>
        <p:txBody>
          <a:bodyPr spcFirstLastPara="1" wrap="square" lIns="0" tIns="45700" rIns="0" bIns="45700" anchor="t" anchorCtr="0">
            <a:noAutofit/>
          </a:bodyPr>
          <a:lstStyle>
            <a:lvl1pPr marL="819143" marR="0" lvl="0" indent="-514350" algn="l" rtl="0">
              <a:lnSpc>
                <a:spcPct val="100000"/>
              </a:lnSpc>
              <a:spcBef>
                <a:spcPts val="1000"/>
              </a:spcBef>
              <a:spcAft>
                <a:spcPts val="0"/>
              </a:spcAft>
              <a:buClr>
                <a:srgbClr val="828383"/>
              </a:buClr>
              <a:buSzPct val="100000"/>
              <a:buFont typeface="+mj-lt"/>
              <a:buAutoNum type="arabicPeriod"/>
              <a:defRPr sz="2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Georgia"/>
              </a:defRPr>
            </a:lvl1pPr>
            <a:lvl2pPr marL="1219170" marR="0" lvl="1" indent="-304792" algn="l" rtl="0">
              <a:lnSpc>
                <a:spcPct val="90000"/>
              </a:lnSpc>
              <a:spcBef>
                <a:spcPts val="500"/>
              </a:spcBef>
              <a:spcAft>
                <a:spcPts val="0"/>
              </a:spcAft>
              <a:buClr>
                <a:srgbClr val="888888"/>
              </a:buClr>
              <a:buSzPts val="1500"/>
              <a:buFont typeface="Arial"/>
              <a:buNone/>
              <a:defRPr sz="2000" b="0" i="0" u="none" strike="noStrike" cap="none">
                <a:solidFill>
                  <a:srgbClr val="888888"/>
                </a:solidFill>
                <a:latin typeface="Calibri"/>
                <a:ea typeface="Calibri"/>
                <a:cs typeface="Calibri"/>
                <a:sym typeface="Calibri"/>
              </a:defRPr>
            </a:lvl2pPr>
            <a:lvl3pPr marL="1828754" marR="0" lvl="2" indent="-304792" algn="l" rtl="0">
              <a:lnSpc>
                <a:spcPct val="90000"/>
              </a:lnSpc>
              <a:spcBef>
                <a:spcPts val="500"/>
              </a:spcBef>
              <a:spcAft>
                <a:spcPts val="0"/>
              </a:spcAft>
              <a:buClr>
                <a:srgbClr val="888888"/>
              </a:buClr>
              <a:buSzPts val="1350"/>
              <a:buFont typeface="Arial"/>
              <a:buNone/>
              <a:defRPr sz="1800" b="0" i="0" u="none" strike="noStrike" cap="none">
                <a:solidFill>
                  <a:srgbClr val="888888"/>
                </a:solidFill>
                <a:latin typeface="Calibri"/>
                <a:ea typeface="Calibri"/>
                <a:cs typeface="Calibri"/>
                <a:sym typeface="Calibri"/>
              </a:defRPr>
            </a:lvl3pPr>
            <a:lvl4pPr marL="2438339" marR="0" lvl="3" indent="-304792" algn="l" rtl="0">
              <a:lnSpc>
                <a:spcPct val="90000"/>
              </a:lnSpc>
              <a:spcBef>
                <a:spcPts val="50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4pPr>
            <a:lvl5pPr marL="3047924" marR="0" lvl="4" indent="-304792" algn="l" rtl="0">
              <a:lnSpc>
                <a:spcPct val="90000"/>
              </a:lnSpc>
              <a:spcBef>
                <a:spcPts val="50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5pPr>
            <a:lvl6pPr marL="3657509" marR="0" lvl="5" indent="-304792" algn="l" rtl="0">
              <a:lnSpc>
                <a:spcPct val="90000"/>
              </a:lnSpc>
              <a:spcBef>
                <a:spcPts val="50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6pPr>
            <a:lvl7pPr marL="4267093" marR="0" lvl="6" indent="-304792" algn="l" rtl="0">
              <a:lnSpc>
                <a:spcPct val="90000"/>
              </a:lnSpc>
              <a:spcBef>
                <a:spcPts val="50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7pPr>
            <a:lvl8pPr marL="4876678" marR="0" lvl="7" indent="-304792" algn="l" rtl="0">
              <a:lnSpc>
                <a:spcPct val="90000"/>
              </a:lnSpc>
              <a:spcBef>
                <a:spcPts val="50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8pPr>
            <a:lvl9pPr marL="5486263" marR="0" lvl="8" indent="-304792" algn="l" rtl="0">
              <a:lnSpc>
                <a:spcPct val="90000"/>
              </a:lnSpc>
              <a:spcBef>
                <a:spcPts val="500"/>
              </a:spcBef>
              <a:spcAft>
                <a:spcPts val="0"/>
              </a:spcAft>
              <a:buClr>
                <a:srgbClr val="888888"/>
              </a:buClr>
              <a:buSzPts val="1200"/>
              <a:buFont typeface="Arial"/>
              <a:buNone/>
              <a:defRPr sz="1600" b="0" i="0" u="none" strike="noStrike" cap="none">
                <a:solidFill>
                  <a:srgbClr val="888888"/>
                </a:solidFill>
                <a:latin typeface="Calibri"/>
                <a:ea typeface="Calibri"/>
                <a:cs typeface="Calibri"/>
                <a:sym typeface="Calibri"/>
              </a:defRPr>
            </a:lvl9pPr>
          </a:lstStyle>
          <a:p>
            <a:endParaRPr lang="en-US" dirty="0"/>
          </a:p>
        </p:txBody>
      </p:sp>
    </p:spTree>
    <p:extLst>
      <p:ext uri="{BB962C8B-B14F-4D97-AF65-F5344CB8AC3E}">
        <p14:creationId xmlns:p14="http://schemas.microsoft.com/office/powerpoint/2010/main" val="297700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Line Hed &amp; Bullets">
  <p:cSld name="1-Line Hed &amp; Bullets">
    <p:spTree>
      <p:nvGrpSpPr>
        <p:cNvPr id="1" name="Shape 94"/>
        <p:cNvGrpSpPr/>
        <p:nvPr/>
      </p:nvGrpSpPr>
      <p:grpSpPr>
        <a:xfrm>
          <a:off x="0" y="0"/>
          <a:ext cx="0" cy="0"/>
          <a:chOff x="0" y="0"/>
          <a:chExt cx="0" cy="0"/>
        </a:xfrm>
      </p:grpSpPr>
      <p:sp>
        <p:nvSpPr>
          <p:cNvPr id="95" name="Google Shape;95;p18"/>
          <p:cNvSpPr txBox="1">
            <a:spLocks noGrp="1"/>
          </p:cNvSpPr>
          <p:nvPr>
            <p:ph type="sldNum" idx="12"/>
          </p:nvPr>
        </p:nvSpPr>
        <p:spPr>
          <a:xfrm>
            <a:off x="8457156" y="628652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
        <p:nvSpPr>
          <p:cNvPr id="96" name="Google Shape;96;p18"/>
          <p:cNvSpPr txBox="1">
            <a:spLocks noGrp="1"/>
          </p:cNvSpPr>
          <p:nvPr>
            <p:ph type="body" idx="1"/>
          </p:nvPr>
        </p:nvSpPr>
        <p:spPr>
          <a:xfrm>
            <a:off x="1066800" y="2240927"/>
            <a:ext cx="10058400" cy="2618800"/>
          </a:xfrm>
          <a:prstGeom prst="rect">
            <a:avLst/>
          </a:prstGeom>
          <a:noFill/>
          <a:ln>
            <a:noFill/>
          </a:ln>
        </p:spPr>
        <p:txBody>
          <a:bodyPr spcFirstLastPara="1" wrap="square" lIns="0" tIns="0" rIns="0" bIns="0" anchor="t" anchorCtr="0">
            <a:noAutofit/>
          </a:bodyPr>
          <a:lstStyle>
            <a:lvl1pPr marL="609585" marR="0" lvl="0" indent="-304792" algn="l" rtl="0">
              <a:lnSpc>
                <a:spcPct val="90000"/>
              </a:lnSpc>
              <a:spcBef>
                <a:spcPts val="1067"/>
              </a:spcBef>
              <a:spcAft>
                <a:spcPts val="0"/>
              </a:spcAft>
              <a:buClr>
                <a:schemeClr val="dk1"/>
              </a:buClr>
              <a:buSzPts val="2300"/>
              <a:buFont typeface="Georgia"/>
              <a:buNone/>
              <a:defRPr sz="3067" i="0" u="none" strike="noStrike" cap="none">
                <a:solidFill>
                  <a:schemeClr val="dk1"/>
                </a:solidFill>
                <a:latin typeface="Georgia"/>
                <a:ea typeface="Georgia"/>
                <a:cs typeface="Georgia"/>
                <a:sym typeface="Georgia"/>
              </a:defRPr>
            </a:lvl1pPr>
            <a:lvl2pPr marL="1219170" marR="0" lvl="1" indent="-499521" algn="l" rtl="0">
              <a:lnSpc>
                <a:spcPct val="90000"/>
              </a:lnSpc>
              <a:spcBef>
                <a:spcPts val="533"/>
              </a:spcBef>
              <a:spcAft>
                <a:spcPts val="0"/>
              </a:spcAft>
              <a:buClr>
                <a:schemeClr val="dk1"/>
              </a:buClr>
              <a:buSzPts val="2300"/>
              <a:buFont typeface="Georgia"/>
              <a:buChar char="•"/>
              <a:defRPr sz="3067" i="0" u="none" strike="noStrike" cap="none">
                <a:solidFill>
                  <a:schemeClr val="dk1"/>
                </a:solidFill>
                <a:latin typeface="Georgia"/>
                <a:ea typeface="Georgia"/>
                <a:cs typeface="Georgia"/>
                <a:sym typeface="Georgia"/>
              </a:defRPr>
            </a:lvl2pPr>
            <a:lvl3pPr marL="1828754" marR="0" lvl="2" indent="-491054" algn="l" rtl="0">
              <a:lnSpc>
                <a:spcPct val="90000"/>
              </a:lnSpc>
              <a:spcBef>
                <a:spcPts val="533"/>
              </a:spcBef>
              <a:spcAft>
                <a:spcPts val="0"/>
              </a:spcAft>
              <a:buClr>
                <a:schemeClr val="dk1"/>
              </a:buClr>
              <a:buSzPts val="2200"/>
              <a:buFont typeface="Georgia"/>
              <a:buChar char="o"/>
              <a:defRPr sz="2933" i="0" u="none" strike="noStrike" cap="none">
                <a:solidFill>
                  <a:schemeClr val="dk1"/>
                </a:solidFill>
                <a:latin typeface="Georgia"/>
                <a:ea typeface="Georgia"/>
                <a:cs typeface="Georgia"/>
                <a:sym typeface="Georgia"/>
              </a:defRPr>
            </a:lvl3pPr>
            <a:lvl4pPr marL="2438339" marR="0" lvl="3" indent="-304792" algn="l" rtl="0">
              <a:lnSpc>
                <a:spcPct val="90000"/>
              </a:lnSpc>
              <a:spcBef>
                <a:spcPts val="533"/>
              </a:spcBef>
              <a:spcAft>
                <a:spcPts val="0"/>
              </a:spcAft>
              <a:buClr>
                <a:srgbClr val="888888"/>
              </a:buClr>
              <a:buSzPts val="2000"/>
              <a:buFont typeface="Georgia"/>
              <a:buNone/>
              <a:defRPr sz="2667" i="0" u="none" strike="noStrike" cap="none">
                <a:solidFill>
                  <a:srgbClr val="888888"/>
                </a:solidFill>
                <a:latin typeface="Georgia"/>
                <a:ea typeface="Georgia"/>
                <a:cs typeface="Georgia"/>
                <a:sym typeface="Georgia"/>
              </a:defRPr>
            </a:lvl4pPr>
            <a:lvl5pPr marL="3047924" marR="0" lvl="4" indent="-304792" algn="l" rtl="0">
              <a:lnSpc>
                <a:spcPct val="90000"/>
              </a:lnSpc>
              <a:spcBef>
                <a:spcPts val="533"/>
              </a:spcBef>
              <a:spcAft>
                <a:spcPts val="0"/>
              </a:spcAft>
              <a:buClr>
                <a:srgbClr val="888888"/>
              </a:buClr>
              <a:buSzPts val="2000"/>
              <a:buFont typeface="Georgia"/>
              <a:buNone/>
              <a:defRPr sz="2667" i="0" u="none" strike="noStrike" cap="none">
                <a:solidFill>
                  <a:srgbClr val="888888"/>
                </a:solidFill>
                <a:latin typeface="Georgia"/>
                <a:ea typeface="Georgia"/>
                <a:cs typeface="Georgia"/>
                <a:sym typeface="Georgia"/>
              </a:defRPr>
            </a:lvl5pPr>
            <a:lvl6pPr marL="3657509" marR="0" lvl="5" indent="-304792" algn="l" rtl="0">
              <a:lnSpc>
                <a:spcPct val="90000"/>
              </a:lnSpc>
              <a:spcBef>
                <a:spcPts val="533"/>
              </a:spcBef>
              <a:spcAft>
                <a:spcPts val="0"/>
              </a:spcAft>
              <a:buClr>
                <a:srgbClr val="888888"/>
              </a:buClr>
              <a:buSzPts val="2000"/>
              <a:buFont typeface="Georgia"/>
              <a:buNone/>
              <a:defRPr sz="2667" i="0" u="none" strike="noStrike" cap="none">
                <a:solidFill>
                  <a:srgbClr val="888888"/>
                </a:solidFill>
                <a:latin typeface="Georgia"/>
                <a:ea typeface="Georgia"/>
                <a:cs typeface="Georgia"/>
                <a:sym typeface="Georgia"/>
              </a:defRPr>
            </a:lvl6pPr>
            <a:lvl7pPr marL="4267093" marR="0" lvl="6" indent="-304792" algn="l" rtl="0">
              <a:lnSpc>
                <a:spcPct val="90000"/>
              </a:lnSpc>
              <a:spcBef>
                <a:spcPts val="533"/>
              </a:spcBef>
              <a:spcAft>
                <a:spcPts val="0"/>
              </a:spcAft>
              <a:buClr>
                <a:srgbClr val="888888"/>
              </a:buClr>
              <a:buSzPts val="2000"/>
              <a:buFont typeface="Georgia"/>
              <a:buNone/>
              <a:defRPr sz="2667" i="0" u="none" strike="noStrike" cap="none">
                <a:solidFill>
                  <a:srgbClr val="888888"/>
                </a:solidFill>
                <a:latin typeface="Georgia"/>
                <a:ea typeface="Georgia"/>
                <a:cs typeface="Georgia"/>
                <a:sym typeface="Georgia"/>
              </a:defRPr>
            </a:lvl7pPr>
            <a:lvl8pPr marL="4876678" marR="0" lvl="7" indent="-304792" algn="l" rtl="0">
              <a:lnSpc>
                <a:spcPct val="90000"/>
              </a:lnSpc>
              <a:spcBef>
                <a:spcPts val="533"/>
              </a:spcBef>
              <a:spcAft>
                <a:spcPts val="0"/>
              </a:spcAft>
              <a:buClr>
                <a:srgbClr val="888888"/>
              </a:buClr>
              <a:buSzPts val="2000"/>
              <a:buFont typeface="Georgia"/>
              <a:buNone/>
              <a:defRPr sz="2667" i="0" u="none" strike="noStrike" cap="none">
                <a:solidFill>
                  <a:srgbClr val="888888"/>
                </a:solidFill>
                <a:latin typeface="Georgia"/>
                <a:ea typeface="Georgia"/>
                <a:cs typeface="Georgia"/>
                <a:sym typeface="Georgia"/>
              </a:defRPr>
            </a:lvl8pPr>
            <a:lvl9pPr marL="5486263" marR="0" lvl="8" indent="-304792" algn="l" rtl="0">
              <a:lnSpc>
                <a:spcPct val="90000"/>
              </a:lnSpc>
              <a:spcBef>
                <a:spcPts val="533"/>
              </a:spcBef>
              <a:spcAft>
                <a:spcPts val="0"/>
              </a:spcAft>
              <a:buClr>
                <a:srgbClr val="888888"/>
              </a:buClr>
              <a:buSzPts val="2000"/>
              <a:buFont typeface="Georgia"/>
              <a:buNone/>
              <a:defRPr sz="2667" i="0" u="none" strike="noStrike" cap="none">
                <a:solidFill>
                  <a:srgbClr val="888888"/>
                </a:solidFill>
                <a:latin typeface="Georgia"/>
                <a:ea typeface="Georgia"/>
                <a:cs typeface="Georgia"/>
                <a:sym typeface="Georgia"/>
              </a:defRPr>
            </a:lvl9pPr>
          </a:lstStyle>
          <a:p>
            <a:endParaRPr/>
          </a:p>
        </p:txBody>
      </p:sp>
      <p:sp>
        <p:nvSpPr>
          <p:cNvPr id="97" name="Google Shape;97;p18"/>
          <p:cNvSpPr txBox="1">
            <a:spLocks noGrp="1"/>
          </p:cNvSpPr>
          <p:nvPr>
            <p:ph type="title"/>
          </p:nvPr>
        </p:nvSpPr>
        <p:spPr>
          <a:xfrm>
            <a:off x="1036320" y="1361440"/>
            <a:ext cx="10058400" cy="1057600"/>
          </a:xfrm>
          <a:prstGeom prst="rect">
            <a:avLst/>
          </a:prstGeom>
          <a:noFill/>
          <a:ln>
            <a:noFill/>
          </a:ln>
        </p:spPr>
        <p:txBody>
          <a:bodyPr spcFirstLastPara="1" wrap="square" lIns="0" tIns="0" rIns="0" bIns="0" anchor="t" anchorCtr="0">
            <a:noAutofit/>
          </a:bodyPr>
          <a:lstStyle>
            <a:lvl1pPr marR="0" lvl="0" algn="l" rtl="0">
              <a:lnSpc>
                <a:spcPct val="70000"/>
              </a:lnSpc>
              <a:spcBef>
                <a:spcPts val="0"/>
              </a:spcBef>
              <a:spcAft>
                <a:spcPts val="0"/>
              </a:spcAft>
              <a:buClr>
                <a:schemeClr val="dk1"/>
              </a:buClr>
              <a:buSzPts val="3000"/>
              <a:buFont typeface="Montserrat ExtraBold"/>
              <a:buNone/>
              <a:defRPr sz="4000" i="0" u="none" strike="noStrike" cap="none">
                <a:solidFill>
                  <a:schemeClr val="dk1"/>
                </a:solidFill>
                <a:latin typeface="Montserrat ExtraBold"/>
                <a:ea typeface="Montserrat ExtraBold"/>
                <a:cs typeface="Montserrat ExtraBold"/>
                <a:sym typeface="Montserrat ExtraBold"/>
              </a:defRPr>
            </a:lvl1pPr>
            <a:lvl2pPr lvl="1" rtl="0">
              <a:spcBef>
                <a:spcPts val="0"/>
              </a:spcBef>
              <a:spcAft>
                <a:spcPts val="0"/>
              </a:spcAft>
              <a:buSzPts val="1100"/>
              <a:buFont typeface="Montserrat ExtraBold"/>
              <a:buNone/>
              <a:defRPr sz="1867">
                <a:latin typeface="Montserrat ExtraBold"/>
                <a:ea typeface="Montserrat ExtraBold"/>
                <a:cs typeface="Montserrat ExtraBold"/>
                <a:sym typeface="Montserrat ExtraBold"/>
              </a:defRPr>
            </a:lvl2pPr>
            <a:lvl3pPr lvl="2" rtl="0">
              <a:spcBef>
                <a:spcPts val="0"/>
              </a:spcBef>
              <a:spcAft>
                <a:spcPts val="0"/>
              </a:spcAft>
              <a:buSzPts val="1100"/>
              <a:buFont typeface="Montserrat ExtraBold"/>
              <a:buNone/>
              <a:defRPr sz="1867">
                <a:latin typeface="Montserrat ExtraBold"/>
                <a:ea typeface="Montserrat ExtraBold"/>
                <a:cs typeface="Montserrat ExtraBold"/>
                <a:sym typeface="Montserrat ExtraBold"/>
              </a:defRPr>
            </a:lvl3pPr>
            <a:lvl4pPr lvl="3" rtl="0">
              <a:spcBef>
                <a:spcPts val="0"/>
              </a:spcBef>
              <a:spcAft>
                <a:spcPts val="0"/>
              </a:spcAft>
              <a:buSzPts val="1100"/>
              <a:buFont typeface="Montserrat ExtraBold"/>
              <a:buNone/>
              <a:defRPr sz="1867">
                <a:latin typeface="Montserrat ExtraBold"/>
                <a:ea typeface="Montserrat ExtraBold"/>
                <a:cs typeface="Montserrat ExtraBold"/>
                <a:sym typeface="Montserrat ExtraBold"/>
              </a:defRPr>
            </a:lvl4pPr>
            <a:lvl5pPr lvl="4" rtl="0">
              <a:spcBef>
                <a:spcPts val="0"/>
              </a:spcBef>
              <a:spcAft>
                <a:spcPts val="0"/>
              </a:spcAft>
              <a:buSzPts val="1100"/>
              <a:buFont typeface="Montserrat ExtraBold"/>
              <a:buNone/>
              <a:defRPr sz="1867">
                <a:latin typeface="Montserrat ExtraBold"/>
                <a:ea typeface="Montserrat ExtraBold"/>
                <a:cs typeface="Montserrat ExtraBold"/>
                <a:sym typeface="Montserrat ExtraBold"/>
              </a:defRPr>
            </a:lvl5pPr>
            <a:lvl6pPr lvl="5" rtl="0">
              <a:spcBef>
                <a:spcPts val="0"/>
              </a:spcBef>
              <a:spcAft>
                <a:spcPts val="0"/>
              </a:spcAft>
              <a:buSzPts val="1100"/>
              <a:buFont typeface="Montserrat ExtraBold"/>
              <a:buNone/>
              <a:defRPr sz="1867">
                <a:latin typeface="Montserrat ExtraBold"/>
                <a:ea typeface="Montserrat ExtraBold"/>
                <a:cs typeface="Montserrat ExtraBold"/>
                <a:sym typeface="Montserrat ExtraBold"/>
              </a:defRPr>
            </a:lvl6pPr>
            <a:lvl7pPr lvl="6" rtl="0">
              <a:spcBef>
                <a:spcPts val="0"/>
              </a:spcBef>
              <a:spcAft>
                <a:spcPts val="0"/>
              </a:spcAft>
              <a:buSzPts val="1100"/>
              <a:buFont typeface="Montserrat ExtraBold"/>
              <a:buNone/>
              <a:defRPr sz="1867">
                <a:latin typeface="Montserrat ExtraBold"/>
                <a:ea typeface="Montserrat ExtraBold"/>
                <a:cs typeface="Montserrat ExtraBold"/>
                <a:sym typeface="Montserrat ExtraBold"/>
              </a:defRPr>
            </a:lvl7pPr>
            <a:lvl8pPr lvl="7" rtl="0">
              <a:spcBef>
                <a:spcPts val="0"/>
              </a:spcBef>
              <a:spcAft>
                <a:spcPts val="0"/>
              </a:spcAft>
              <a:buSzPts val="1100"/>
              <a:buFont typeface="Montserrat ExtraBold"/>
              <a:buNone/>
              <a:defRPr sz="1867">
                <a:latin typeface="Montserrat ExtraBold"/>
                <a:ea typeface="Montserrat ExtraBold"/>
                <a:cs typeface="Montserrat ExtraBold"/>
                <a:sym typeface="Montserrat ExtraBold"/>
              </a:defRPr>
            </a:lvl8pPr>
            <a:lvl9pPr lvl="8" rtl="0">
              <a:spcBef>
                <a:spcPts val="0"/>
              </a:spcBef>
              <a:spcAft>
                <a:spcPts val="0"/>
              </a:spcAft>
              <a:buSzPts val="1100"/>
              <a:buFont typeface="Montserrat ExtraBold"/>
              <a:buNone/>
              <a:defRPr sz="1867">
                <a:latin typeface="Montserrat ExtraBold"/>
                <a:ea typeface="Montserrat ExtraBold"/>
                <a:cs typeface="Montserrat ExtraBold"/>
                <a:sym typeface="Montserrat ExtraBold"/>
              </a:defRPr>
            </a:lvl9pPr>
          </a:lstStyle>
          <a:p>
            <a:endParaRPr/>
          </a:p>
        </p:txBody>
      </p:sp>
    </p:spTree>
    <p:extLst>
      <p:ext uri="{BB962C8B-B14F-4D97-AF65-F5344CB8AC3E}">
        <p14:creationId xmlns:p14="http://schemas.microsoft.com/office/powerpoint/2010/main" val="301423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BU Centered Text" type="secHead">
  <p:cSld name="SBU Centered Text">
    <p:spTree>
      <p:nvGrpSpPr>
        <p:cNvPr id="1" name="Shape 22"/>
        <p:cNvGrpSpPr/>
        <p:nvPr/>
      </p:nvGrpSpPr>
      <p:grpSpPr>
        <a:xfrm>
          <a:off x="0" y="0"/>
          <a:ext cx="0" cy="0"/>
          <a:chOff x="0" y="0"/>
          <a:chExt cx="0" cy="0"/>
        </a:xfrm>
      </p:grpSpPr>
      <p:sp>
        <p:nvSpPr>
          <p:cNvPr id="23" name="Google Shape;23;p17"/>
          <p:cNvSpPr txBox="1">
            <a:spLocks noGrp="1"/>
          </p:cNvSpPr>
          <p:nvPr>
            <p:ph type="title"/>
          </p:nvPr>
        </p:nvSpPr>
        <p:spPr>
          <a:xfrm>
            <a:off x="362517" y="476352"/>
            <a:ext cx="11168067" cy="606624"/>
          </a:xfrm>
          <a:prstGeom prst="rect">
            <a:avLst/>
          </a:prstGeom>
          <a:noFill/>
          <a:ln>
            <a:noFill/>
          </a:ln>
        </p:spPr>
        <p:txBody>
          <a:bodyPr spcFirstLastPara="1" wrap="square" lIns="91425" tIns="45700" rIns="91425" bIns="45700" anchor="t" anchorCtr="0">
            <a:normAutofit/>
          </a:bodyPr>
          <a:lstStyle>
            <a:lvl1pPr marR="0" lvl="0" algn="l" rtl="0">
              <a:lnSpc>
                <a:spcPct val="80000"/>
              </a:lnSpc>
              <a:spcBef>
                <a:spcPts val="0"/>
              </a:spcBef>
              <a:spcAft>
                <a:spcPts val="0"/>
              </a:spcAft>
              <a:buClr>
                <a:schemeClr val="dk1"/>
              </a:buClr>
              <a:buSzPts val="3600"/>
              <a:buFont typeface="Arial"/>
              <a:buNone/>
              <a:defRPr sz="2800" b="0" i="1" u="none" strike="noStrike" cap="none">
                <a:solidFill>
                  <a:srgbClr val="C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17"/>
          <p:cNvSpPr txBox="1">
            <a:spLocks noGrp="1"/>
          </p:cNvSpPr>
          <p:nvPr>
            <p:ph type="body" idx="1"/>
          </p:nvPr>
        </p:nvSpPr>
        <p:spPr>
          <a:xfrm>
            <a:off x="362517" y="1172643"/>
            <a:ext cx="11168067" cy="489911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828383"/>
              </a:buClr>
              <a:buSzPts val="1200"/>
              <a:buFont typeface="Arial"/>
              <a:buNone/>
              <a:defRPr sz="2000" b="0" i="0" u="none" strike="noStrike" cap="none">
                <a:solidFill>
                  <a:srgbClr val="828383"/>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5" name="Google Shape;25;p17"/>
          <p:cNvSpPr txBox="1">
            <a:spLocks noGrp="1"/>
          </p:cNvSpPr>
          <p:nvPr>
            <p:ph type="sldNum" idx="12"/>
          </p:nvPr>
        </p:nvSpPr>
        <p:spPr>
          <a:xfrm>
            <a:off x="8709712" y="6425182"/>
            <a:ext cx="2743200"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82838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17"/>
          <p:cNvCxnSpPr/>
          <p:nvPr/>
        </p:nvCxnSpPr>
        <p:spPr>
          <a:xfrm>
            <a:off x="838203" y="6248479"/>
            <a:ext cx="10520908" cy="1"/>
          </a:xfrm>
          <a:prstGeom prst="straightConnector1">
            <a:avLst/>
          </a:prstGeom>
          <a:noFill/>
          <a:ln w="19050" cap="flat" cmpd="sng">
            <a:solidFill>
              <a:srgbClr val="C0C0C0"/>
            </a:solidFill>
            <a:prstDash val="dot"/>
            <a:miter lim="800000"/>
            <a:headEnd type="none" w="sm" len="sm"/>
            <a:tailEnd type="none" w="sm" len="sm"/>
          </a:ln>
        </p:spPr>
      </p:cxnSp>
    </p:spTree>
    <p:extLst>
      <p:ext uri="{BB962C8B-B14F-4D97-AF65-F5344CB8AC3E}">
        <p14:creationId xmlns:p14="http://schemas.microsoft.com/office/powerpoint/2010/main" val="379393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endParaRPr lang="en-US" sz="2400" dirty="0"/>
          </a:p>
        </p:txBody>
      </p:sp>
      <p:pic>
        <p:nvPicPr>
          <p:cNvPr id="14" name="Picture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2450" y="6355320"/>
            <a:ext cx="1992809" cy="336904"/>
          </a:xfrm>
          <a:prstGeom prst="rect">
            <a:avLst/>
          </a:prstGeom>
        </p:spPr>
      </p:pic>
      <p:sp>
        <p:nvSpPr>
          <p:cNvPr id="15"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p>
        </p:txBody>
      </p:sp>
      <p:sp>
        <p:nvSpPr>
          <p:cNvPr id="16"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p>
        </p:txBody>
      </p:sp>
      <p:cxnSp>
        <p:nvCxnSpPr>
          <p:cNvPr id="17" name="Straight Connector 16"/>
          <p:cNvCxnSpPr>
            <a:cxnSpLocks/>
          </p:cNvCxnSpPr>
          <p:nvPr userDrawn="1"/>
        </p:nvCxnSpPr>
        <p:spPr>
          <a:xfrm>
            <a:off x="552450" y="6089389"/>
            <a:ext cx="10804004" cy="0"/>
          </a:xfrm>
          <a:prstGeom prst="line">
            <a:avLst/>
          </a:prstGeom>
          <a:ln w="19050">
            <a:solidFill>
              <a:srgbClr val="C0C0C0"/>
            </a:solidFill>
            <a:prstDash val="sysDot"/>
          </a:ln>
        </p:spPr>
        <p:style>
          <a:lnRef idx="1">
            <a:schemeClr val="accent1"/>
          </a:lnRef>
          <a:fillRef idx="0">
            <a:schemeClr val="accent1"/>
          </a:fillRef>
          <a:effectRef idx="0">
            <a:schemeClr val="accent1"/>
          </a:effectRef>
          <a:fontRef idx="minor">
            <a:schemeClr val="tx1"/>
          </a:fontRef>
        </p:style>
      </p:cxnSp>
      <p:sp>
        <p:nvSpPr>
          <p:cNvPr id="19" name="Slide Number Placeholder 6"/>
          <p:cNvSpPr txBox="1">
            <a:spLocks/>
          </p:cNvSpPr>
          <p:nvPr userDrawn="1"/>
        </p:nvSpPr>
        <p:spPr>
          <a:xfrm>
            <a:off x="8738884" y="6366263"/>
            <a:ext cx="2743200" cy="365125"/>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333" smtClean="0">
                <a:latin typeface="Arial" panose="020B0604020202020204" pitchFamily="34" charset="0"/>
                <a:ea typeface="Georgia" charset="0"/>
                <a:cs typeface="Arial" panose="020B0604020202020204" pitchFamily="34" charset="0"/>
              </a:rPr>
              <a:pPr/>
              <a:t>‹#›</a:t>
            </a:fld>
            <a:endParaRPr lang="en-US" sz="1333" dirty="0">
              <a:latin typeface="Arial" panose="020B0604020202020204" pitchFamily="34" charset="0"/>
              <a:ea typeface="Georgia" charset="0"/>
              <a:cs typeface="Arial" panose="020B0604020202020204" pitchFamily="34" charset="0"/>
            </a:endParaRPr>
          </a:p>
        </p:txBody>
      </p:sp>
    </p:spTree>
    <p:extLst>
      <p:ext uri="{BB962C8B-B14F-4D97-AF65-F5344CB8AC3E}">
        <p14:creationId xmlns:p14="http://schemas.microsoft.com/office/powerpoint/2010/main" val="4998425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7" r:id="rId4"/>
    <p:sldLayoutId id="2147483679" r:id="rId5"/>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stonybrook.edu/isthissurveyrea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21AD7E-C208-44F0-B646-5F0EC5C6CF61}"/>
              </a:ext>
            </a:extLst>
          </p:cNvPr>
          <p:cNvSpPr>
            <a:spLocks noGrp="1"/>
          </p:cNvSpPr>
          <p:nvPr>
            <p:ph type="body" idx="10"/>
          </p:nvPr>
        </p:nvSpPr>
        <p:spPr>
          <a:xfrm>
            <a:off x="1232494" y="5233109"/>
            <a:ext cx="8557756" cy="1224841"/>
          </a:xfrm>
        </p:spPr>
        <p:txBody>
          <a:bodyPr/>
          <a:lstStyle/>
          <a:p>
            <a:r>
              <a:rPr lang="en-US" b="0" dirty="0">
                <a:latin typeface="Montserrat" panose="02000505000000020004" pitchFamily="2" charset="0"/>
              </a:rPr>
              <a:t>Braden J. Hosch, Vice President</a:t>
            </a:r>
          </a:p>
          <a:p>
            <a:r>
              <a:rPr lang="en-US" b="0" dirty="0">
                <a:latin typeface="Montserrat" panose="02000505000000020004" pitchFamily="2" charset="0"/>
              </a:rPr>
              <a:t>Division of Educational and Institutional Effectiveness</a:t>
            </a:r>
          </a:p>
          <a:p>
            <a:r>
              <a:rPr lang="en-US" b="0">
                <a:latin typeface="Montserrat" panose="02000505000000020004" pitchFamily="2" charset="0"/>
              </a:rPr>
              <a:t>May 7, </a:t>
            </a:r>
            <a:r>
              <a:rPr lang="en-US" b="0" dirty="0">
                <a:latin typeface="Montserrat" panose="02000505000000020004" pitchFamily="2" charset="0"/>
              </a:rPr>
              <a:t>2024</a:t>
            </a:r>
          </a:p>
          <a:p>
            <a:endParaRPr lang="en-US" b="0" dirty="0">
              <a:latin typeface="Montserrat" panose="02000505000000020004" pitchFamily="2" charset="0"/>
            </a:endParaRPr>
          </a:p>
        </p:txBody>
      </p:sp>
      <p:sp>
        <p:nvSpPr>
          <p:cNvPr id="5" name="TextBox 4">
            <a:extLst>
              <a:ext uri="{FF2B5EF4-FFF2-40B4-BE49-F238E27FC236}">
                <a16:creationId xmlns:a16="http://schemas.microsoft.com/office/drawing/2014/main" id="{02A773B7-2801-47FE-B9DC-0C6A56F121FF}"/>
              </a:ext>
            </a:extLst>
          </p:cNvPr>
          <p:cNvSpPr txBox="1"/>
          <p:nvPr/>
        </p:nvSpPr>
        <p:spPr>
          <a:xfrm>
            <a:off x="1232493" y="2104921"/>
            <a:ext cx="10835681" cy="1631216"/>
          </a:xfrm>
          <a:prstGeom prst="rect">
            <a:avLst/>
          </a:prstGeom>
          <a:noFill/>
        </p:spPr>
        <p:txBody>
          <a:bodyPr wrap="square" rtlCol="0">
            <a:spAutoFit/>
          </a:bodyPr>
          <a:lstStyle/>
          <a:p>
            <a:r>
              <a:rPr lang="en-US" sz="4400" b="1" cap="all" dirty="0">
                <a:solidFill>
                  <a:schemeClr val="bg1"/>
                </a:solidFill>
                <a:latin typeface="Montserrat" panose="02000505000000020004" pitchFamily="2" charset="0"/>
              </a:rPr>
              <a:t>Listening to the Campus Pulse:</a:t>
            </a:r>
          </a:p>
          <a:p>
            <a:r>
              <a:rPr lang="en-US" sz="2800" b="1" cap="all" dirty="0">
                <a:solidFill>
                  <a:schemeClr val="bg1"/>
                </a:solidFill>
                <a:latin typeface="Montserrat" panose="02000505000000020004" pitchFamily="2" charset="0"/>
              </a:rPr>
              <a:t>Lessons Learned from Two Years of Administering a Pulse Survey</a:t>
            </a:r>
          </a:p>
        </p:txBody>
      </p:sp>
    </p:spTree>
    <p:extLst>
      <p:ext uri="{BB962C8B-B14F-4D97-AF65-F5344CB8AC3E}">
        <p14:creationId xmlns:p14="http://schemas.microsoft.com/office/powerpoint/2010/main" val="3006847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prstGeom prst="rect">
            <a:avLst/>
          </a:prstGeom>
        </p:spPr>
        <p:txBody>
          <a:bodyPr spcFirstLastPara="1" wrap="square" lIns="0" tIns="0" rIns="0" bIns="0" anchor="t" anchorCtr="0">
            <a:noAutofit/>
          </a:bodyPr>
          <a:lstStyle/>
          <a:p>
            <a:r>
              <a:rPr lang="en"/>
              <a:t>Instrument in Qualtrics</a:t>
            </a:r>
            <a:endParaRPr/>
          </a:p>
        </p:txBody>
      </p:sp>
      <p:pic>
        <p:nvPicPr>
          <p:cNvPr id="188" name="Google Shape;188;p30"/>
          <p:cNvPicPr preferRelativeResize="0"/>
          <p:nvPr/>
        </p:nvPicPr>
        <p:blipFill>
          <a:blip r:embed="rId3">
            <a:alphaModFix/>
          </a:blip>
          <a:stretch>
            <a:fillRect/>
          </a:stretch>
        </p:blipFill>
        <p:spPr>
          <a:xfrm>
            <a:off x="8101781" y="127819"/>
            <a:ext cx="3449818" cy="6213987"/>
          </a:xfrm>
          <a:prstGeom prst="rect">
            <a:avLst/>
          </a:prstGeom>
          <a:noFill/>
          <a:ln>
            <a:noFill/>
          </a:ln>
        </p:spPr>
      </p:pic>
      <p:pic>
        <p:nvPicPr>
          <p:cNvPr id="189" name="Google Shape;189;p30"/>
          <p:cNvPicPr preferRelativeResize="0"/>
          <p:nvPr/>
        </p:nvPicPr>
        <p:blipFill>
          <a:blip r:embed="rId4">
            <a:alphaModFix/>
          </a:blip>
          <a:stretch>
            <a:fillRect/>
          </a:stretch>
        </p:blipFill>
        <p:spPr>
          <a:xfrm>
            <a:off x="325557" y="943896"/>
            <a:ext cx="7874546" cy="54667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4"/>
          <p:cNvSpPr txBox="1">
            <a:spLocks noGrp="1"/>
          </p:cNvSpPr>
          <p:nvPr>
            <p:ph type="title"/>
          </p:nvPr>
        </p:nvSpPr>
        <p:spPr>
          <a:prstGeom prst="rect">
            <a:avLst/>
          </a:prstGeom>
        </p:spPr>
        <p:txBody>
          <a:bodyPr spcFirstLastPara="1" wrap="square" lIns="0" tIns="0" rIns="0" bIns="0" anchor="ctr" anchorCtr="0">
            <a:noAutofit/>
          </a:bodyPr>
          <a:lstStyle/>
          <a:p>
            <a:r>
              <a:rPr lang="en"/>
              <a:t>Response Rates</a:t>
            </a:r>
            <a:endParaRPr/>
          </a:p>
        </p:txBody>
      </p:sp>
      <p:sp>
        <p:nvSpPr>
          <p:cNvPr id="231" name="Google Shape;231;p34"/>
          <p:cNvSpPr txBox="1"/>
          <p:nvPr/>
        </p:nvSpPr>
        <p:spPr>
          <a:xfrm>
            <a:off x="5290833" y="1314600"/>
            <a:ext cx="6929200" cy="615513"/>
          </a:xfrm>
          <a:prstGeom prst="rect">
            <a:avLst/>
          </a:prstGeom>
          <a:noFill/>
          <a:ln>
            <a:noFill/>
          </a:ln>
        </p:spPr>
        <p:txBody>
          <a:bodyPr spcFirstLastPara="1" wrap="square" lIns="121900" tIns="121900" rIns="121900" bIns="121900" anchor="t" anchorCtr="0">
            <a:spAutoFit/>
          </a:bodyPr>
          <a:lstStyle/>
          <a:p>
            <a:endParaRPr sz="2400"/>
          </a:p>
        </p:txBody>
      </p:sp>
      <p:graphicFrame>
        <p:nvGraphicFramePr>
          <p:cNvPr id="3" name="Table 2">
            <a:extLst>
              <a:ext uri="{FF2B5EF4-FFF2-40B4-BE49-F238E27FC236}">
                <a16:creationId xmlns:a16="http://schemas.microsoft.com/office/drawing/2014/main" id="{3454E295-E18E-4D54-A7AF-680A810205BA}"/>
              </a:ext>
            </a:extLst>
          </p:cNvPr>
          <p:cNvGraphicFramePr>
            <a:graphicFrameLocks noGrp="1"/>
          </p:cNvGraphicFramePr>
          <p:nvPr>
            <p:extLst>
              <p:ext uri="{D42A27DB-BD31-4B8C-83A1-F6EECF244321}">
                <p14:modId xmlns:p14="http://schemas.microsoft.com/office/powerpoint/2010/main" val="839882315"/>
              </p:ext>
            </p:extLst>
          </p:nvPr>
        </p:nvGraphicFramePr>
        <p:xfrm>
          <a:off x="546379" y="1127299"/>
          <a:ext cx="4281261" cy="4840881"/>
        </p:xfrm>
        <a:graphic>
          <a:graphicData uri="http://schemas.openxmlformats.org/drawingml/2006/table">
            <a:tbl>
              <a:tblPr firstRow="1" bandRow="1">
                <a:tableStyleId>{9D7B26C5-4107-4FEC-AEDC-1716B250A1EF}</a:tableStyleId>
              </a:tblPr>
              <a:tblGrid>
                <a:gridCol w="1543317">
                  <a:extLst>
                    <a:ext uri="{9D8B030D-6E8A-4147-A177-3AD203B41FA5}">
                      <a16:colId xmlns:a16="http://schemas.microsoft.com/office/drawing/2014/main" val="3467053156"/>
                    </a:ext>
                  </a:extLst>
                </a:gridCol>
                <a:gridCol w="912648">
                  <a:extLst>
                    <a:ext uri="{9D8B030D-6E8A-4147-A177-3AD203B41FA5}">
                      <a16:colId xmlns:a16="http://schemas.microsoft.com/office/drawing/2014/main" val="3666224836"/>
                    </a:ext>
                  </a:extLst>
                </a:gridCol>
                <a:gridCol w="912648">
                  <a:extLst>
                    <a:ext uri="{9D8B030D-6E8A-4147-A177-3AD203B41FA5}">
                      <a16:colId xmlns:a16="http://schemas.microsoft.com/office/drawing/2014/main" val="1231774504"/>
                    </a:ext>
                  </a:extLst>
                </a:gridCol>
                <a:gridCol w="912648">
                  <a:extLst>
                    <a:ext uri="{9D8B030D-6E8A-4147-A177-3AD203B41FA5}">
                      <a16:colId xmlns:a16="http://schemas.microsoft.com/office/drawing/2014/main" val="61868223"/>
                    </a:ext>
                  </a:extLst>
                </a:gridCol>
              </a:tblGrid>
              <a:tr h="541452">
                <a:tc>
                  <a:txBody>
                    <a:bodyPr/>
                    <a:lstStyle/>
                    <a:p>
                      <a:endParaRPr lang="en-US" dirty="0">
                        <a:latin typeface="Arial" panose="020B0604020202020204" pitchFamily="34" charset="0"/>
                        <a:cs typeface="Arial" panose="020B0604020202020204" pitchFamily="34" charset="0"/>
                      </a:endParaRPr>
                    </a:p>
                  </a:txBody>
                  <a:tcPr/>
                </a:tc>
                <a:tc>
                  <a:txBody>
                    <a:bodyPr/>
                    <a:lstStyle/>
                    <a:p>
                      <a:pPr algn="r"/>
                      <a:r>
                        <a:rPr lang="en-US" sz="2400" dirty="0">
                          <a:latin typeface="Arial" panose="020B0604020202020204" pitchFamily="34" charset="0"/>
                          <a:cs typeface="Arial" panose="020B0604020202020204" pitchFamily="34" charset="0"/>
                        </a:rPr>
                        <a:t>2023</a:t>
                      </a:r>
                    </a:p>
                  </a:txBody>
                  <a:tcPr/>
                </a:tc>
                <a:tc>
                  <a:txBody>
                    <a:bodyPr/>
                    <a:lstStyle/>
                    <a:p>
                      <a:pPr algn="r"/>
                      <a:r>
                        <a:rPr lang="en-US" sz="2400" dirty="0">
                          <a:latin typeface="Arial" panose="020B0604020202020204" pitchFamily="34" charset="0"/>
                          <a:cs typeface="Arial" panose="020B0604020202020204" pitchFamily="34" charset="0"/>
                        </a:rPr>
                        <a:t>2024</a:t>
                      </a:r>
                    </a:p>
                  </a:txBody>
                  <a:tcPr/>
                </a:tc>
                <a:tc>
                  <a:txBody>
                    <a:bodyPr/>
                    <a:lstStyle/>
                    <a:p>
                      <a:pPr algn="r"/>
                      <a:r>
                        <a:rPr lang="en-US" sz="2400" dirty="0">
                          <a:latin typeface="Arial" panose="020B0604020202020204" pitchFamily="34" charset="0"/>
                          <a:cs typeface="Arial" panose="020B0604020202020204" pitchFamily="34" charset="0"/>
                        </a:rPr>
                        <a:t>Total</a:t>
                      </a:r>
                    </a:p>
                  </a:txBody>
                  <a:tcPr/>
                </a:tc>
                <a:extLst>
                  <a:ext uri="{0D108BD9-81ED-4DB2-BD59-A6C34878D82A}">
                    <a16:rowId xmlns:a16="http://schemas.microsoft.com/office/drawing/2014/main" val="1844859228"/>
                  </a:ext>
                </a:extLst>
              </a:tr>
              <a:tr h="1433143">
                <a:tc>
                  <a:txBody>
                    <a:bodyPr/>
                    <a:lstStyle/>
                    <a:p>
                      <a:r>
                        <a:rPr lang="en-US" dirty="0">
                          <a:latin typeface="Arial" panose="020B0604020202020204" pitchFamily="34" charset="0"/>
                          <a:cs typeface="Arial" panose="020B0604020202020204" pitchFamily="34" charset="0"/>
                        </a:rPr>
                        <a:t>Total</a:t>
                      </a:r>
                    </a:p>
                    <a:p>
                      <a:r>
                        <a:rPr lang="en-US" dirty="0">
                          <a:latin typeface="Arial" panose="020B0604020202020204" pitchFamily="34" charset="0"/>
                          <a:cs typeface="Arial" panose="020B0604020202020204" pitchFamily="34" charset="0"/>
                        </a:rPr>
                        <a:t>Responses</a:t>
                      </a:r>
                    </a:p>
                  </a:txBody>
                  <a:tcPr/>
                </a:tc>
                <a:tc>
                  <a:txBody>
                    <a:bodyPr/>
                    <a:lstStyle/>
                    <a:p>
                      <a:pPr algn="r"/>
                      <a:r>
                        <a:rPr lang="en-US" dirty="0">
                          <a:latin typeface="Arial" panose="020B0604020202020204" pitchFamily="34" charset="0"/>
                          <a:cs typeface="Arial" panose="020B0604020202020204" pitchFamily="34" charset="0"/>
                        </a:rPr>
                        <a:t>11,034</a:t>
                      </a:r>
                    </a:p>
                  </a:txBody>
                  <a:tcPr/>
                </a:tc>
                <a:tc>
                  <a:txBody>
                    <a:bodyPr/>
                    <a:lstStyle/>
                    <a:p>
                      <a:pPr algn="r"/>
                      <a:r>
                        <a:rPr lang="en-US" dirty="0">
                          <a:latin typeface="Arial" panose="020B0604020202020204" pitchFamily="34" charset="0"/>
                          <a:cs typeface="Arial" panose="020B0604020202020204" pitchFamily="34" charset="0"/>
                        </a:rPr>
                        <a:t>7,836</a:t>
                      </a:r>
                    </a:p>
                  </a:txBody>
                  <a:tcPr/>
                </a:tc>
                <a:tc>
                  <a:txBody>
                    <a:bodyPr/>
                    <a:lstStyle/>
                    <a:p>
                      <a:pPr algn="r"/>
                      <a:r>
                        <a:rPr lang="en-US" dirty="0">
                          <a:latin typeface="Arial" panose="020B0604020202020204" pitchFamily="34" charset="0"/>
                          <a:cs typeface="Arial" panose="020B0604020202020204" pitchFamily="34" charset="0"/>
                        </a:rPr>
                        <a:t>18,870</a:t>
                      </a:r>
                    </a:p>
                  </a:txBody>
                  <a:tcPr/>
                </a:tc>
                <a:extLst>
                  <a:ext uri="{0D108BD9-81ED-4DB2-BD59-A6C34878D82A}">
                    <a16:rowId xmlns:a16="http://schemas.microsoft.com/office/drawing/2014/main" val="2363564343"/>
                  </a:ext>
                </a:extLst>
              </a:tr>
              <a:tr h="1433143">
                <a:tc>
                  <a:txBody>
                    <a:bodyPr/>
                    <a:lstStyle/>
                    <a:p>
                      <a:r>
                        <a:rPr lang="en-US" dirty="0">
                          <a:latin typeface="Arial" panose="020B0604020202020204" pitchFamily="34" charset="0"/>
                          <a:cs typeface="Arial" panose="020B0604020202020204" pitchFamily="34" charset="0"/>
                        </a:rPr>
                        <a:t>Distinct Respondents</a:t>
                      </a:r>
                    </a:p>
                  </a:txBody>
                  <a:tcPr/>
                </a:tc>
                <a:tc>
                  <a:txBody>
                    <a:bodyPr/>
                    <a:lstStyle/>
                    <a:p>
                      <a:pPr algn="r"/>
                      <a:r>
                        <a:rPr lang="en-US" dirty="0">
                          <a:latin typeface="Arial" panose="020B0604020202020204" pitchFamily="34" charset="0"/>
                          <a:cs typeface="Arial" panose="020B0604020202020204" pitchFamily="34" charset="0"/>
                        </a:rPr>
                        <a:t>6,652</a:t>
                      </a:r>
                    </a:p>
                  </a:txBody>
                  <a:tcPr/>
                </a:tc>
                <a:tc>
                  <a:txBody>
                    <a:bodyPr/>
                    <a:lstStyle/>
                    <a:p>
                      <a:pPr algn="r"/>
                      <a:r>
                        <a:rPr lang="en-US" dirty="0">
                          <a:latin typeface="Arial" panose="020B0604020202020204" pitchFamily="34" charset="0"/>
                          <a:cs typeface="Arial" panose="020B0604020202020204" pitchFamily="34" charset="0"/>
                        </a:rPr>
                        <a:t>4,977</a:t>
                      </a:r>
                    </a:p>
                  </a:txBody>
                  <a:tcPr/>
                </a:tc>
                <a:tc>
                  <a:txBody>
                    <a:bodyPr/>
                    <a:lstStyle/>
                    <a:p>
                      <a:pPr algn="r"/>
                      <a:r>
                        <a:rPr lang="en-US" dirty="0">
                          <a:latin typeface="Arial" panose="020B0604020202020204" pitchFamily="34" charset="0"/>
                          <a:cs typeface="Arial" panose="020B0604020202020204" pitchFamily="34" charset="0"/>
                        </a:rPr>
                        <a:t>10,246</a:t>
                      </a:r>
                    </a:p>
                  </a:txBody>
                  <a:tcPr/>
                </a:tc>
                <a:extLst>
                  <a:ext uri="{0D108BD9-81ED-4DB2-BD59-A6C34878D82A}">
                    <a16:rowId xmlns:a16="http://schemas.microsoft.com/office/drawing/2014/main" val="4005841848"/>
                  </a:ext>
                </a:extLst>
              </a:tr>
              <a:tr h="1433143">
                <a:tc>
                  <a:txBody>
                    <a:bodyPr/>
                    <a:lstStyle/>
                    <a:p>
                      <a:r>
                        <a:rPr lang="en-US" sz="2000" dirty="0">
                          <a:latin typeface="Arial" panose="020B0604020202020204" pitchFamily="34" charset="0"/>
                          <a:cs typeface="Arial" panose="020B0604020202020204" pitchFamily="34" charset="0"/>
                        </a:rPr>
                        <a:t>Response</a:t>
                      </a:r>
                    </a:p>
                    <a:p>
                      <a:r>
                        <a:rPr lang="en-US" sz="2000" dirty="0">
                          <a:latin typeface="Arial" panose="020B0604020202020204" pitchFamily="34" charset="0"/>
                          <a:cs typeface="Arial" panose="020B0604020202020204" pitchFamily="34" charset="0"/>
                        </a:rPr>
                        <a:t>Rate</a:t>
                      </a:r>
                    </a:p>
                  </a:txBody>
                  <a:tcPr/>
                </a:tc>
                <a:tc>
                  <a:txBody>
                    <a:bodyPr/>
                    <a:lstStyle/>
                    <a:p>
                      <a:pPr algn="r"/>
                      <a:r>
                        <a:rPr lang="en-US" sz="2000" dirty="0">
                          <a:latin typeface="Arial" panose="020B0604020202020204" pitchFamily="34" charset="0"/>
                          <a:cs typeface="Arial" panose="020B0604020202020204" pitchFamily="34" charset="0"/>
                        </a:rPr>
                        <a:t>22%</a:t>
                      </a:r>
                    </a:p>
                  </a:txBody>
                  <a:tcPr/>
                </a:tc>
                <a:tc>
                  <a:txBody>
                    <a:bodyPr/>
                    <a:lstStyle/>
                    <a:p>
                      <a:pPr algn="r"/>
                      <a:r>
                        <a:rPr lang="en-US" sz="2000" dirty="0">
                          <a:latin typeface="Arial" panose="020B0604020202020204" pitchFamily="34" charset="0"/>
                          <a:cs typeface="Arial" panose="020B0604020202020204" pitchFamily="34" charset="0"/>
                        </a:rPr>
                        <a:t>17%</a:t>
                      </a:r>
                    </a:p>
                  </a:txBody>
                  <a:tcPr/>
                </a:tc>
                <a:tc>
                  <a:txBody>
                    <a:bodyPr/>
                    <a:lstStyle/>
                    <a:p>
                      <a:pPr algn="r"/>
                      <a:r>
                        <a:rPr lang="en-US" sz="2000" dirty="0">
                          <a:latin typeface="Arial" panose="020B0604020202020204" pitchFamily="34" charset="0"/>
                          <a:cs typeface="Arial" panose="020B0604020202020204" pitchFamily="34" charset="0"/>
                        </a:rPr>
                        <a:t>26%</a:t>
                      </a:r>
                    </a:p>
                  </a:txBody>
                  <a:tcPr/>
                </a:tc>
                <a:extLst>
                  <a:ext uri="{0D108BD9-81ED-4DB2-BD59-A6C34878D82A}">
                    <a16:rowId xmlns:a16="http://schemas.microsoft.com/office/drawing/2014/main" val="4103275747"/>
                  </a:ext>
                </a:extLst>
              </a:tr>
            </a:tbl>
          </a:graphicData>
        </a:graphic>
      </p:graphicFrame>
      <p:graphicFrame>
        <p:nvGraphicFramePr>
          <p:cNvPr id="6" name="Chart 5">
            <a:extLst>
              <a:ext uri="{FF2B5EF4-FFF2-40B4-BE49-F238E27FC236}">
                <a16:creationId xmlns:a16="http://schemas.microsoft.com/office/drawing/2014/main" id="{FB8FCF67-F372-4EDC-9784-53B0453C0E59}"/>
              </a:ext>
            </a:extLst>
          </p:cNvPr>
          <p:cNvGraphicFramePr/>
          <p:nvPr>
            <p:extLst>
              <p:ext uri="{D42A27DB-BD31-4B8C-83A1-F6EECF244321}">
                <p14:modId xmlns:p14="http://schemas.microsoft.com/office/powerpoint/2010/main" val="1794411565"/>
              </p:ext>
            </p:extLst>
          </p:nvPr>
        </p:nvGraphicFramePr>
        <p:xfrm>
          <a:off x="4827640" y="257175"/>
          <a:ext cx="6503136" cy="571100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3DBC1B0A-B6D7-44E6-BD78-08328F72D75A}"/>
              </a:ext>
            </a:extLst>
          </p:cNvPr>
          <p:cNvSpPr txBox="1"/>
          <p:nvPr/>
        </p:nvSpPr>
        <p:spPr>
          <a:xfrm>
            <a:off x="2647950" y="6158847"/>
            <a:ext cx="7874848" cy="646331"/>
          </a:xfrm>
          <a:prstGeom prst="rect">
            <a:avLst/>
          </a:prstGeom>
          <a:noFill/>
        </p:spPr>
        <p:txBody>
          <a:bodyPr wrap="none" rtlCol="0">
            <a:spAutoFit/>
          </a:bodyPr>
          <a:lstStyle/>
          <a:p>
            <a:r>
              <a:rPr lang="en-US" dirty="0"/>
              <a:t>Response rates here calculates for a single response at some point during the year</a:t>
            </a:r>
          </a:p>
          <a:p>
            <a:r>
              <a:rPr lang="en-US" dirty="0"/>
              <a:t>Actual response rates for survey waves are in the single digits.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a:spLocks noGrp="1"/>
          </p:cNvSpPr>
          <p:nvPr>
            <p:ph type="title"/>
          </p:nvPr>
        </p:nvSpPr>
        <p:spPr>
          <a:prstGeom prst="rect">
            <a:avLst/>
          </a:prstGeom>
        </p:spPr>
        <p:txBody>
          <a:bodyPr spcFirstLastPara="1" wrap="square" lIns="0" tIns="0" rIns="0" bIns="0" anchor="t" anchorCtr="0">
            <a:noAutofit/>
          </a:bodyPr>
          <a:lstStyle/>
          <a:p>
            <a:r>
              <a:rPr lang="en" sz="3600" dirty="0"/>
              <a:t>Even though response rates declined, the respondents remained representative</a:t>
            </a:r>
            <a:endParaRPr sz="3600" dirty="0"/>
          </a:p>
        </p:txBody>
      </p:sp>
      <p:graphicFrame>
        <p:nvGraphicFramePr>
          <p:cNvPr id="4" name="Chart 3">
            <a:extLst>
              <a:ext uri="{FF2B5EF4-FFF2-40B4-BE49-F238E27FC236}">
                <a16:creationId xmlns:a16="http://schemas.microsoft.com/office/drawing/2014/main" id="{85E10012-AC35-4286-8393-6B695B5314E4}"/>
              </a:ext>
            </a:extLst>
          </p:cNvPr>
          <p:cNvGraphicFramePr/>
          <p:nvPr>
            <p:extLst>
              <p:ext uri="{D42A27DB-BD31-4B8C-83A1-F6EECF244321}">
                <p14:modId xmlns:p14="http://schemas.microsoft.com/office/powerpoint/2010/main" val="3788813968"/>
              </p:ext>
            </p:extLst>
          </p:nvPr>
        </p:nvGraphicFramePr>
        <p:xfrm>
          <a:off x="629265" y="1445342"/>
          <a:ext cx="3811369" cy="45702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FBBE16C6-2566-44E4-9C32-17748A6B532A}"/>
              </a:ext>
            </a:extLst>
          </p:cNvPr>
          <p:cNvGraphicFramePr/>
          <p:nvPr>
            <p:extLst>
              <p:ext uri="{D42A27DB-BD31-4B8C-83A1-F6EECF244321}">
                <p14:modId xmlns:p14="http://schemas.microsoft.com/office/powerpoint/2010/main" val="1946080868"/>
              </p:ext>
            </p:extLst>
          </p:nvPr>
        </p:nvGraphicFramePr>
        <p:xfrm>
          <a:off x="4748980" y="3787866"/>
          <a:ext cx="3713047" cy="22643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851770CD-8799-434E-81A0-016EF5437B3D}"/>
              </a:ext>
            </a:extLst>
          </p:cNvPr>
          <p:cNvGraphicFramePr/>
          <p:nvPr>
            <p:extLst>
              <p:ext uri="{D42A27DB-BD31-4B8C-83A1-F6EECF244321}">
                <p14:modId xmlns:p14="http://schemas.microsoft.com/office/powerpoint/2010/main" val="510915216"/>
              </p:ext>
            </p:extLst>
          </p:nvPr>
        </p:nvGraphicFramePr>
        <p:xfrm>
          <a:off x="4748980" y="1614333"/>
          <a:ext cx="3713047" cy="2264368"/>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C5A3FD7F-A112-4FC8-9C9E-A591D57EB5D0}"/>
              </a:ext>
            </a:extLst>
          </p:cNvPr>
          <p:cNvSpPr txBox="1"/>
          <p:nvPr/>
        </p:nvSpPr>
        <p:spPr>
          <a:xfrm>
            <a:off x="6343650" y="2992391"/>
            <a:ext cx="1021049" cy="400110"/>
          </a:xfrm>
          <a:prstGeom prst="rect">
            <a:avLst/>
          </a:prstGeom>
          <a:noFill/>
        </p:spPr>
        <p:txBody>
          <a:bodyPr wrap="none" rtlCol="0">
            <a:spAutoFit/>
          </a:bodyPr>
          <a:lstStyle/>
          <a:p>
            <a:r>
              <a:rPr lang="en-US" sz="2000" b="1" dirty="0"/>
              <a:t>Women</a:t>
            </a:r>
          </a:p>
        </p:txBody>
      </p:sp>
      <p:graphicFrame>
        <p:nvGraphicFramePr>
          <p:cNvPr id="10" name="Chart 9">
            <a:extLst>
              <a:ext uri="{FF2B5EF4-FFF2-40B4-BE49-F238E27FC236}">
                <a16:creationId xmlns:a16="http://schemas.microsoft.com/office/drawing/2014/main" id="{92D23473-8C7B-4F16-A0D9-5681F6DB9984}"/>
              </a:ext>
            </a:extLst>
          </p:cNvPr>
          <p:cNvGraphicFramePr/>
          <p:nvPr>
            <p:extLst>
              <p:ext uri="{D42A27DB-BD31-4B8C-83A1-F6EECF244321}">
                <p14:modId xmlns:p14="http://schemas.microsoft.com/office/powerpoint/2010/main" val="2255775657"/>
              </p:ext>
            </p:extLst>
          </p:nvPr>
        </p:nvGraphicFramePr>
        <p:xfrm>
          <a:off x="8275214" y="3833284"/>
          <a:ext cx="3713047" cy="22643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id="{A1CB7F1B-FDDD-47A2-8C32-996B158DE0DB}"/>
              </a:ext>
            </a:extLst>
          </p:cNvPr>
          <p:cNvGraphicFramePr/>
          <p:nvPr>
            <p:extLst>
              <p:ext uri="{D42A27DB-BD31-4B8C-83A1-F6EECF244321}">
                <p14:modId xmlns:p14="http://schemas.microsoft.com/office/powerpoint/2010/main" val="1447276927"/>
              </p:ext>
            </p:extLst>
          </p:nvPr>
        </p:nvGraphicFramePr>
        <p:xfrm>
          <a:off x="8247135" y="1640087"/>
          <a:ext cx="3713047" cy="2264368"/>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FEAC2D-F62F-4764-8297-008A68428D47}"/>
              </a:ext>
            </a:extLst>
          </p:cNvPr>
          <p:cNvSpPr>
            <a:spLocks noGrp="1"/>
          </p:cNvSpPr>
          <p:nvPr>
            <p:ph type="title"/>
          </p:nvPr>
        </p:nvSpPr>
        <p:spPr>
          <a:xfrm>
            <a:off x="546379" y="92927"/>
            <a:ext cx="10784398" cy="847725"/>
          </a:xfrm>
        </p:spPr>
        <p:txBody>
          <a:bodyPr/>
          <a:lstStyle/>
          <a:p>
            <a:r>
              <a:rPr lang="en-US" dirty="0"/>
              <a:t>Academic Semester Results</a:t>
            </a:r>
          </a:p>
        </p:txBody>
      </p:sp>
      <p:pic>
        <p:nvPicPr>
          <p:cNvPr id="2" name="Picture 1">
            <a:extLst>
              <a:ext uri="{FF2B5EF4-FFF2-40B4-BE49-F238E27FC236}">
                <a16:creationId xmlns:a16="http://schemas.microsoft.com/office/drawing/2014/main" id="{D2C68C3B-D629-4235-A56E-FF4DFA672C92}"/>
              </a:ext>
            </a:extLst>
          </p:cNvPr>
          <p:cNvPicPr>
            <a:picLocks noChangeAspect="1"/>
          </p:cNvPicPr>
          <p:nvPr/>
        </p:nvPicPr>
        <p:blipFill>
          <a:blip r:embed="rId2"/>
          <a:stretch>
            <a:fillRect/>
          </a:stretch>
        </p:blipFill>
        <p:spPr>
          <a:xfrm>
            <a:off x="546379" y="971450"/>
            <a:ext cx="10827589" cy="5086449"/>
          </a:xfrm>
          <a:prstGeom prst="rect">
            <a:avLst/>
          </a:prstGeom>
        </p:spPr>
      </p:pic>
      <p:sp>
        <p:nvSpPr>
          <p:cNvPr id="3" name="TextBox 2">
            <a:extLst>
              <a:ext uri="{FF2B5EF4-FFF2-40B4-BE49-F238E27FC236}">
                <a16:creationId xmlns:a16="http://schemas.microsoft.com/office/drawing/2014/main" id="{F5D69D1F-014C-4EE7-B879-E308598140EE}"/>
              </a:ext>
            </a:extLst>
          </p:cNvPr>
          <p:cNvSpPr txBox="1"/>
          <p:nvPr/>
        </p:nvSpPr>
        <p:spPr>
          <a:xfrm>
            <a:off x="1466850" y="2142440"/>
            <a:ext cx="776816" cy="646331"/>
          </a:xfrm>
          <a:prstGeom prst="rect">
            <a:avLst/>
          </a:prstGeom>
          <a:noFill/>
        </p:spPr>
        <p:txBody>
          <a:bodyPr wrap="none" rtlCol="0">
            <a:spAutoFit/>
          </a:bodyPr>
          <a:lstStyle/>
          <a:p>
            <a:r>
              <a:rPr lang="en-US" dirty="0"/>
              <a:t>First</a:t>
            </a:r>
          </a:p>
          <a:p>
            <a:r>
              <a:rPr lang="en-US" dirty="0"/>
              <a:t>Exams</a:t>
            </a:r>
          </a:p>
        </p:txBody>
      </p:sp>
      <p:sp>
        <p:nvSpPr>
          <p:cNvPr id="4" name="TextBox 3">
            <a:extLst>
              <a:ext uri="{FF2B5EF4-FFF2-40B4-BE49-F238E27FC236}">
                <a16:creationId xmlns:a16="http://schemas.microsoft.com/office/drawing/2014/main" id="{F4255C5C-C552-478C-8872-BB1429442EC7}"/>
              </a:ext>
            </a:extLst>
          </p:cNvPr>
          <p:cNvSpPr txBox="1"/>
          <p:nvPr/>
        </p:nvSpPr>
        <p:spPr>
          <a:xfrm>
            <a:off x="3524250" y="2142440"/>
            <a:ext cx="1352934" cy="646331"/>
          </a:xfrm>
          <a:prstGeom prst="rect">
            <a:avLst/>
          </a:prstGeom>
          <a:noFill/>
        </p:spPr>
        <p:txBody>
          <a:bodyPr wrap="none" rtlCol="0">
            <a:spAutoFit/>
          </a:bodyPr>
          <a:lstStyle/>
          <a:p>
            <a:r>
              <a:rPr lang="en-US" dirty="0"/>
              <a:t>Parking Fees</a:t>
            </a:r>
          </a:p>
          <a:p>
            <a:r>
              <a:rPr lang="en-US" dirty="0"/>
              <a:t>Announced</a:t>
            </a:r>
          </a:p>
        </p:txBody>
      </p:sp>
      <p:sp>
        <p:nvSpPr>
          <p:cNvPr id="6" name="TextBox 5">
            <a:extLst>
              <a:ext uri="{FF2B5EF4-FFF2-40B4-BE49-F238E27FC236}">
                <a16:creationId xmlns:a16="http://schemas.microsoft.com/office/drawing/2014/main" id="{2E982FD0-A95C-4A0A-99CF-E36CFE1B9331}"/>
              </a:ext>
            </a:extLst>
          </p:cNvPr>
          <p:cNvSpPr txBox="1"/>
          <p:nvPr/>
        </p:nvSpPr>
        <p:spPr>
          <a:xfrm>
            <a:off x="6096000" y="1542275"/>
            <a:ext cx="1648755" cy="1200329"/>
          </a:xfrm>
          <a:prstGeom prst="rect">
            <a:avLst/>
          </a:prstGeom>
          <a:noFill/>
        </p:spPr>
        <p:txBody>
          <a:bodyPr wrap="square" rtlCol="0">
            <a:spAutoFit/>
          </a:bodyPr>
          <a:lstStyle/>
          <a:p>
            <a:r>
              <a:rPr lang="en-US" dirty="0"/>
              <a:t>New</a:t>
            </a:r>
          </a:p>
          <a:p>
            <a:r>
              <a:rPr lang="en-US" dirty="0"/>
              <a:t>Welcome</a:t>
            </a:r>
          </a:p>
          <a:p>
            <a:r>
              <a:rPr lang="en-US" dirty="0"/>
              <a:t>Week /</a:t>
            </a:r>
          </a:p>
          <a:p>
            <a:r>
              <a:rPr lang="en-US" dirty="0"/>
              <a:t>Good News</a:t>
            </a:r>
          </a:p>
        </p:txBody>
      </p:sp>
      <p:sp>
        <p:nvSpPr>
          <p:cNvPr id="7" name="TextBox 6">
            <a:extLst>
              <a:ext uri="{FF2B5EF4-FFF2-40B4-BE49-F238E27FC236}">
                <a16:creationId xmlns:a16="http://schemas.microsoft.com/office/drawing/2014/main" id="{44BECE37-1842-4290-AFC6-3D72A3BF2A3B}"/>
              </a:ext>
            </a:extLst>
          </p:cNvPr>
          <p:cNvSpPr txBox="1"/>
          <p:nvPr/>
        </p:nvSpPr>
        <p:spPr>
          <a:xfrm>
            <a:off x="4196452" y="1129078"/>
            <a:ext cx="1361463" cy="369332"/>
          </a:xfrm>
          <a:prstGeom prst="rect">
            <a:avLst/>
          </a:prstGeom>
          <a:noFill/>
        </p:spPr>
        <p:txBody>
          <a:bodyPr wrap="none" rtlCol="0">
            <a:spAutoFit/>
          </a:bodyPr>
          <a:lstStyle/>
          <a:p>
            <a:r>
              <a:rPr lang="en-US" dirty="0"/>
              <a:t>Spring Break</a:t>
            </a:r>
          </a:p>
        </p:txBody>
      </p:sp>
      <p:sp>
        <p:nvSpPr>
          <p:cNvPr id="9" name="TextBox 8">
            <a:extLst>
              <a:ext uri="{FF2B5EF4-FFF2-40B4-BE49-F238E27FC236}">
                <a16:creationId xmlns:a16="http://schemas.microsoft.com/office/drawing/2014/main" id="{623FB730-2068-41B1-958D-5AC5606AB8F1}"/>
              </a:ext>
            </a:extLst>
          </p:cNvPr>
          <p:cNvSpPr txBox="1"/>
          <p:nvPr/>
        </p:nvSpPr>
        <p:spPr>
          <a:xfrm>
            <a:off x="9482827" y="1039046"/>
            <a:ext cx="1361463" cy="369332"/>
          </a:xfrm>
          <a:prstGeom prst="rect">
            <a:avLst/>
          </a:prstGeom>
          <a:noFill/>
        </p:spPr>
        <p:txBody>
          <a:bodyPr wrap="none" rtlCol="0">
            <a:spAutoFit/>
          </a:bodyPr>
          <a:lstStyle/>
          <a:p>
            <a:r>
              <a:rPr lang="en-US" dirty="0"/>
              <a:t>Spring Break</a:t>
            </a:r>
          </a:p>
        </p:txBody>
      </p:sp>
      <p:sp>
        <p:nvSpPr>
          <p:cNvPr id="10" name="TextBox 9">
            <a:extLst>
              <a:ext uri="{FF2B5EF4-FFF2-40B4-BE49-F238E27FC236}">
                <a16:creationId xmlns:a16="http://schemas.microsoft.com/office/drawing/2014/main" id="{8B3932A2-41F5-499F-A6BC-5D126E4F863F}"/>
              </a:ext>
            </a:extLst>
          </p:cNvPr>
          <p:cNvSpPr txBox="1"/>
          <p:nvPr/>
        </p:nvSpPr>
        <p:spPr>
          <a:xfrm>
            <a:off x="7554255" y="2096273"/>
            <a:ext cx="1002967" cy="646331"/>
          </a:xfrm>
          <a:prstGeom prst="rect">
            <a:avLst/>
          </a:prstGeom>
          <a:noFill/>
        </p:spPr>
        <p:txBody>
          <a:bodyPr wrap="none" rtlCol="0">
            <a:spAutoFit/>
          </a:bodyPr>
          <a:lstStyle/>
          <a:p>
            <a:r>
              <a:rPr lang="en-US" dirty="0"/>
              <a:t>Reaction</a:t>
            </a:r>
          </a:p>
          <a:p>
            <a:r>
              <a:rPr lang="en-US" dirty="0"/>
              <a:t>To Oct. 7</a:t>
            </a:r>
          </a:p>
        </p:txBody>
      </p:sp>
      <p:sp>
        <p:nvSpPr>
          <p:cNvPr id="11" name="TextBox 10">
            <a:extLst>
              <a:ext uri="{FF2B5EF4-FFF2-40B4-BE49-F238E27FC236}">
                <a16:creationId xmlns:a16="http://schemas.microsoft.com/office/drawing/2014/main" id="{C56FD8E8-9E29-476E-AC00-6D925AFC4354}"/>
              </a:ext>
            </a:extLst>
          </p:cNvPr>
          <p:cNvSpPr txBox="1"/>
          <p:nvPr/>
        </p:nvSpPr>
        <p:spPr>
          <a:xfrm>
            <a:off x="10163558" y="1919921"/>
            <a:ext cx="844334" cy="646331"/>
          </a:xfrm>
          <a:prstGeom prst="rect">
            <a:avLst/>
          </a:prstGeom>
          <a:noFill/>
        </p:spPr>
        <p:txBody>
          <a:bodyPr wrap="none" rtlCol="0">
            <a:spAutoFit/>
          </a:bodyPr>
          <a:lstStyle/>
          <a:p>
            <a:pPr algn="ctr"/>
            <a:r>
              <a:rPr lang="en-US" dirty="0"/>
              <a:t>Nine</a:t>
            </a:r>
          </a:p>
          <a:p>
            <a:pPr algn="ctr"/>
            <a:r>
              <a:rPr lang="en-US" dirty="0"/>
              <a:t>Arrests</a:t>
            </a:r>
          </a:p>
        </p:txBody>
      </p:sp>
      <p:sp>
        <p:nvSpPr>
          <p:cNvPr id="12" name="TextBox 11">
            <a:extLst>
              <a:ext uri="{FF2B5EF4-FFF2-40B4-BE49-F238E27FC236}">
                <a16:creationId xmlns:a16="http://schemas.microsoft.com/office/drawing/2014/main" id="{0793B350-B357-475F-834E-FE9DE1EB6F51}"/>
              </a:ext>
            </a:extLst>
          </p:cNvPr>
          <p:cNvSpPr txBox="1"/>
          <p:nvPr/>
        </p:nvSpPr>
        <p:spPr>
          <a:xfrm>
            <a:off x="10578321" y="2492810"/>
            <a:ext cx="1376274" cy="646331"/>
          </a:xfrm>
          <a:prstGeom prst="rect">
            <a:avLst/>
          </a:prstGeom>
          <a:noFill/>
        </p:spPr>
        <p:txBody>
          <a:bodyPr wrap="none" rtlCol="0">
            <a:spAutoFit/>
          </a:bodyPr>
          <a:lstStyle/>
          <a:p>
            <a:pPr algn="ctr"/>
            <a:r>
              <a:rPr lang="en-US" dirty="0"/>
              <a:t>Twenty-Nine</a:t>
            </a:r>
          </a:p>
          <a:p>
            <a:pPr algn="ctr"/>
            <a:r>
              <a:rPr lang="en-US" dirty="0"/>
              <a:t>Arrests</a:t>
            </a:r>
          </a:p>
        </p:txBody>
      </p:sp>
      <p:sp>
        <p:nvSpPr>
          <p:cNvPr id="13" name="TextBox 12">
            <a:extLst>
              <a:ext uri="{FF2B5EF4-FFF2-40B4-BE49-F238E27FC236}">
                <a16:creationId xmlns:a16="http://schemas.microsoft.com/office/drawing/2014/main" id="{3E37FD66-1ED5-49C5-9090-9F9F6166FE5B}"/>
              </a:ext>
            </a:extLst>
          </p:cNvPr>
          <p:cNvSpPr txBox="1"/>
          <p:nvPr/>
        </p:nvSpPr>
        <p:spPr>
          <a:xfrm>
            <a:off x="2724039" y="2159034"/>
            <a:ext cx="776816" cy="646331"/>
          </a:xfrm>
          <a:prstGeom prst="rect">
            <a:avLst/>
          </a:prstGeom>
          <a:noFill/>
        </p:spPr>
        <p:txBody>
          <a:bodyPr wrap="none" rtlCol="0">
            <a:spAutoFit/>
          </a:bodyPr>
          <a:lstStyle/>
          <a:p>
            <a:r>
              <a:rPr lang="en-US" dirty="0"/>
              <a:t>Final</a:t>
            </a:r>
          </a:p>
          <a:p>
            <a:r>
              <a:rPr lang="en-US" dirty="0"/>
              <a:t>Exams</a:t>
            </a:r>
          </a:p>
        </p:txBody>
      </p:sp>
      <p:sp>
        <p:nvSpPr>
          <p:cNvPr id="14" name="TextBox 13">
            <a:extLst>
              <a:ext uri="{FF2B5EF4-FFF2-40B4-BE49-F238E27FC236}">
                <a16:creationId xmlns:a16="http://schemas.microsoft.com/office/drawing/2014/main" id="{F5D9442C-72C9-4EE8-8330-B22FF3EDD0A4}"/>
              </a:ext>
            </a:extLst>
          </p:cNvPr>
          <p:cNvSpPr txBox="1"/>
          <p:nvPr/>
        </p:nvSpPr>
        <p:spPr>
          <a:xfrm>
            <a:off x="1562934" y="712313"/>
            <a:ext cx="1115562" cy="400110"/>
          </a:xfrm>
          <a:prstGeom prst="rect">
            <a:avLst/>
          </a:prstGeom>
          <a:noFill/>
        </p:spPr>
        <p:txBody>
          <a:bodyPr wrap="none" rtlCol="0">
            <a:spAutoFit/>
          </a:bodyPr>
          <a:lstStyle/>
          <a:p>
            <a:r>
              <a:rPr lang="en-US" sz="2000" b="1" dirty="0"/>
              <a:t>Fall 2022</a:t>
            </a:r>
          </a:p>
        </p:txBody>
      </p:sp>
      <p:sp>
        <p:nvSpPr>
          <p:cNvPr id="15" name="TextBox 14">
            <a:extLst>
              <a:ext uri="{FF2B5EF4-FFF2-40B4-BE49-F238E27FC236}">
                <a16:creationId xmlns:a16="http://schemas.microsoft.com/office/drawing/2014/main" id="{170679B1-22DF-4952-8A16-175B97C7D18A}"/>
              </a:ext>
            </a:extLst>
          </p:cNvPr>
          <p:cNvSpPr txBox="1"/>
          <p:nvPr/>
        </p:nvSpPr>
        <p:spPr>
          <a:xfrm>
            <a:off x="4037426" y="714866"/>
            <a:ext cx="1435008" cy="400110"/>
          </a:xfrm>
          <a:prstGeom prst="rect">
            <a:avLst/>
          </a:prstGeom>
          <a:noFill/>
        </p:spPr>
        <p:txBody>
          <a:bodyPr wrap="none" rtlCol="0">
            <a:spAutoFit/>
          </a:bodyPr>
          <a:lstStyle/>
          <a:p>
            <a:r>
              <a:rPr lang="en-US" sz="2000" b="1" dirty="0"/>
              <a:t>Spring 2023</a:t>
            </a:r>
          </a:p>
        </p:txBody>
      </p:sp>
      <p:sp>
        <p:nvSpPr>
          <p:cNvPr id="16" name="TextBox 15">
            <a:extLst>
              <a:ext uri="{FF2B5EF4-FFF2-40B4-BE49-F238E27FC236}">
                <a16:creationId xmlns:a16="http://schemas.microsoft.com/office/drawing/2014/main" id="{E91069C5-5610-492D-A042-D3D1FF35B048}"/>
              </a:ext>
            </a:extLst>
          </p:cNvPr>
          <p:cNvSpPr txBox="1"/>
          <p:nvPr/>
        </p:nvSpPr>
        <p:spPr>
          <a:xfrm>
            <a:off x="9409282" y="706764"/>
            <a:ext cx="1435008" cy="400110"/>
          </a:xfrm>
          <a:prstGeom prst="rect">
            <a:avLst/>
          </a:prstGeom>
          <a:noFill/>
        </p:spPr>
        <p:txBody>
          <a:bodyPr wrap="none" rtlCol="0">
            <a:spAutoFit/>
          </a:bodyPr>
          <a:lstStyle/>
          <a:p>
            <a:r>
              <a:rPr lang="en-US" sz="2000" b="1" dirty="0"/>
              <a:t>Spring 2024</a:t>
            </a:r>
          </a:p>
        </p:txBody>
      </p:sp>
      <p:sp>
        <p:nvSpPr>
          <p:cNvPr id="17" name="TextBox 16">
            <a:extLst>
              <a:ext uri="{FF2B5EF4-FFF2-40B4-BE49-F238E27FC236}">
                <a16:creationId xmlns:a16="http://schemas.microsoft.com/office/drawing/2014/main" id="{38AD17F1-2D66-49A3-ADFA-F857319E1D27}"/>
              </a:ext>
            </a:extLst>
          </p:cNvPr>
          <p:cNvSpPr txBox="1"/>
          <p:nvPr/>
        </p:nvSpPr>
        <p:spPr>
          <a:xfrm>
            <a:off x="6940176" y="714866"/>
            <a:ext cx="1123449" cy="400110"/>
          </a:xfrm>
          <a:prstGeom prst="rect">
            <a:avLst/>
          </a:prstGeom>
          <a:noFill/>
        </p:spPr>
        <p:txBody>
          <a:bodyPr wrap="none" rtlCol="0">
            <a:spAutoFit/>
          </a:bodyPr>
          <a:lstStyle/>
          <a:p>
            <a:r>
              <a:rPr lang="en-US" sz="2000" b="1" dirty="0"/>
              <a:t>Fall 2023</a:t>
            </a:r>
          </a:p>
        </p:txBody>
      </p:sp>
      <p:sp>
        <p:nvSpPr>
          <p:cNvPr id="8" name="Rectangle 7">
            <a:extLst>
              <a:ext uri="{FF2B5EF4-FFF2-40B4-BE49-F238E27FC236}">
                <a16:creationId xmlns:a16="http://schemas.microsoft.com/office/drawing/2014/main" id="{97446F5B-3871-43B0-A262-1D586136FCDA}"/>
              </a:ext>
            </a:extLst>
          </p:cNvPr>
          <p:cNvSpPr/>
          <p:nvPr/>
        </p:nvSpPr>
        <p:spPr>
          <a:xfrm>
            <a:off x="3457193" y="800101"/>
            <a:ext cx="2638808" cy="5257798"/>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D3308CD9-1180-4BCA-A6CD-DAC66B04A1C0}"/>
              </a:ext>
            </a:extLst>
          </p:cNvPr>
          <p:cNvSpPr/>
          <p:nvPr/>
        </p:nvSpPr>
        <p:spPr>
          <a:xfrm>
            <a:off x="6090711" y="800101"/>
            <a:ext cx="2571750" cy="5257798"/>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31B50B5E-B029-4A01-8096-CD2112E3CA93}"/>
              </a:ext>
            </a:extLst>
          </p:cNvPr>
          <p:cNvSpPr/>
          <p:nvPr/>
        </p:nvSpPr>
        <p:spPr>
          <a:xfrm>
            <a:off x="8693609" y="787266"/>
            <a:ext cx="3160731" cy="5257798"/>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4841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3441B-58FA-43A6-9314-7BA3882E7578}"/>
              </a:ext>
            </a:extLst>
          </p:cNvPr>
          <p:cNvSpPr>
            <a:spLocks noGrp="1"/>
          </p:cNvSpPr>
          <p:nvPr>
            <p:ph type="title"/>
          </p:nvPr>
        </p:nvSpPr>
        <p:spPr>
          <a:xfrm>
            <a:off x="546379" y="375987"/>
            <a:ext cx="3073643" cy="3344243"/>
          </a:xfrm>
        </p:spPr>
        <p:txBody>
          <a:bodyPr/>
          <a:lstStyle/>
          <a:p>
            <a:r>
              <a:rPr lang="en-US" dirty="0"/>
              <a:t>Current monitoring dashboard</a:t>
            </a:r>
          </a:p>
        </p:txBody>
      </p:sp>
      <p:pic>
        <p:nvPicPr>
          <p:cNvPr id="4" name="Picture 3">
            <a:extLst>
              <a:ext uri="{FF2B5EF4-FFF2-40B4-BE49-F238E27FC236}">
                <a16:creationId xmlns:a16="http://schemas.microsoft.com/office/drawing/2014/main" id="{175630EB-03B4-4CCC-94F2-7F06024846A3}"/>
              </a:ext>
            </a:extLst>
          </p:cNvPr>
          <p:cNvPicPr>
            <a:picLocks noChangeAspect="1"/>
          </p:cNvPicPr>
          <p:nvPr/>
        </p:nvPicPr>
        <p:blipFill>
          <a:blip r:embed="rId2"/>
          <a:stretch>
            <a:fillRect/>
          </a:stretch>
        </p:blipFill>
        <p:spPr>
          <a:xfrm>
            <a:off x="3723692" y="184586"/>
            <a:ext cx="8234391" cy="6516839"/>
          </a:xfrm>
          <a:prstGeom prst="rect">
            <a:avLst/>
          </a:prstGeom>
        </p:spPr>
      </p:pic>
    </p:spTree>
    <p:extLst>
      <p:ext uri="{BB962C8B-B14F-4D97-AF65-F5344CB8AC3E}">
        <p14:creationId xmlns:p14="http://schemas.microsoft.com/office/powerpoint/2010/main" val="860172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E68CC-0CC9-4C54-A3B9-27C5E4906ACC}"/>
              </a:ext>
            </a:extLst>
          </p:cNvPr>
          <p:cNvSpPr>
            <a:spLocks noGrp="1"/>
          </p:cNvSpPr>
          <p:nvPr>
            <p:ph type="title"/>
          </p:nvPr>
        </p:nvSpPr>
        <p:spPr/>
        <p:txBody>
          <a:bodyPr/>
          <a:lstStyle/>
          <a:p>
            <a:r>
              <a:rPr lang="en-US" dirty="0"/>
              <a:t>Group monitoring (Race/Ethnicity)</a:t>
            </a:r>
          </a:p>
        </p:txBody>
      </p:sp>
      <p:pic>
        <p:nvPicPr>
          <p:cNvPr id="5" name="Picture 4">
            <a:extLst>
              <a:ext uri="{FF2B5EF4-FFF2-40B4-BE49-F238E27FC236}">
                <a16:creationId xmlns:a16="http://schemas.microsoft.com/office/drawing/2014/main" id="{6AAF1298-FCCF-4E64-A48A-97B92D04F16B}"/>
              </a:ext>
            </a:extLst>
          </p:cNvPr>
          <p:cNvPicPr>
            <a:picLocks noChangeAspect="1"/>
          </p:cNvPicPr>
          <p:nvPr/>
        </p:nvPicPr>
        <p:blipFill>
          <a:blip r:embed="rId2"/>
          <a:stretch>
            <a:fillRect/>
          </a:stretch>
        </p:blipFill>
        <p:spPr>
          <a:xfrm>
            <a:off x="546379" y="1223712"/>
            <a:ext cx="10902410" cy="5127968"/>
          </a:xfrm>
          <a:prstGeom prst="rect">
            <a:avLst/>
          </a:prstGeom>
        </p:spPr>
      </p:pic>
    </p:spTree>
    <p:extLst>
      <p:ext uri="{BB962C8B-B14F-4D97-AF65-F5344CB8AC3E}">
        <p14:creationId xmlns:p14="http://schemas.microsoft.com/office/powerpoint/2010/main" val="42451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E68CC-0CC9-4C54-A3B9-27C5E4906ACC}"/>
              </a:ext>
            </a:extLst>
          </p:cNvPr>
          <p:cNvSpPr>
            <a:spLocks noGrp="1"/>
          </p:cNvSpPr>
          <p:nvPr>
            <p:ph type="title"/>
          </p:nvPr>
        </p:nvSpPr>
        <p:spPr/>
        <p:txBody>
          <a:bodyPr/>
          <a:lstStyle/>
          <a:p>
            <a:r>
              <a:rPr lang="en-US" dirty="0"/>
              <a:t>Group monitoring (UG College/School)</a:t>
            </a:r>
          </a:p>
        </p:txBody>
      </p:sp>
      <p:pic>
        <p:nvPicPr>
          <p:cNvPr id="3" name="Picture 2">
            <a:extLst>
              <a:ext uri="{FF2B5EF4-FFF2-40B4-BE49-F238E27FC236}">
                <a16:creationId xmlns:a16="http://schemas.microsoft.com/office/drawing/2014/main" id="{ACA0615C-1920-498A-9691-53076DE1102D}"/>
              </a:ext>
            </a:extLst>
          </p:cNvPr>
          <p:cNvPicPr>
            <a:picLocks noChangeAspect="1"/>
          </p:cNvPicPr>
          <p:nvPr/>
        </p:nvPicPr>
        <p:blipFill>
          <a:blip r:embed="rId2"/>
          <a:stretch>
            <a:fillRect/>
          </a:stretch>
        </p:blipFill>
        <p:spPr>
          <a:xfrm>
            <a:off x="546379" y="1223712"/>
            <a:ext cx="10967212" cy="4480034"/>
          </a:xfrm>
          <a:prstGeom prst="rect">
            <a:avLst/>
          </a:prstGeom>
        </p:spPr>
      </p:pic>
    </p:spTree>
    <p:extLst>
      <p:ext uri="{BB962C8B-B14F-4D97-AF65-F5344CB8AC3E}">
        <p14:creationId xmlns:p14="http://schemas.microsoft.com/office/powerpoint/2010/main" val="1637339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E68CC-0CC9-4C54-A3B9-27C5E4906ACC}"/>
              </a:ext>
            </a:extLst>
          </p:cNvPr>
          <p:cNvSpPr>
            <a:spLocks noGrp="1"/>
          </p:cNvSpPr>
          <p:nvPr>
            <p:ph type="title"/>
          </p:nvPr>
        </p:nvSpPr>
        <p:spPr/>
        <p:txBody>
          <a:bodyPr/>
          <a:lstStyle/>
          <a:p>
            <a:r>
              <a:rPr lang="en-US" dirty="0"/>
              <a:t>Dashboard isolates comments of a group</a:t>
            </a:r>
          </a:p>
        </p:txBody>
      </p:sp>
      <p:pic>
        <p:nvPicPr>
          <p:cNvPr id="3" name="Picture 2">
            <a:extLst>
              <a:ext uri="{FF2B5EF4-FFF2-40B4-BE49-F238E27FC236}">
                <a16:creationId xmlns:a16="http://schemas.microsoft.com/office/drawing/2014/main" id="{E9B1F820-949B-47E4-BF3F-4D8F995DDB81}"/>
              </a:ext>
            </a:extLst>
          </p:cNvPr>
          <p:cNvPicPr>
            <a:picLocks noChangeAspect="1"/>
          </p:cNvPicPr>
          <p:nvPr/>
        </p:nvPicPr>
        <p:blipFill>
          <a:blip r:embed="rId2"/>
          <a:stretch>
            <a:fillRect/>
          </a:stretch>
        </p:blipFill>
        <p:spPr>
          <a:xfrm>
            <a:off x="673469" y="964105"/>
            <a:ext cx="10972151" cy="5133542"/>
          </a:xfrm>
          <a:prstGeom prst="rect">
            <a:avLst/>
          </a:prstGeom>
        </p:spPr>
      </p:pic>
    </p:spTree>
    <p:extLst>
      <p:ext uri="{BB962C8B-B14F-4D97-AF65-F5344CB8AC3E}">
        <p14:creationId xmlns:p14="http://schemas.microsoft.com/office/powerpoint/2010/main" val="3032939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C95FA-B3AC-4F11-BF3A-67F7C3B90055}"/>
              </a:ext>
            </a:extLst>
          </p:cNvPr>
          <p:cNvSpPr>
            <a:spLocks noGrp="1"/>
          </p:cNvSpPr>
          <p:nvPr>
            <p:ph type="title"/>
          </p:nvPr>
        </p:nvSpPr>
        <p:spPr/>
        <p:txBody>
          <a:bodyPr/>
          <a:lstStyle/>
          <a:p>
            <a:r>
              <a:rPr lang="en-US" dirty="0"/>
              <a:t>Comments are monitored</a:t>
            </a:r>
          </a:p>
        </p:txBody>
      </p:sp>
      <p:sp>
        <p:nvSpPr>
          <p:cNvPr id="3" name="Text Placeholder 2">
            <a:extLst>
              <a:ext uri="{FF2B5EF4-FFF2-40B4-BE49-F238E27FC236}">
                <a16:creationId xmlns:a16="http://schemas.microsoft.com/office/drawing/2014/main" id="{3BDC569D-0494-4D08-B18F-66032D4644E5}"/>
              </a:ext>
            </a:extLst>
          </p:cNvPr>
          <p:cNvSpPr>
            <a:spLocks noGrp="1"/>
          </p:cNvSpPr>
          <p:nvPr>
            <p:ph type="body" idx="1"/>
          </p:nvPr>
        </p:nvSpPr>
        <p:spPr/>
        <p:txBody>
          <a:bodyPr/>
          <a:lstStyle/>
          <a:p>
            <a:pPr marL="761993" indent="-457200">
              <a:buFont typeface="Arial" panose="020B0604020202020204" pitchFamily="34" charset="0"/>
              <a:buChar char="•"/>
            </a:pPr>
            <a:r>
              <a:rPr lang="en-US" sz="3600" dirty="0"/>
              <a:t>Keyword stems for self-harm, violence, mistreatment, mandatory reporting</a:t>
            </a:r>
            <a:br>
              <a:rPr lang="en-US" sz="3600" dirty="0"/>
            </a:br>
            <a:endParaRPr lang="en-US" sz="3600" dirty="0"/>
          </a:p>
          <a:p>
            <a:pPr marL="761993" indent="-457200">
              <a:buFont typeface="Arial" panose="020B0604020202020204" pitchFamily="34" charset="0"/>
              <a:buChar char="•"/>
            </a:pPr>
            <a:r>
              <a:rPr lang="en-US" sz="3600" dirty="0"/>
              <a:t>Keywords flag a comment for analyst review and referral if appropriate within 24 hours</a:t>
            </a:r>
          </a:p>
        </p:txBody>
      </p:sp>
    </p:spTree>
    <p:extLst>
      <p:ext uri="{BB962C8B-B14F-4D97-AF65-F5344CB8AC3E}">
        <p14:creationId xmlns:p14="http://schemas.microsoft.com/office/powerpoint/2010/main" val="1082204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8"/>
          <p:cNvSpPr txBox="1">
            <a:spLocks noGrp="1"/>
          </p:cNvSpPr>
          <p:nvPr>
            <p:ph type="title"/>
          </p:nvPr>
        </p:nvSpPr>
        <p:spPr/>
        <p:txBody>
          <a:bodyPr/>
          <a:lstStyle/>
          <a:p>
            <a:r>
              <a:rPr lang="en-US" dirty="0"/>
              <a:t>Themes from coded comments (2022-23)</a:t>
            </a:r>
          </a:p>
        </p:txBody>
      </p:sp>
      <p:pic>
        <p:nvPicPr>
          <p:cNvPr id="265" name="Google Shape;265;p38"/>
          <p:cNvPicPr preferRelativeResize="0"/>
          <p:nvPr/>
        </p:nvPicPr>
        <p:blipFill>
          <a:blip r:embed="rId3">
            <a:alphaModFix/>
          </a:blip>
          <a:stretch>
            <a:fillRect/>
          </a:stretch>
        </p:blipFill>
        <p:spPr>
          <a:xfrm>
            <a:off x="5057601" y="1699373"/>
            <a:ext cx="979396" cy="867592"/>
          </a:xfrm>
          <a:prstGeom prst="rect">
            <a:avLst/>
          </a:prstGeom>
          <a:noFill/>
          <a:ln>
            <a:noFill/>
          </a:ln>
        </p:spPr>
      </p:pic>
      <p:pic>
        <p:nvPicPr>
          <p:cNvPr id="266" name="Google Shape;266;p38"/>
          <p:cNvPicPr preferRelativeResize="0"/>
          <p:nvPr/>
        </p:nvPicPr>
        <p:blipFill>
          <a:blip r:embed="rId4">
            <a:alphaModFix/>
          </a:blip>
          <a:stretch>
            <a:fillRect/>
          </a:stretch>
        </p:blipFill>
        <p:spPr>
          <a:xfrm>
            <a:off x="3872222" y="1609100"/>
            <a:ext cx="979396" cy="867592"/>
          </a:xfrm>
          <a:prstGeom prst="rect">
            <a:avLst/>
          </a:prstGeom>
          <a:noFill/>
          <a:ln>
            <a:noFill/>
          </a:ln>
        </p:spPr>
      </p:pic>
      <p:pic>
        <p:nvPicPr>
          <p:cNvPr id="267" name="Google Shape;267;p38"/>
          <p:cNvPicPr preferRelativeResize="0"/>
          <p:nvPr/>
        </p:nvPicPr>
        <p:blipFill>
          <a:blip r:embed="rId5">
            <a:alphaModFix/>
          </a:blip>
          <a:stretch>
            <a:fillRect/>
          </a:stretch>
        </p:blipFill>
        <p:spPr>
          <a:xfrm>
            <a:off x="2892826" y="1656489"/>
            <a:ext cx="979396" cy="867592"/>
          </a:xfrm>
          <a:prstGeom prst="rect">
            <a:avLst/>
          </a:prstGeom>
          <a:noFill/>
          <a:ln>
            <a:noFill/>
          </a:ln>
        </p:spPr>
      </p:pic>
      <p:pic>
        <p:nvPicPr>
          <p:cNvPr id="268" name="Google Shape;268;p38"/>
          <p:cNvPicPr preferRelativeResize="0"/>
          <p:nvPr/>
        </p:nvPicPr>
        <p:blipFill>
          <a:blip r:embed="rId6">
            <a:alphaModFix/>
          </a:blip>
          <a:stretch>
            <a:fillRect/>
          </a:stretch>
        </p:blipFill>
        <p:spPr>
          <a:xfrm>
            <a:off x="7016393" y="1657068"/>
            <a:ext cx="979396" cy="867592"/>
          </a:xfrm>
          <a:prstGeom prst="rect">
            <a:avLst/>
          </a:prstGeom>
          <a:noFill/>
          <a:ln>
            <a:noFill/>
          </a:ln>
        </p:spPr>
      </p:pic>
      <p:pic>
        <p:nvPicPr>
          <p:cNvPr id="269" name="Google Shape;269;p38"/>
          <p:cNvPicPr preferRelativeResize="0"/>
          <p:nvPr/>
        </p:nvPicPr>
        <p:blipFill>
          <a:blip r:embed="rId7">
            <a:alphaModFix/>
          </a:blip>
          <a:stretch>
            <a:fillRect/>
          </a:stretch>
        </p:blipFill>
        <p:spPr>
          <a:xfrm>
            <a:off x="1913430" y="1621368"/>
            <a:ext cx="979396" cy="867592"/>
          </a:xfrm>
          <a:prstGeom prst="rect">
            <a:avLst/>
          </a:prstGeom>
          <a:noFill/>
          <a:ln>
            <a:noFill/>
          </a:ln>
        </p:spPr>
      </p:pic>
      <p:pic>
        <p:nvPicPr>
          <p:cNvPr id="270" name="Google Shape;270;p38"/>
          <p:cNvPicPr preferRelativeResize="0"/>
          <p:nvPr/>
        </p:nvPicPr>
        <p:blipFill>
          <a:blip r:embed="rId8">
            <a:alphaModFix/>
          </a:blip>
          <a:stretch>
            <a:fillRect/>
          </a:stretch>
        </p:blipFill>
        <p:spPr>
          <a:xfrm>
            <a:off x="9264471" y="1574403"/>
            <a:ext cx="979396" cy="867592"/>
          </a:xfrm>
          <a:prstGeom prst="rect">
            <a:avLst/>
          </a:prstGeom>
          <a:noFill/>
          <a:ln>
            <a:noFill/>
          </a:ln>
        </p:spPr>
      </p:pic>
      <p:pic>
        <p:nvPicPr>
          <p:cNvPr id="271" name="Google Shape;271;p38"/>
          <p:cNvPicPr preferRelativeResize="0"/>
          <p:nvPr/>
        </p:nvPicPr>
        <p:blipFill>
          <a:blip r:embed="rId9">
            <a:alphaModFix/>
          </a:blip>
          <a:stretch>
            <a:fillRect/>
          </a:stretch>
        </p:blipFill>
        <p:spPr>
          <a:xfrm>
            <a:off x="7995788" y="1652200"/>
            <a:ext cx="1013344" cy="897664"/>
          </a:xfrm>
          <a:prstGeom prst="rect">
            <a:avLst/>
          </a:prstGeom>
          <a:noFill/>
          <a:ln>
            <a:noFill/>
          </a:ln>
        </p:spPr>
      </p:pic>
      <p:pic>
        <p:nvPicPr>
          <p:cNvPr id="272" name="Google Shape;272;p38"/>
          <p:cNvPicPr preferRelativeResize="0"/>
          <p:nvPr/>
        </p:nvPicPr>
        <p:blipFill>
          <a:blip r:embed="rId10">
            <a:alphaModFix/>
          </a:blip>
          <a:stretch>
            <a:fillRect/>
          </a:stretch>
        </p:blipFill>
        <p:spPr>
          <a:xfrm>
            <a:off x="10686205" y="1567587"/>
            <a:ext cx="979396" cy="867592"/>
          </a:xfrm>
          <a:prstGeom prst="rect">
            <a:avLst/>
          </a:prstGeom>
          <a:noFill/>
          <a:ln>
            <a:noFill/>
          </a:ln>
        </p:spPr>
      </p:pic>
      <p:graphicFrame>
        <p:nvGraphicFramePr>
          <p:cNvPr id="274" name="Google Shape;274;p38"/>
          <p:cNvGraphicFramePr/>
          <p:nvPr>
            <p:extLst>
              <p:ext uri="{D42A27DB-BD31-4B8C-83A1-F6EECF244321}">
                <p14:modId xmlns:p14="http://schemas.microsoft.com/office/powerpoint/2010/main" val="1522088722"/>
              </p:ext>
            </p:extLst>
          </p:nvPr>
        </p:nvGraphicFramePr>
        <p:xfrm>
          <a:off x="468118" y="2612984"/>
          <a:ext cx="11288701" cy="3388133"/>
        </p:xfrm>
        <a:graphic>
          <a:graphicData uri="http://schemas.openxmlformats.org/drawingml/2006/table">
            <a:tbl>
              <a:tblPr>
                <a:noFill/>
              </a:tblPr>
              <a:tblGrid>
                <a:gridCol w="1352067">
                  <a:extLst>
                    <a:ext uri="{9D8B030D-6E8A-4147-A177-3AD203B41FA5}">
                      <a16:colId xmlns:a16="http://schemas.microsoft.com/office/drawing/2014/main" val="20000"/>
                    </a:ext>
                  </a:extLst>
                </a:gridCol>
                <a:gridCol w="1136367">
                  <a:extLst>
                    <a:ext uri="{9D8B030D-6E8A-4147-A177-3AD203B41FA5}">
                      <a16:colId xmlns:a16="http://schemas.microsoft.com/office/drawing/2014/main" val="20001"/>
                    </a:ext>
                  </a:extLst>
                </a:gridCol>
                <a:gridCol w="996323">
                  <a:extLst>
                    <a:ext uri="{9D8B030D-6E8A-4147-A177-3AD203B41FA5}">
                      <a16:colId xmlns:a16="http://schemas.microsoft.com/office/drawing/2014/main" val="20002"/>
                    </a:ext>
                  </a:extLst>
                </a:gridCol>
                <a:gridCol w="1047610">
                  <a:extLst>
                    <a:ext uri="{9D8B030D-6E8A-4147-A177-3AD203B41FA5}">
                      <a16:colId xmlns:a16="http://schemas.microsoft.com/office/drawing/2014/main" val="20003"/>
                    </a:ext>
                  </a:extLst>
                </a:gridCol>
                <a:gridCol w="967100">
                  <a:extLst>
                    <a:ext uri="{9D8B030D-6E8A-4147-A177-3AD203B41FA5}">
                      <a16:colId xmlns:a16="http://schemas.microsoft.com/office/drawing/2014/main" val="20004"/>
                    </a:ext>
                  </a:extLst>
                </a:gridCol>
                <a:gridCol w="1029267">
                  <a:extLst>
                    <a:ext uri="{9D8B030D-6E8A-4147-A177-3AD203B41FA5}">
                      <a16:colId xmlns:a16="http://schemas.microsoft.com/office/drawing/2014/main" val="20005"/>
                    </a:ext>
                  </a:extLst>
                </a:gridCol>
                <a:gridCol w="1032867">
                  <a:extLst>
                    <a:ext uri="{9D8B030D-6E8A-4147-A177-3AD203B41FA5}">
                      <a16:colId xmlns:a16="http://schemas.microsoft.com/office/drawing/2014/main" val="20006"/>
                    </a:ext>
                  </a:extLst>
                </a:gridCol>
                <a:gridCol w="896067">
                  <a:extLst>
                    <a:ext uri="{9D8B030D-6E8A-4147-A177-3AD203B41FA5}">
                      <a16:colId xmlns:a16="http://schemas.microsoft.com/office/drawing/2014/main" val="20007"/>
                    </a:ext>
                  </a:extLst>
                </a:gridCol>
                <a:gridCol w="865533">
                  <a:extLst>
                    <a:ext uri="{9D8B030D-6E8A-4147-A177-3AD203B41FA5}">
                      <a16:colId xmlns:a16="http://schemas.microsoft.com/office/drawing/2014/main" val="20008"/>
                    </a:ext>
                  </a:extLst>
                </a:gridCol>
                <a:gridCol w="938900">
                  <a:extLst>
                    <a:ext uri="{9D8B030D-6E8A-4147-A177-3AD203B41FA5}">
                      <a16:colId xmlns:a16="http://schemas.microsoft.com/office/drawing/2014/main" val="20009"/>
                    </a:ext>
                  </a:extLst>
                </a:gridCol>
                <a:gridCol w="1026600">
                  <a:extLst>
                    <a:ext uri="{9D8B030D-6E8A-4147-A177-3AD203B41FA5}">
                      <a16:colId xmlns:a16="http://schemas.microsoft.com/office/drawing/2014/main" val="20010"/>
                    </a:ext>
                  </a:extLst>
                </a:gridCol>
              </a:tblGrid>
              <a:tr h="692500">
                <a:tc>
                  <a:txBody>
                    <a:bodyPr/>
                    <a:lstStyle/>
                    <a:p>
                      <a:pPr algn="l" rtl="0" fontAlgn="ctr"/>
                      <a:r>
                        <a:rPr lang="en-US" sz="1500" b="0" i="0" u="none" strike="noStrike">
                          <a:solidFill>
                            <a:srgbClr val="FFFFFF"/>
                          </a:solidFill>
                          <a:effectLst/>
                          <a:latin typeface="Arial" panose="020B0604020202020204" pitchFamily="34" charset="0"/>
                          <a:cs typeface="Arial" panose="020B0604020202020204" pitchFamily="34" charset="0"/>
                        </a:rPr>
                        <a:t> </a:t>
                      </a:r>
                    </a:p>
                  </a:txBody>
                  <a:tcPr marL="8467" marR="8467" marT="8467" marB="0" anchor="ctr">
                    <a:lnB w="12700" cap="flat" cmpd="sng" algn="ctr">
                      <a:solidFill>
                        <a:schemeClr val="tx1"/>
                      </a:solidFill>
                      <a:prstDash val="solid"/>
                      <a:round/>
                      <a:headEnd type="none" w="med" len="med"/>
                      <a:tailEnd type="none" w="med" len="med"/>
                    </a:lnB>
                    <a:solidFill>
                      <a:schemeClr val="dk1"/>
                    </a:solidFill>
                  </a:tcPr>
                </a:tc>
                <a:tc>
                  <a:txBody>
                    <a:bodyPr/>
                    <a:lstStyle/>
                    <a:p>
                      <a:pPr algn="ctr" rtl="0" fontAlgn="ctr"/>
                      <a:r>
                        <a:rPr lang="en-US" sz="1500" b="0" i="0" u="none" strike="noStrike" dirty="0">
                          <a:solidFill>
                            <a:srgbClr val="FFFFFF"/>
                          </a:solidFill>
                          <a:effectLst/>
                          <a:latin typeface="Arial" panose="020B0604020202020204" pitchFamily="34" charset="0"/>
                          <a:cs typeface="Arial" panose="020B0604020202020204" pitchFamily="34" charset="0"/>
                        </a:rPr>
                        <a:t>Activities</a:t>
                      </a:r>
                    </a:p>
                  </a:txBody>
                  <a:tcPr marL="8467" marR="8467" marT="8467" marB="0" anchor="ctr">
                    <a:lnB w="12700" cap="flat" cmpd="sng" algn="ctr">
                      <a:solidFill>
                        <a:schemeClr val="tx1"/>
                      </a:solidFill>
                      <a:prstDash val="solid"/>
                      <a:round/>
                      <a:headEnd type="none" w="med" len="med"/>
                      <a:tailEnd type="none" w="med" len="med"/>
                    </a:lnB>
                    <a:solidFill>
                      <a:schemeClr val="dk1"/>
                    </a:solidFill>
                  </a:tcPr>
                </a:tc>
                <a:tc>
                  <a:txBody>
                    <a:bodyPr/>
                    <a:lstStyle/>
                    <a:p>
                      <a:pPr algn="ctr" rtl="0" fontAlgn="ctr"/>
                      <a:r>
                        <a:rPr lang="en-US" sz="1500" b="0" i="0" u="none" strike="noStrike" dirty="0">
                          <a:solidFill>
                            <a:srgbClr val="FFFFFF"/>
                          </a:solidFill>
                          <a:effectLst/>
                          <a:latin typeface="Arial" panose="020B0604020202020204" pitchFamily="34" charset="0"/>
                          <a:cs typeface="Arial" panose="020B0604020202020204" pitchFamily="34" charset="0"/>
                        </a:rPr>
                        <a:t>Professors</a:t>
                      </a:r>
                    </a:p>
                  </a:txBody>
                  <a:tcPr marL="8467" marR="8467" marT="8467" marB="0" anchor="ctr">
                    <a:lnB w="12700" cap="flat" cmpd="sng" algn="ctr">
                      <a:solidFill>
                        <a:schemeClr val="tx1"/>
                      </a:solidFill>
                      <a:prstDash val="solid"/>
                      <a:round/>
                      <a:headEnd type="none" w="med" len="med"/>
                      <a:tailEnd type="none" w="med" len="med"/>
                    </a:lnB>
                    <a:solidFill>
                      <a:schemeClr val="dk1"/>
                    </a:solidFill>
                  </a:tcPr>
                </a:tc>
                <a:tc>
                  <a:txBody>
                    <a:bodyPr/>
                    <a:lstStyle/>
                    <a:p>
                      <a:pPr algn="ctr" rtl="0" fontAlgn="ctr"/>
                      <a:r>
                        <a:rPr lang="en-US" sz="1500" b="0" i="0" u="none" strike="noStrike" dirty="0">
                          <a:solidFill>
                            <a:srgbClr val="FFFFFF"/>
                          </a:solidFill>
                          <a:effectLst/>
                          <a:latin typeface="Arial" panose="020B0604020202020204" pitchFamily="34" charset="0"/>
                          <a:cs typeface="Arial" panose="020B0604020202020204" pitchFamily="34" charset="0"/>
                        </a:rPr>
                        <a:t>Support</a:t>
                      </a:r>
                    </a:p>
                  </a:txBody>
                  <a:tcPr marL="8467" marR="8467" marT="8467" marB="0" anchor="ctr">
                    <a:lnB w="12700" cap="flat" cmpd="sng" algn="ctr">
                      <a:solidFill>
                        <a:schemeClr val="tx1"/>
                      </a:solidFill>
                      <a:prstDash val="solid"/>
                      <a:round/>
                      <a:headEnd type="none" w="med" len="med"/>
                      <a:tailEnd type="none" w="med" len="med"/>
                    </a:lnB>
                    <a:solidFill>
                      <a:schemeClr val="dk1"/>
                    </a:solidFill>
                  </a:tcPr>
                </a:tc>
                <a:tc>
                  <a:txBody>
                    <a:bodyPr/>
                    <a:lstStyle/>
                    <a:p>
                      <a:pPr algn="ctr" rtl="0" fontAlgn="ctr"/>
                      <a:r>
                        <a:rPr lang="en-US" sz="1500" b="0" i="0" u="none" strike="noStrike" dirty="0">
                          <a:solidFill>
                            <a:srgbClr val="FFFFFF"/>
                          </a:solidFill>
                          <a:effectLst/>
                          <a:latin typeface="Arial" panose="020B0604020202020204" pitchFamily="34" charset="0"/>
                          <a:cs typeface="Arial" panose="020B0604020202020204" pitchFamily="34" charset="0"/>
                        </a:rPr>
                        <a:t>Academics</a:t>
                      </a:r>
                    </a:p>
                  </a:txBody>
                  <a:tcPr marL="8467" marR="8467" marT="8467" marB="0" anchor="ctr">
                    <a:lnB w="12700" cap="flat" cmpd="sng" algn="ctr">
                      <a:solidFill>
                        <a:schemeClr val="tx1"/>
                      </a:solidFill>
                      <a:prstDash val="solid"/>
                      <a:round/>
                      <a:headEnd type="none" w="med" len="med"/>
                      <a:tailEnd type="none" w="med" len="med"/>
                    </a:lnB>
                    <a:solidFill>
                      <a:schemeClr val="dk1"/>
                    </a:solidFill>
                  </a:tcPr>
                </a:tc>
                <a:tc>
                  <a:txBody>
                    <a:bodyPr/>
                    <a:lstStyle/>
                    <a:p>
                      <a:pPr algn="ctr" rtl="0" fontAlgn="ctr"/>
                      <a:r>
                        <a:rPr lang="en-US" sz="1300" b="0" i="0" u="none" strike="noStrike" dirty="0">
                          <a:solidFill>
                            <a:srgbClr val="FFFFFF"/>
                          </a:solidFill>
                          <a:effectLst/>
                          <a:latin typeface="Arial" panose="020B0604020202020204" pitchFamily="34" charset="0"/>
                          <a:cs typeface="Arial" panose="020B0604020202020204" pitchFamily="34" charset="0"/>
                        </a:rPr>
                        <a:t>Total</a:t>
                      </a:r>
                    </a:p>
                  </a:txBody>
                  <a:tcPr marL="8467" marR="8467" marT="8467" marB="0" anchor="ctr">
                    <a:lnB w="12700" cap="flat" cmpd="sng" algn="ctr">
                      <a:solidFill>
                        <a:schemeClr val="tx1"/>
                      </a:solidFill>
                      <a:prstDash val="solid"/>
                      <a:round/>
                      <a:headEnd type="none" w="med" len="med"/>
                      <a:tailEnd type="none" w="med" len="med"/>
                    </a:lnB>
                    <a:solidFill>
                      <a:schemeClr val="dk1"/>
                    </a:solidFill>
                  </a:tcPr>
                </a:tc>
                <a:tc>
                  <a:txBody>
                    <a:bodyPr/>
                    <a:lstStyle/>
                    <a:p>
                      <a:pPr algn="ctr" rtl="0" fontAlgn="ctr"/>
                      <a:r>
                        <a:rPr lang="en-US" sz="1500" b="0" i="0" u="none" strike="noStrike">
                          <a:solidFill>
                            <a:srgbClr val="FFFFFF"/>
                          </a:solidFill>
                          <a:effectLst/>
                          <a:latin typeface="Arial" panose="020B0604020202020204" pitchFamily="34" charset="0"/>
                          <a:cs typeface="Arial" panose="020B0604020202020204" pitchFamily="34" charset="0"/>
                        </a:rPr>
                        <a:t>Program</a:t>
                      </a:r>
                    </a:p>
                  </a:txBody>
                  <a:tcPr marL="8467" marR="8467" marT="8467" marB="0" anchor="ctr">
                    <a:lnB w="12700" cap="flat" cmpd="sng" algn="ctr">
                      <a:solidFill>
                        <a:schemeClr val="tx1"/>
                      </a:solidFill>
                      <a:prstDash val="solid"/>
                      <a:round/>
                      <a:headEnd type="none" w="med" len="med"/>
                      <a:tailEnd type="none" w="med" len="med"/>
                    </a:lnB>
                    <a:solidFill>
                      <a:schemeClr val="dk1"/>
                    </a:solidFill>
                  </a:tcPr>
                </a:tc>
                <a:tc>
                  <a:txBody>
                    <a:bodyPr/>
                    <a:lstStyle/>
                    <a:p>
                      <a:pPr algn="ctr" rtl="0" fontAlgn="ctr"/>
                      <a:r>
                        <a:rPr lang="en-US" sz="1500" b="0" i="0" u="none" strike="noStrike" dirty="0">
                          <a:solidFill>
                            <a:srgbClr val="FFFFFF"/>
                          </a:solidFill>
                          <a:effectLst/>
                          <a:latin typeface="Arial" panose="020B0604020202020204" pitchFamily="34" charset="0"/>
                          <a:cs typeface="Arial" panose="020B0604020202020204" pitchFamily="34" charset="0"/>
                        </a:rPr>
                        <a:t>Dining</a:t>
                      </a:r>
                    </a:p>
                  </a:txBody>
                  <a:tcPr marL="8467" marR="8467" marT="8467" marB="0" anchor="ctr">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n-US" sz="1300" b="0" i="0" u="none" strike="noStrike" dirty="0">
                          <a:solidFill>
                            <a:srgbClr val="FFFFFF"/>
                          </a:solidFill>
                          <a:effectLst/>
                          <a:latin typeface="Arial" panose="020B0604020202020204" pitchFamily="34" charset="0"/>
                          <a:cs typeface="Arial" panose="020B0604020202020204" pitchFamily="34" charset="0"/>
                        </a:rPr>
                        <a:t>Cost</a:t>
                      </a:r>
                    </a:p>
                    <a:p>
                      <a:pPr algn="ctr" rtl="0" fontAlgn="ctr"/>
                      <a:r>
                        <a:rPr lang="en-US" sz="1300" b="0" i="0" u="none" strike="noStrike" dirty="0">
                          <a:solidFill>
                            <a:srgbClr val="FFFFFF"/>
                          </a:solidFill>
                          <a:effectLst/>
                          <a:latin typeface="Arial" panose="020B0604020202020204" pitchFamily="34" charset="0"/>
                          <a:cs typeface="Arial" panose="020B0604020202020204" pitchFamily="34" charset="0"/>
                        </a:rPr>
                        <a:t>UGRD</a:t>
                      </a:r>
                    </a:p>
                  </a:txBody>
                  <a:tcPr marL="8467" marR="8467" marT="8467" marB="0" anchor="ctr">
                    <a:lnB w="12700" cap="flat" cmpd="sng" algn="ctr">
                      <a:solidFill>
                        <a:schemeClr val="tx1"/>
                      </a:solidFill>
                      <a:prstDash val="solid"/>
                      <a:round/>
                      <a:headEnd type="none" w="med" len="med"/>
                      <a:tailEnd type="none" w="med" len="med"/>
                    </a:lnB>
                    <a:solidFill>
                      <a:schemeClr val="tx1"/>
                    </a:solidFill>
                  </a:tcPr>
                </a:tc>
                <a:tc>
                  <a:txBody>
                    <a:bodyPr/>
                    <a:lstStyle/>
                    <a:p>
                      <a:pPr algn="ctr" rtl="0" fontAlgn="ctr"/>
                      <a:r>
                        <a:rPr lang="en-US" sz="1300" b="0" i="0" u="none" strike="noStrike" dirty="0">
                          <a:solidFill>
                            <a:srgbClr val="FFFFFF"/>
                          </a:solidFill>
                          <a:effectLst/>
                          <a:latin typeface="Arial" panose="020B0604020202020204" pitchFamily="34" charset="0"/>
                          <a:cs typeface="Arial" panose="020B0604020202020204" pitchFamily="34" charset="0"/>
                        </a:rPr>
                        <a:t>Cost</a:t>
                      </a:r>
                    </a:p>
                    <a:p>
                      <a:pPr algn="ctr" rtl="0" fontAlgn="ctr"/>
                      <a:r>
                        <a:rPr lang="en-US" sz="1300" b="0" i="0" u="none" strike="noStrike" dirty="0">
                          <a:solidFill>
                            <a:srgbClr val="FFFFFF"/>
                          </a:solidFill>
                          <a:effectLst/>
                          <a:latin typeface="Arial" panose="020B0604020202020204" pitchFamily="34" charset="0"/>
                          <a:cs typeface="Arial" panose="020B0604020202020204" pitchFamily="34" charset="0"/>
                        </a:rPr>
                        <a:t>GRAD</a:t>
                      </a:r>
                    </a:p>
                  </a:txBody>
                  <a:tcPr marL="8467" marR="8467" marT="8467" marB="0" anchor="ctr">
                    <a:lnB w="12700" cap="flat" cmpd="sng" algn="ctr">
                      <a:solidFill>
                        <a:schemeClr val="tx1"/>
                      </a:solidFill>
                      <a:prstDash val="solid"/>
                      <a:round/>
                      <a:headEnd type="none" w="med" len="med"/>
                      <a:tailEnd type="none" w="med" len="med"/>
                    </a:lnB>
                    <a:solidFill>
                      <a:schemeClr val="dk1"/>
                    </a:solidFill>
                  </a:tcPr>
                </a:tc>
                <a:tc>
                  <a:txBody>
                    <a:bodyPr/>
                    <a:lstStyle/>
                    <a:p>
                      <a:pPr algn="ctr" rtl="0" fontAlgn="ctr"/>
                      <a:r>
                        <a:rPr lang="en-US" sz="1500" b="0" i="0" u="none" strike="noStrike" dirty="0">
                          <a:solidFill>
                            <a:srgbClr val="FFFFFF"/>
                          </a:solidFill>
                          <a:effectLst/>
                          <a:latin typeface="Arial" panose="020B0604020202020204" pitchFamily="34" charset="0"/>
                          <a:cs typeface="Arial" panose="020B0604020202020204" pitchFamily="34" charset="0"/>
                        </a:rPr>
                        <a:t>Parking</a:t>
                      </a:r>
                    </a:p>
                  </a:txBody>
                  <a:tcPr marL="8467" marR="8467" marT="8467" marB="0" anchor="ctr">
                    <a:lnB w="12700" cap="flat" cmpd="sng" algn="ctr">
                      <a:solidFill>
                        <a:schemeClr val="tx1"/>
                      </a:solidFill>
                      <a:prstDash val="solid"/>
                      <a:round/>
                      <a:headEnd type="none" w="med" len="med"/>
                      <a:tailEnd type="none" w="med" len="med"/>
                    </a:lnB>
                    <a:solidFill>
                      <a:schemeClr val="dk1"/>
                    </a:solidFill>
                  </a:tcPr>
                </a:tc>
                <a:extLst>
                  <a:ext uri="{0D108BD9-81ED-4DB2-BD59-A6C34878D82A}">
                    <a16:rowId xmlns:a16="http://schemas.microsoft.com/office/drawing/2014/main" val="10000"/>
                  </a:ext>
                </a:extLst>
              </a:tr>
              <a:tr h="720133">
                <a:tc>
                  <a:txBody>
                    <a:bodyPr/>
                    <a:lstStyle/>
                    <a:p>
                      <a:pPr algn="l" rtl="0" fontAlgn="ctr"/>
                      <a:r>
                        <a:rPr lang="en-US" sz="1800" b="0" i="0" u="none" strike="noStrike" dirty="0">
                          <a:solidFill>
                            <a:srgbClr val="000000"/>
                          </a:solidFill>
                          <a:effectLst/>
                          <a:latin typeface="Arial" panose="020B0604020202020204" pitchFamily="34" charset="0"/>
                          <a:cs typeface="Arial" panose="020B0604020202020204" pitchFamily="34" charset="0"/>
                        </a:rPr>
                        <a:t>Promoters</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Arial" panose="020B0604020202020204" pitchFamily="34" charset="0"/>
                          <a:cs typeface="Arial" panose="020B0604020202020204" pitchFamily="34" charset="0"/>
                        </a:rPr>
                        <a:t>36%</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Arial" panose="020B0604020202020204" pitchFamily="34" charset="0"/>
                          <a:cs typeface="Arial" panose="020B0604020202020204" pitchFamily="34" charset="0"/>
                        </a:rPr>
                        <a:t>38%</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Arial" panose="020B0604020202020204" pitchFamily="34" charset="0"/>
                          <a:cs typeface="Arial" panose="020B0604020202020204" pitchFamily="34" charset="0"/>
                        </a:rPr>
                        <a:t>38%</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Arial" panose="020B0604020202020204" pitchFamily="34" charset="0"/>
                          <a:cs typeface="Arial" panose="020B0604020202020204" pitchFamily="34" charset="0"/>
                        </a:rPr>
                        <a:t>34%</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1" i="1" u="none" strike="noStrike" dirty="0">
                          <a:solidFill>
                            <a:srgbClr val="000000"/>
                          </a:solidFill>
                          <a:effectLst/>
                          <a:latin typeface="Arial" panose="020B0604020202020204" pitchFamily="34" charset="0"/>
                          <a:cs typeface="Arial" panose="020B0604020202020204" pitchFamily="34" charset="0"/>
                        </a:rPr>
                        <a:t>17%</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Arial" panose="020B0604020202020204" pitchFamily="34" charset="0"/>
                          <a:cs typeface="Arial" panose="020B0604020202020204" pitchFamily="34" charset="0"/>
                        </a:rPr>
                        <a:t>30%</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cs typeface="Arial" panose="020B0604020202020204" pitchFamily="34" charset="0"/>
                        </a:rPr>
                        <a:t>14%</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cs typeface="Arial" panose="020B0604020202020204" pitchFamily="34" charset="0"/>
                        </a:rPr>
                        <a:t>17%</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cs typeface="Arial" panose="020B0604020202020204" pitchFamily="34" charset="0"/>
                        </a:rPr>
                        <a:t>15%</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cs typeface="Arial" panose="020B0604020202020204" pitchFamily="34" charset="0"/>
                        </a:rPr>
                        <a:t>6%</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20133">
                <a:tc>
                  <a:txBody>
                    <a:bodyPr/>
                    <a:lstStyle/>
                    <a:p>
                      <a:pPr algn="l" rtl="0" fontAlgn="ctr"/>
                      <a:r>
                        <a:rPr lang="en-US" sz="1800" b="0" i="0" u="none" strike="noStrike">
                          <a:solidFill>
                            <a:srgbClr val="000000"/>
                          </a:solidFill>
                          <a:effectLst/>
                          <a:latin typeface="Arial" panose="020B0604020202020204" pitchFamily="34" charset="0"/>
                          <a:cs typeface="Arial" panose="020B0604020202020204" pitchFamily="34" charset="0"/>
                        </a:rPr>
                        <a:t>Passives</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2"/>
                    </a:solidFill>
                  </a:tcPr>
                </a:tc>
                <a:tc>
                  <a:txBody>
                    <a:bodyPr/>
                    <a:lstStyle/>
                    <a:p>
                      <a:pPr algn="ctr" rtl="0" fontAlgn="ctr"/>
                      <a:r>
                        <a:rPr lang="en-US" sz="1800" b="0" i="0" u="none" strike="noStrike">
                          <a:solidFill>
                            <a:srgbClr val="000000"/>
                          </a:solidFill>
                          <a:effectLst/>
                          <a:latin typeface="Arial" panose="020B0604020202020204" pitchFamily="34" charset="0"/>
                          <a:cs typeface="Arial" panose="020B0604020202020204" pitchFamily="34" charset="0"/>
                        </a:rPr>
                        <a:t>45%</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2"/>
                    </a:solidFill>
                  </a:tcPr>
                </a:tc>
                <a:tc>
                  <a:txBody>
                    <a:bodyPr/>
                    <a:lstStyle/>
                    <a:p>
                      <a:pPr algn="ctr" rtl="0" fontAlgn="ctr"/>
                      <a:r>
                        <a:rPr lang="en-US" sz="1800" b="0" i="0" u="none" strike="noStrike" dirty="0">
                          <a:solidFill>
                            <a:srgbClr val="000000"/>
                          </a:solidFill>
                          <a:effectLst/>
                          <a:latin typeface="Arial" panose="020B0604020202020204" pitchFamily="34" charset="0"/>
                          <a:cs typeface="Arial" panose="020B0604020202020204" pitchFamily="34" charset="0"/>
                        </a:rPr>
                        <a:t>31%</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2"/>
                    </a:solidFill>
                  </a:tcPr>
                </a:tc>
                <a:tc>
                  <a:txBody>
                    <a:bodyPr/>
                    <a:lstStyle/>
                    <a:p>
                      <a:pPr algn="ctr" rtl="0" fontAlgn="ctr"/>
                      <a:r>
                        <a:rPr lang="en-US" sz="1800" b="0" i="0" u="none" strike="noStrike" dirty="0">
                          <a:solidFill>
                            <a:srgbClr val="000000"/>
                          </a:solidFill>
                          <a:effectLst/>
                          <a:latin typeface="Arial" panose="020B0604020202020204" pitchFamily="34" charset="0"/>
                          <a:cs typeface="Arial" panose="020B0604020202020204" pitchFamily="34" charset="0"/>
                        </a:rPr>
                        <a:t>29%</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2"/>
                    </a:solidFill>
                  </a:tcPr>
                </a:tc>
                <a:tc>
                  <a:txBody>
                    <a:bodyPr/>
                    <a:lstStyle/>
                    <a:p>
                      <a:pPr algn="ctr" rtl="0" fontAlgn="ctr"/>
                      <a:r>
                        <a:rPr lang="en-US" sz="1800" b="0" i="0" u="none" strike="noStrike" dirty="0">
                          <a:solidFill>
                            <a:srgbClr val="000000"/>
                          </a:solidFill>
                          <a:effectLst/>
                          <a:latin typeface="Arial" panose="020B0604020202020204" pitchFamily="34" charset="0"/>
                          <a:cs typeface="Arial" panose="020B0604020202020204" pitchFamily="34" charset="0"/>
                        </a:rPr>
                        <a:t>35%</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2"/>
                    </a:solidFill>
                  </a:tcPr>
                </a:tc>
                <a:tc>
                  <a:txBody>
                    <a:bodyPr/>
                    <a:lstStyle/>
                    <a:p>
                      <a:pPr algn="ctr" rtl="0" fontAlgn="ctr"/>
                      <a:r>
                        <a:rPr lang="en-US" sz="1800" b="1" i="1" u="none" strike="noStrike" dirty="0">
                          <a:solidFill>
                            <a:srgbClr val="000000"/>
                          </a:solidFill>
                          <a:effectLst/>
                          <a:latin typeface="Arial" panose="020B0604020202020204" pitchFamily="34" charset="0"/>
                          <a:cs typeface="Arial" panose="020B0604020202020204" pitchFamily="34" charset="0"/>
                        </a:rPr>
                        <a:t>28%</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2"/>
                    </a:solidFill>
                  </a:tcPr>
                </a:tc>
                <a:tc>
                  <a:txBody>
                    <a:bodyPr/>
                    <a:lstStyle/>
                    <a:p>
                      <a:pPr algn="ctr" rtl="0" fontAlgn="ctr"/>
                      <a:r>
                        <a:rPr lang="en-US" sz="1800" b="0" i="0" u="none" strike="noStrike" dirty="0">
                          <a:solidFill>
                            <a:srgbClr val="000000"/>
                          </a:solidFill>
                          <a:effectLst/>
                          <a:latin typeface="Arial" panose="020B0604020202020204" pitchFamily="34" charset="0"/>
                          <a:cs typeface="Arial" panose="020B0604020202020204" pitchFamily="34" charset="0"/>
                        </a:rPr>
                        <a:t>30%</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2"/>
                    </a:solidFill>
                  </a:tcPr>
                </a:tc>
                <a:tc>
                  <a:txBody>
                    <a:bodyPr/>
                    <a:lstStyle/>
                    <a:p>
                      <a:pPr algn="ctr" rtl="0" fontAlgn="ctr"/>
                      <a:r>
                        <a:rPr lang="en-US" sz="1800" b="0" i="0" u="none" strike="noStrike" dirty="0">
                          <a:solidFill>
                            <a:srgbClr val="000000"/>
                          </a:solidFill>
                          <a:effectLst/>
                          <a:latin typeface="Arial" panose="020B0604020202020204" pitchFamily="34" charset="0"/>
                          <a:cs typeface="Arial" panose="020B0604020202020204" pitchFamily="34" charset="0"/>
                        </a:rPr>
                        <a:t>40%</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2"/>
                    </a:solidFill>
                  </a:tcPr>
                </a:tc>
                <a:tc>
                  <a:txBody>
                    <a:bodyPr/>
                    <a:lstStyle/>
                    <a:p>
                      <a:pPr algn="ctr" rtl="0" fontAlgn="ctr"/>
                      <a:r>
                        <a:rPr lang="en-US" sz="1800" b="0" i="0" u="none" strike="noStrike" dirty="0">
                          <a:solidFill>
                            <a:srgbClr val="000000"/>
                          </a:solidFill>
                          <a:effectLst/>
                          <a:latin typeface="Arial" panose="020B0604020202020204" pitchFamily="34" charset="0"/>
                          <a:cs typeface="Arial" panose="020B0604020202020204" pitchFamily="34" charset="0"/>
                        </a:rPr>
                        <a:t>35%</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2"/>
                    </a:solidFill>
                  </a:tcPr>
                </a:tc>
                <a:tc>
                  <a:txBody>
                    <a:bodyPr/>
                    <a:lstStyle/>
                    <a:p>
                      <a:pPr algn="ctr" rtl="0" fontAlgn="ctr"/>
                      <a:r>
                        <a:rPr lang="en-US" sz="1800" b="0" i="0" u="none" strike="noStrike" dirty="0">
                          <a:solidFill>
                            <a:srgbClr val="000000"/>
                          </a:solidFill>
                          <a:effectLst/>
                          <a:latin typeface="Arial" panose="020B0604020202020204" pitchFamily="34" charset="0"/>
                          <a:cs typeface="Arial" panose="020B0604020202020204" pitchFamily="34" charset="0"/>
                        </a:rPr>
                        <a:t>20%</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2"/>
                    </a:solidFill>
                  </a:tcPr>
                </a:tc>
                <a:tc>
                  <a:txBody>
                    <a:bodyPr/>
                    <a:lstStyle/>
                    <a:p>
                      <a:pPr algn="ctr" rtl="0" fontAlgn="ctr"/>
                      <a:r>
                        <a:rPr lang="en-US" sz="1800" b="0" i="0" u="none" strike="noStrike">
                          <a:solidFill>
                            <a:srgbClr val="000000"/>
                          </a:solidFill>
                          <a:effectLst/>
                          <a:latin typeface="Arial" panose="020B0604020202020204" pitchFamily="34" charset="0"/>
                          <a:cs typeface="Arial" panose="020B0604020202020204" pitchFamily="34" charset="0"/>
                        </a:rPr>
                        <a:t>25%</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2"/>
                    </a:solidFill>
                  </a:tcPr>
                </a:tc>
                <a:extLst>
                  <a:ext uri="{0D108BD9-81ED-4DB2-BD59-A6C34878D82A}">
                    <a16:rowId xmlns:a16="http://schemas.microsoft.com/office/drawing/2014/main" val="10002"/>
                  </a:ext>
                </a:extLst>
              </a:tr>
              <a:tr h="631467">
                <a:tc>
                  <a:txBody>
                    <a:bodyPr/>
                    <a:lstStyle/>
                    <a:p>
                      <a:pPr algn="l" rtl="0" fontAlgn="ctr"/>
                      <a:r>
                        <a:rPr lang="en-US" sz="1800" b="0" i="0" u="none" strike="noStrike">
                          <a:solidFill>
                            <a:srgbClr val="000000"/>
                          </a:solidFill>
                          <a:effectLst/>
                          <a:latin typeface="Arial" panose="020B0604020202020204" pitchFamily="34" charset="0"/>
                          <a:cs typeface="Arial" panose="020B0604020202020204" pitchFamily="34" charset="0"/>
                        </a:rPr>
                        <a:t>Detractors</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Arial" panose="020B0604020202020204" pitchFamily="34" charset="0"/>
                          <a:cs typeface="Arial" panose="020B0604020202020204" pitchFamily="34" charset="0"/>
                        </a:rPr>
                        <a:t>19%</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cs typeface="Arial" panose="020B0604020202020204" pitchFamily="34" charset="0"/>
                        </a:rPr>
                        <a:t>31%</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cs typeface="Arial" panose="020B0604020202020204" pitchFamily="34" charset="0"/>
                        </a:rPr>
                        <a:t>33%</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cs typeface="Arial" panose="020B0604020202020204" pitchFamily="34" charset="0"/>
                        </a:rPr>
                        <a:t>31%</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1" i="1" u="none" strike="noStrike">
                          <a:solidFill>
                            <a:srgbClr val="000000"/>
                          </a:solidFill>
                          <a:effectLst/>
                          <a:latin typeface="Arial" panose="020B0604020202020204" pitchFamily="34" charset="0"/>
                          <a:cs typeface="Arial" panose="020B0604020202020204" pitchFamily="34" charset="0"/>
                        </a:rPr>
                        <a:t>25%</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Arial" panose="020B0604020202020204" pitchFamily="34" charset="0"/>
                          <a:cs typeface="Arial" panose="020B0604020202020204" pitchFamily="34" charset="0"/>
                        </a:rPr>
                        <a:t>41%</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Arial" panose="020B0604020202020204" pitchFamily="34" charset="0"/>
                          <a:cs typeface="Arial" panose="020B0604020202020204" pitchFamily="34" charset="0"/>
                        </a:rPr>
                        <a:t>46%</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Arial" panose="020B0604020202020204" pitchFamily="34" charset="0"/>
                          <a:cs typeface="Arial" panose="020B0604020202020204" pitchFamily="34" charset="0"/>
                        </a:rPr>
                        <a:t>48%</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Arial" panose="020B0604020202020204" pitchFamily="34" charset="0"/>
                          <a:cs typeface="Arial" panose="020B0604020202020204" pitchFamily="34" charset="0"/>
                        </a:rPr>
                        <a:t>65%</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Arial" panose="020B0604020202020204" pitchFamily="34" charset="0"/>
                          <a:cs typeface="Arial" panose="020B0604020202020204" pitchFamily="34" charset="0"/>
                        </a:rPr>
                        <a:t>70%</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23900">
                <a:tc>
                  <a:txBody>
                    <a:bodyPr/>
                    <a:lstStyle/>
                    <a:p>
                      <a:pPr algn="l" rtl="0" fontAlgn="ctr"/>
                      <a:r>
                        <a:rPr lang="en-US" sz="1800" b="1" i="1" u="none" strike="noStrike" dirty="0">
                          <a:solidFill>
                            <a:srgbClr val="000000"/>
                          </a:solidFill>
                          <a:effectLst/>
                          <a:latin typeface="Arial" panose="020B0604020202020204" pitchFamily="34" charset="0"/>
                          <a:cs typeface="Arial" panose="020B0604020202020204" pitchFamily="34" charset="0"/>
                        </a:rPr>
                        <a:t>NPS</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1" i="0" u="none" strike="noStrike" dirty="0">
                          <a:solidFill>
                            <a:schemeClr val="accent6">
                              <a:lumMod val="75000"/>
                            </a:schemeClr>
                          </a:solidFill>
                          <a:effectLst/>
                          <a:latin typeface="Arial" panose="020B0604020202020204" pitchFamily="34" charset="0"/>
                          <a:cs typeface="Arial" panose="020B0604020202020204" pitchFamily="34" charset="0"/>
                        </a:rPr>
                        <a:t>17</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1" i="0" u="none" strike="noStrike" dirty="0">
                          <a:solidFill>
                            <a:schemeClr val="accent6">
                              <a:lumMod val="75000"/>
                            </a:schemeClr>
                          </a:solidFill>
                          <a:effectLst/>
                          <a:latin typeface="Arial" panose="020B0604020202020204" pitchFamily="34" charset="0"/>
                          <a:cs typeface="Arial" panose="020B0604020202020204" pitchFamily="34" charset="0"/>
                        </a:rPr>
                        <a:t>8</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1" i="0" u="none" strike="noStrike" dirty="0">
                          <a:solidFill>
                            <a:schemeClr val="accent6">
                              <a:lumMod val="75000"/>
                            </a:schemeClr>
                          </a:solidFill>
                          <a:effectLst/>
                          <a:latin typeface="Arial" panose="020B0604020202020204" pitchFamily="34" charset="0"/>
                          <a:cs typeface="Arial" panose="020B0604020202020204" pitchFamily="34" charset="0"/>
                        </a:rPr>
                        <a:t>5</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1" i="0" u="none" strike="noStrike" dirty="0">
                          <a:solidFill>
                            <a:schemeClr val="accent6">
                              <a:lumMod val="75000"/>
                            </a:schemeClr>
                          </a:solidFill>
                          <a:effectLst/>
                          <a:latin typeface="Arial" panose="020B0604020202020204" pitchFamily="34" charset="0"/>
                          <a:cs typeface="Arial" panose="020B0604020202020204" pitchFamily="34" charset="0"/>
                        </a:rPr>
                        <a:t>3</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1" i="0" u="none" strike="noStrike" dirty="0">
                          <a:solidFill>
                            <a:srgbClr val="FF0000"/>
                          </a:solidFill>
                          <a:effectLst/>
                          <a:latin typeface="Arial" panose="020B0604020202020204" pitchFamily="34" charset="0"/>
                          <a:cs typeface="Arial" panose="020B0604020202020204" pitchFamily="34" charset="0"/>
                        </a:rPr>
                        <a:t>-8</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1" i="0" u="none" strike="noStrike" dirty="0">
                          <a:solidFill>
                            <a:srgbClr val="FF0000"/>
                          </a:solidFill>
                          <a:effectLst/>
                          <a:latin typeface="Arial" panose="020B0604020202020204" pitchFamily="34" charset="0"/>
                          <a:cs typeface="Arial" panose="020B0604020202020204" pitchFamily="34" charset="0"/>
                        </a:rPr>
                        <a:t>-11</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1" i="0" u="none" strike="noStrike" dirty="0">
                          <a:solidFill>
                            <a:srgbClr val="FF0000"/>
                          </a:solidFill>
                          <a:effectLst/>
                          <a:latin typeface="Arial" panose="020B0604020202020204" pitchFamily="34" charset="0"/>
                          <a:cs typeface="Arial" panose="020B0604020202020204" pitchFamily="34" charset="0"/>
                        </a:rPr>
                        <a:t>-31</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1" i="0" u="none" strike="noStrike" dirty="0">
                          <a:solidFill>
                            <a:srgbClr val="FF0000"/>
                          </a:solidFill>
                          <a:effectLst/>
                          <a:latin typeface="Arial" panose="020B0604020202020204" pitchFamily="34" charset="0"/>
                          <a:cs typeface="Arial" panose="020B0604020202020204" pitchFamily="34" charset="0"/>
                        </a:rPr>
                        <a:t>-31</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1" i="0" u="none" strike="noStrike" dirty="0">
                          <a:solidFill>
                            <a:srgbClr val="FF0000"/>
                          </a:solidFill>
                          <a:effectLst/>
                          <a:latin typeface="Arial" panose="020B0604020202020204" pitchFamily="34" charset="0"/>
                          <a:cs typeface="Arial" panose="020B0604020202020204" pitchFamily="34" charset="0"/>
                        </a:rPr>
                        <a:t>-51</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1" i="0" u="none" strike="noStrike" dirty="0">
                          <a:solidFill>
                            <a:srgbClr val="FF0000"/>
                          </a:solidFill>
                          <a:effectLst/>
                          <a:latin typeface="Arial" panose="020B0604020202020204" pitchFamily="34" charset="0"/>
                          <a:cs typeface="Arial" panose="020B0604020202020204" pitchFamily="34" charset="0"/>
                        </a:rPr>
                        <a:t>-64</a:t>
                      </a:r>
                    </a:p>
                  </a:txBody>
                  <a:tcPr marL="8467" marR="8467" marT="84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30BA-920F-46C2-9AA4-6CC21056FE71}"/>
              </a:ext>
            </a:extLst>
          </p:cNvPr>
          <p:cNvSpPr>
            <a:spLocks noGrp="1"/>
          </p:cNvSpPr>
          <p:nvPr>
            <p:ph type="title"/>
          </p:nvPr>
        </p:nvSpPr>
        <p:spPr/>
        <p:txBody>
          <a:bodyPr/>
          <a:lstStyle/>
          <a:p>
            <a:r>
              <a:rPr lang="en-US" dirty="0"/>
              <a:t>Overview</a:t>
            </a:r>
          </a:p>
        </p:txBody>
      </p:sp>
      <p:graphicFrame>
        <p:nvGraphicFramePr>
          <p:cNvPr id="4" name="Diagram 3">
            <a:extLst>
              <a:ext uri="{FF2B5EF4-FFF2-40B4-BE49-F238E27FC236}">
                <a16:creationId xmlns:a16="http://schemas.microsoft.com/office/drawing/2014/main" id="{89ED04EF-24C6-49FC-BCAF-4EC391DFA059}"/>
              </a:ext>
            </a:extLst>
          </p:cNvPr>
          <p:cNvGraphicFramePr/>
          <p:nvPr>
            <p:extLst>
              <p:ext uri="{D42A27DB-BD31-4B8C-83A1-F6EECF244321}">
                <p14:modId xmlns:p14="http://schemas.microsoft.com/office/powerpoint/2010/main" val="1970768995"/>
              </p:ext>
            </p:extLst>
          </p:nvPr>
        </p:nvGraphicFramePr>
        <p:xfrm>
          <a:off x="875071" y="1317523"/>
          <a:ext cx="10284542" cy="4680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012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A34770-9460-4B33-8A96-F1B0302541C2}"/>
              </a:ext>
            </a:extLst>
          </p:cNvPr>
          <p:cNvSpPr>
            <a:spLocks noGrp="1"/>
          </p:cNvSpPr>
          <p:nvPr>
            <p:ph type="title"/>
          </p:nvPr>
        </p:nvSpPr>
        <p:spPr/>
        <p:txBody>
          <a:bodyPr/>
          <a:lstStyle/>
          <a:p>
            <a:r>
              <a:rPr lang="en-US" dirty="0"/>
              <a:t>Lessons Learned</a:t>
            </a:r>
          </a:p>
        </p:txBody>
      </p:sp>
      <p:sp>
        <p:nvSpPr>
          <p:cNvPr id="6" name="Text Placeholder 5">
            <a:extLst>
              <a:ext uri="{FF2B5EF4-FFF2-40B4-BE49-F238E27FC236}">
                <a16:creationId xmlns:a16="http://schemas.microsoft.com/office/drawing/2014/main" id="{1F3F09B4-5016-43ED-9F72-A1E1B6620951}"/>
              </a:ext>
            </a:extLst>
          </p:cNvPr>
          <p:cNvSpPr>
            <a:spLocks noGrp="1"/>
          </p:cNvSpPr>
          <p:nvPr>
            <p:ph type="body" idx="1"/>
          </p:nvPr>
        </p:nvSpPr>
        <p:spPr/>
        <p:txBody>
          <a:bodyPr/>
          <a:lstStyle/>
          <a:p>
            <a:pPr marL="819143" indent="-514350">
              <a:buFont typeface="+mj-lt"/>
              <a:buAutoNum type="arabicPeriod"/>
            </a:pPr>
            <a:r>
              <a:rPr lang="en-US" dirty="0"/>
              <a:t>Responses were stable by wave (a week) but not within waves (daily and moving averages shorter than a week were not stable)</a:t>
            </a:r>
          </a:p>
          <a:p>
            <a:pPr marL="819143" indent="-514350">
              <a:buFont typeface="+mj-lt"/>
              <a:buAutoNum type="arabicPeriod"/>
            </a:pPr>
            <a:r>
              <a:rPr lang="en-US" dirty="0"/>
              <a:t>Late respondents were much more negative</a:t>
            </a:r>
          </a:p>
          <a:p>
            <a:pPr marL="819143" indent="-514350">
              <a:buFont typeface="+mj-lt"/>
              <a:buAutoNum type="arabicPeriod"/>
            </a:pPr>
            <a:r>
              <a:rPr lang="en-US" dirty="0"/>
              <a:t>Sentiment tends to decline over the course of a fall or spring semester</a:t>
            </a:r>
          </a:p>
          <a:p>
            <a:r>
              <a:rPr lang="en-US" dirty="0"/>
              <a:t>In year 2, we found most useful distribution was comment push to senior academic and student affairs leaders.</a:t>
            </a:r>
          </a:p>
          <a:p>
            <a:r>
              <a:rPr lang="en-US" dirty="0"/>
              <a:t>AI might be a solution to coding responses but the jury is out</a:t>
            </a:r>
          </a:p>
          <a:p>
            <a:pPr marL="819143" indent="-514350">
              <a:buFont typeface="+mj-lt"/>
              <a:buAutoNum type="arabicPeriod"/>
            </a:pPr>
            <a:endParaRPr lang="en-US" dirty="0"/>
          </a:p>
          <a:p>
            <a:pPr marL="304793" indent="0">
              <a:buNone/>
            </a:pPr>
            <a:endParaRPr lang="en-US" dirty="0"/>
          </a:p>
        </p:txBody>
      </p:sp>
      <p:sp>
        <p:nvSpPr>
          <p:cNvPr id="2" name="Slide Number Placeholder 1">
            <a:extLst>
              <a:ext uri="{FF2B5EF4-FFF2-40B4-BE49-F238E27FC236}">
                <a16:creationId xmlns:a16="http://schemas.microsoft.com/office/drawing/2014/main" id="{867CC48D-70A3-4A27-B4FD-B01CAB51F65D}"/>
              </a:ext>
            </a:extLst>
          </p:cNvPr>
          <p:cNvSpPr>
            <a:spLocks noGrp="1"/>
          </p:cNvSpPr>
          <p:nvPr>
            <p:ph type="sldNum" idx="4294967295"/>
          </p:nvPr>
        </p:nvSpPr>
        <p:spPr>
          <a:xfrm>
            <a:off x="9448800" y="6286500"/>
            <a:ext cx="2743200" cy="365125"/>
          </a:xfrm>
          <a:prstGeom prst="rect">
            <a:avLst/>
          </a:prstGeom>
        </p:spPr>
        <p:txBody>
          <a:bodyPr/>
          <a:lstStyle/>
          <a:p>
            <a:fld id="{00000000-1234-1234-1234-123412341234}" type="slidenum">
              <a:rPr lang="en" smtClean="0"/>
              <a:pPr/>
              <a:t>20</a:t>
            </a:fld>
            <a:endParaRPr lang="en"/>
          </a:p>
        </p:txBody>
      </p:sp>
    </p:spTree>
    <p:extLst>
      <p:ext uri="{BB962C8B-B14F-4D97-AF65-F5344CB8AC3E}">
        <p14:creationId xmlns:p14="http://schemas.microsoft.com/office/powerpoint/2010/main" val="26929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0960-A083-42AF-8772-6F92AFB003E3}"/>
              </a:ext>
            </a:extLst>
          </p:cNvPr>
          <p:cNvSpPr>
            <a:spLocks noGrp="1"/>
          </p:cNvSpPr>
          <p:nvPr>
            <p:ph type="title"/>
          </p:nvPr>
        </p:nvSpPr>
        <p:spPr>
          <a:xfrm>
            <a:off x="546379" y="375987"/>
            <a:ext cx="11090300" cy="847725"/>
          </a:xfrm>
        </p:spPr>
        <p:txBody>
          <a:bodyPr/>
          <a:lstStyle/>
          <a:p>
            <a:r>
              <a:rPr lang="en-US" sz="3600" dirty="0"/>
              <a:t>Late respondents have been much more negative</a:t>
            </a:r>
          </a:p>
        </p:txBody>
      </p:sp>
      <p:pic>
        <p:nvPicPr>
          <p:cNvPr id="4" name="Picture 3">
            <a:extLst>
              <a:ext uri="{FF2B5EF4-FFF2-40B4-BE49-F238E27FC236}">
                <a16:creationId xmlns:a16="http://schemas.microsoft.com/office/drawing/2014/main" id="{94CD6F71-E219-48A0-A2D9-37FE192573BA}"/>
              </a:ext>
            </a:extLst>
          </p:cNvPr>
          <p:cNvPicPr>
            <a:picLocks noChangeAspect="1"/>
          </p:cNvPicPr>
          <p:nvPr/>
        </p:nvPicPr>
        <p:blipFill>
          <a:blip r:embed="rId2"/>
          <a:stretch>
            <a:fillRect/>
          </a:stretch>
        </p:blipFill>
        <p:spPr>
          <a:xfrm>
            <a:off x="546379" y="1476223"/>
            <a:ext cx="10678303" cy="3962552"/>
          </a:xfrm>
          <a:prstGeom prst="rect">
            <a:avLst/>
          </a:prstGeom>
        </p:spPr>
      </p:pic>
      <p:sp>
        <p:nvSpPr>
          <p:cNvPr id="3" name="TextBox 2">
            <a:extLst>
              <a:ext uri="{FF2B5EF4-FFF2-40B4-BE49-F238E27FC236}">
                <a16:creationId xmlns:a16="http://schemas.microsoft.com/office/drawing/2014/main" id="{8F384E78-16D4-4752-A1CA-D18B8E825E8F}"/>
              </a:ext>
            </a:extLst>
          </p:cNvPr>
          <p:cNvSpPr txBox="1"/>
          <p:nvPr/>
        </p:nvSpPr>
        <p:spPr>
          <a:xfrm>
            <a:off x="2642992" y="6297347"/>
            <a:ext cx="3900555" cy="369332"/>
          </a:xfrm>
          <a:prstGeom prst="rect">
            <a:avLst/>
          </a:prstGeom>
          <a:noFill/>
        </p:spPr>
        <p:txBody>
          <a:bodyPr wrap="none" rtlCol="0">
            <a:spAutoFit/>
          </a:bodyPr>
          <a:lstStyle/>
          <a:p>
            <a:r>
              <a:rPr lang="en-US" dirty="0"/>
              <a:t>Fall and spring semester responses only</a:t>
            </a:r>
          </a:p>
        </p:txBody>
      </p:sp>
    </p:spTree>
    <p:extLst>
      <p:ext uri="{BB962C8B-B14F-4D97-AF65-F5344CB8AC3E}">
        <p14:creationId xmlns:p14="http://schemas.microsoft.com/office/powerpoint/2010/main" val="4166359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3236B-314A-40D7-B946-2775706152CF}"/>
              </a:ext>
            </a:extLst>
          </p:cNvPr>
          <p:cNvSpPr>
            <a:spLocks noGrp="1"/>
          </p:cNvSpPr>
          <p:nvPr>
            <p:ph type="title"/>
          </p:nvPr>
        </p:nvSpPr>
        <p:spPr/>
        <p:txBody>
          <a:bodyPr/>
          <a:lstStyle/>
          <a:p>
            <a:r>
              <a:rPr lang="en-US" dirty="0"/>
              <a:t>Email Push to Academic/Student Affairs</a:t>
            </a:r>
          </a:p>
        </p:txBody>
      </p:sp>
      <p:pic>
        <p:nvPicPr>
          <p:cNvPr id="4" name="Picture 3">
            <a:extLst>
              <a:ext uri="{FF2B5EF4-FFF2-40B4-BE49-F238E27FC236}">
                <a16:creationId xmlns:a16="http://schemas.microsoft.com/office/drawing/2014/main" id="{AFC37420-A2BC-4792-9687-F53C1C195F17}"/>
              </a:ext>
            </a:extLst>
          </p:cNvPr>
          <p:cNvPicPr>
            <a:picLocks noChangeAspect="1"/>
          </p:cNvPicPr>
          <p:nvPr/>
        </p:nvPicPr>
        <p:blipFill>
          <a:blip r:embed="rId2"/>
          <a:stretch>
            <a:fillRect/>
          </a:stretch>
        </p:blipFill>
        <p:spPr>
          <a:xfrm>
            <a:off x="445779" y="1129800"/>
            <a:ext cx="5769507" cy="3993345"/>
          </a:xfrm>
          <a:prstGeom prst="rect">
            <a:avLst/>
          </a:prstGeom>
        </p:spPr>
      </p:pic>
      <p:pic>
        <p:nvPicPr>
          <p:cNvPr id="5" name="Picture 4">
            <a:extLst>
              <a:ext uri="{FF2B5EF4-FFF2-40B4-BE49-F238E27FC236}">
                <a16:creationId xmlns:a16="http://schemas.microsoft.com/office/drawing/2014/main" id="{DEC34030-1E02-48B2-A63D-EC96853AC4F0}"/>
              </a:ext>
            </a:extLst>
          </p:cNvPr>
          <p:cNvPicPr>
            <a:picLocks noChangeAspect="1"/>
          </p:cNvPicPr>
          <p:nvPr/>
        </p:nvPicPr>
        <p:blipFill>
          <a:blip r:embed="rId3"/>
          <a:stretch>
            <a:fillRect/>
          </a:stretch>
        </p:blipFill>
        <p:spPr>
          <a:xfrm>
            <a:off x="6215286" y="2351089"/>
            <a:ext cx="5632817" cy="2772056"/>
          </a:xfrm>
          <a:prstGeom prst="rect">
            <a:avLst/>
          </a:prstGeom>
        </p:spPr>
      </p:pic>
    </p:spTree>
    <p:extLst>
      <p:ext uri="{BB962C8B-B14F-4D97-AF65-F5344CB8AC3E}">
        <p14:creationId xmlns:p14="http://schemas.microsoft.com/office/powerpoint/2010/main" val="4099725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4A3-85C6-42AE-A77E-7A1A072A6CD2}"/>
              </a:ext>
            </a:extLst>
          </p:cNvPr>
          <p:cNvSpPr>
            <a:spLocks noGrp="1"/>
          </p:cNvSpPr>
          <p:nvPr>
            <p:ph type="title"/>
          </p:nvPr>
        </p:nvSpPr>
        <p:spPr/>
        <p:txBody>
          <a:bodyPr/>
          <a:lstStyle/>
          <a:p>
            <a:r>
              <a:rPr lang="en-US" dirty="0"/>
              <a:t>Artificial Intelligence Coding Results</a:t>
            </a:r>
          </a:p>
        </p:txBody>
      </p:sp>
      <p:graphicFrame>
        <p:nvGraphicFramePr>
          <p:cNvPr id="4" name="Table 3">
            <a:extLst>
              <a:ext uri="{FF2B5EF4-FFF2-40B4-BE49-F238E27FC236}">
                <a16:creationId xmlns:a16="http://schemas.microsoft.com/office/drawing/2014/main" id="{3830A864-4112-41C9-A0E3-14CA04C4EF36}"/>
              </a:ext>
            </a:extLst>
          </p:cNvPr>
          <p:cNvGraphicFramePr>
            <a:graphicFrameLocks noGrp="1"/>
          </p:cNvGraphicFramePr>
          <p:nvPr>
            <p:extLst>
              <p:ext uri="{D42A27DB-BD31-4B8C-83A1-F6EECF244321}">
                <p14:modId xmlns:p14="http://schemas.microsoft.com/office/powerpoint/2010/main" val="421842148"/>
              </p:ext>
            </p:extLst>
          </p:nvPr>
        </p:nvGraphicFramePr>
        <p:xfrm>
          <a:off x="641349" y="969804"/>
          <a:ext cx="10607676" cy="4992843"/>
        </p:xfrm>
        <a:graphic>
          <a:graphicData uri="http://schemas.openxmlformats.org/drawingml/2006/table">
            <a:tbl>
              <a:tblPr bandRow="1">
                <a:tableStyleId>{3B4B98B0-60AC-42C2-AFA5-B58CD77FA1E5}</a:tableStyleId>
              </a:tblPr>
              <a:tblGrid>
                <a:gridCol w="3402462">
                  <a:extLst>
                    <a:ext uri="{9D8B030D-6E8A-4147-A177-3AD203B41FA5}">
                      <a16:colId xmlns:a16="http://schemas.microsoft.com/office/drawing/2014/main" val="625479033"/>
                    </a:ext>
                  </a:extLst>
                </a:gridCol>
                <a:gridCol w="1200869">
                  <a:extLst>
                    <a:ext uri="{9D8B030D-6E8A-4147-A177-3AD203B41FA5}">
                      <a16:colId xmlns:a16="http://schemas.microsoft.com/office/drawing/2014/main" val="4127761489"/>
                    </a:ext>
                  </a:extLst>
                </a:gridCol>
                <a:gridCol w="1200869">
                  <a:extLst>
                    <a:ext uri="{9D8B030D-6E8A-4147-A177-3AD203B41FA5}">
                      <a16:colId xmlns:a16="http://schemas.microsoft.com/office/drawing/2014/main" val="2392206784"/>
                    </a:ext>
                  </a:extLst>
                </a:gridCol>
                <a:gridCol w="1200869">
                  <a:extLst>
                    <a:ext uri="{9D8B030D-6E8A-4147-A177-3AD203B41FA5}">
                      <a16:colId xmlns:a16="http://schemas.microsoft.com/office/drawing/2014/main" val="2368912904"/>
                    </a:ext>
                  </a:extLst>
                </a:gridCol>
                <a:gridCol w="1200869">
                  <a:extLst>
                    <a:ext uri="{9D8B030D-6E8A-4147-A177-3AD203B41FA5}">
                      <a16:colId xmlns:a16="http://schemas.microsoft.com/office/drawing/2014/main" val="1095964416"/>
                    </a:ext>
                  </a:extLst>
                </a:gridCol>
                <a:gridCol w="1200869">
                  <a:extLst>
                    <a:ext uri="{9D8B030D-6E8A-4147-A177-3AD203B41FA5}">
                      <a16:colId xmlns:a16="http://schemas.microsoft.com/office/drawing/2014/main" val="57351377"/>
                    </a:ext>
                  </a:extLst>
                </a:gridCol>
                <a:gridCol w="1200869">
                  <a:extLst>
                    <a:ext uri="{9D8B030D-6E8A-4147-A177-3AD203B41FA5}">
                      <a16:colId xmlns:a16="http://schemas.microsoft.com/office/drawing/2014/main" val="2252169727"/>
                    </a:ext>
                  </a:extLst>
                </a:gridCol>
              </a:tblGrid>
              <a:tr h="677595">
                <a:tc>
                  <a:txBody>
                    <a:bodyPr/>
                    <a:lstStyle/>
                    <a:p>
                      <a:pPr algn="l" fontAlgn="b"/>
                      <a:r>
                        <a:rPr lang="en-US" sz="1600" b="1" u="none" strike="noStrike" dirty="0">
                          <a:effectLst/>
                        </a:rPr>
                        <a:t>description</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dirty="0">
                          <a:effectLst/>
                        </a:rPr>
                        <a:t>Spring 2024 </a:t>
                      </a:r>
                      <a:r>
                        <a:rPr lang="en-US" sz="1600" b="1" u="none" strike="noStrike" dirty="0" err="1">
                          <a:effectLst/>
                        </a:rPr>
                        <a:t>freq</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dirty="0">
                          <a:effectLst/>
                        </a:rPr>
                        <a:t>Spring 2023 </a:t>
                      </a:r>
                      <a:r>
                        <a:rPr lang="en-US" sz="1600" b="1" u="none" strike="noStrike" dirty="0" err="1">
                          <a:effectLst/>
                        </a:rPr>
                        <a:t>freq</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dirty="0">
                          <a:effectLst/>
                        </a:rPr>
                        <a:t>Spring 2024 relative </a:t>
                      </a:r>
                      <a:r>
                        <a:rPr lang="en-US" sz="1600" b="1" u="none" strike="noStrike" dirty="0" err="1">
                          <a:effectLst/>
                        </a:rPr>
                        <a:t>freq</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dirty="0">
                          <a:effectLst/>
                        </a:rPr>
                        <a:t>Spring 2023 relative </a:t>
                      </a:r>
                      <a:r>
                        <a:rPr lang="en-US" sz="1600" b="1" u="none" strike="noStrike" dirty="0" err="1">
                          <a:effectLst/>
                        </a:rPr>
                        <a:t>freq</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dirty="0">
                          <a:effectLst/>
                        </a:rPr>
                        <a:t>relative difference</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600" b="1" u="none" strike="noStrike" dirty="0">
                          <a:effectLst/>
                        </a:rPr>
                        <a:t>log-</a:t>
                      </a:r>
                      <a:r>
                        <a:rPr lang="en-US" sz="1600" b="1" u="none" strike="noStrike" dirty="0" err="1">
                          <a:effectLst/>
                        </a:rPr>
                        <a:t>liklihood</a:t>
                      </a:r>
                      <a:r>
                        <a:rPr lang="en-US" sz="1600" b="1" u="none" strike="noStrike" dirty="0">
                          <a:effectLst/>
                        </a:rPr>
                        <a:t> value</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31967651"/>
                  </a:ext>
                </a:extLst>
              </a:tr>
              <a:tr h="269181">
                <a:tc>
                  <a:txBody>
                    <a:bodyPr/>
                    <a:lstStyle/>
                    <a:p>
                      <a:pPr algn="l" fontAlgn="b"/>
                      <a:r>
                        <a:rPr lang="en-US" sz="1600" u="none" strike="noStrike">
                          <a:effectLst/>
                        </a:rPr>
                        <a:t>Support / Community Spirit</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162</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295</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1.38</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0.91</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1.52</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17.56</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52517670"/>
                  </a:ext>
                </a:extLst>
              </a:tr>
              <a:tr h="269181">
                <a:tc>
                  <a:txBody>
                    <a:bodyPr/>
                    <a:lstStyle/>
                    <a:p>
                      <a:pPr algn="l" fontAlgn="b"/>
                      <a:r>
                        <a:rPr lang="en-US" sz="1600" u="none" strike="noStrike">
                          <a:effectLst/>
                        </a:rPr>
                        <a:t>Professor / Faculty</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119</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242</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1.01</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0.75</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1.36</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7.33</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3254567"/>
                  </a:ext>
                </a:extLst>
              </a:tr>
              <a:tr h="269181">
                <a:tc>
                  <a:txBody>
                    <a:bodyPr/>
                    <a:lstStyle/>
                    <a:p>
                      <a:pPr algn="l" fontAlgn="b"/>
                      <a:r>
                        <a:rPr lang="en-US" sz="1600" u="none" strike="noStrike">
                          <a:effectLst/>
                        </a:rPr>
                        <a:t>Education</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119</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351</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1.01</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1.08</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0.94</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-0.36</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76062235"/>
                  </a:ext>
                </a:extLst>
              </a:tr>
              <a:tr h="269181">
                <a:tc>
                  <a:txBody>
                    <a:bodyPr/>
                    <a:lstStyle/>
                    <a:p>
                      <a:pPr algn="l" fontAlgn="b"/>
                      <a:r>
                        <a:rPr lang="en-US" sz="1600" u="none" strike="noStrike">
                          <a:effectLst/>
                        </a:rPr>
                        <a:t>Acitivties / Clubs</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95</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189</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0.81</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0.58</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1.39</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6.65</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04327233"/>
                  </a:ext>
                </a:extLst>
              </a:tr>
              <a:tr h="269181">
                <a:tc>
                  <a:txBody>
                    <a:bodyPr/>
                    <a:lstStyle/>
                    <a:p>
                      <a:pPr algn="l" fontAlgn="b"/>
                      <a:r>
                        <a:rPr lang="en-US" sz="1600" u="none" strike="noStrike">
                          <a:effectLst/>
                        </a:rPr>
                        <a:t>Parking / Transportation</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50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253</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0.43</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0.78</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0.55</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-17.25</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23516187"/>
                  </a:ext>
                </a:extLst>
              </a:tr>
              <a:tr h="269181">
                <a:tc>
                  <a:txBody>
                    <a:bodyPr/>
                    <a:lstStyle/>
                    <a:p>
                      <a:pPr algn="l" fontAlgn="b"/>
                      <a:r>
                        <a:rPr lang="en-US" sz="1600" u="none" strike="noStrike">
                          <a:effectLst/>
                        </a:rPr>
                        <a:t>Programs</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42</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150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0.36</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0.46</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0.78</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-2.22</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12178205"/>
                  </a:ext>
                </a:extLst>
              </a:tr>
              <a:tr h="269181">
                <a:tc>
                  <a:txBody>
                    <a:bodyPr/>
                    <a:lstStyle/>
                    <a:p>
                      <a:pPr algn="l" fontAlgn="b"/>
                      <a:r>
                        <a:rPr lang="en-US" sz="1600" u="none" strike="noStrike">
                          <a:effectLst/>
                        </a:rPr>
                        <a:t>Cost / Tuition / Affordability</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39</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215</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0.33</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0.66</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0.5</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-18.22</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39801565"/>
                  </a:ext>
                </a:extLst>
              </a:tr>
              <a:tr h="269181">
                <a:tc>
                  <a:txBody>
                    <a:bodyPr/>
                    <a:lstStyle/>
                    <a:p>
                      <a:pPr algn="l" fontAlgn="b"/>
                      <a:r>
                        <a:rPr lang="en-US" sz="1600" u="none" strike="noStrike">
                          <a:effectLst/>
                        </a:rPr>
                        <a:t>Dining</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36</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132</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0.31</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0.41</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0.76</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-2.34</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91388192"/>
                  </a:ext>
                </a:extLst>
              </a:tr>
              <a:tr h="269181">
                <a:tc>
                  <a:txBody>
                    <a:bodyPr/>
                    <a:lstStyle/>
                    <a:p>
                      <a:pPr algn="l" fontAlgn="b"/>
                      <a:r>
                        <a:rPr lang="en-US" sz="1600" u="none" strike="noStrike">
                          <a:effectLst/>
                        </a:rPr>
                        <a:t>Facilities</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29</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55</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0.25</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0.17</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1.46</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2.61</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79016022"/>
                  </a:ext>
                </a:extLst>
              </a:tr>
              <a:tr h="269181">
                <a:tc>
                  <a:txBody>
                    <a:bodyPr/>
                    <a:lstStyle/>
                    <a:p>
                      <a:pPr algn="l" fontAlgn="b"/>
                      <a:r>
                        <a:rPr lang="en-US" sz="1600" u="none" strike="noStrike">
                          <a:effectLst/>
                        </a:rPr>
                        <a:t>DEI</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24</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53</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0.21</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0.16</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1.25</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0.82</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65927411"/>
                  </a:ext>
                </a:extLst>
              </a:tr>
              <a:tr h="269181">
                <a:tc>
                  <a:txBody>
                    <a:bodyPr/>
                    <a:lstStyle/>
                    <a:p>
                      <a:pPr algn="l" fontAlgn="b"/>
                      <a:r>
                        <a:rPr lang="en-US" sz="1600" u="none" strike="noStrike">
                          <a:effectLst/>
                        </a:rPr>
                        <a:t>Commute / Location</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19</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37</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0.16</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0.11</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1.42</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24010251"/>
                  </a:ext>
                </a:extLst>
              </a:tr>
              <a:tr h="269181">
                <a:tc>
                  <a:txBody>
                    <a:bodyPr/>
                    <a:lstStyle/>
                    <a:p>
                      <a:pPr algn="l" fontAlgn="b"/>
                      <a:r>
                        <a:rPr lang="en-US" sz="1600" u="none" strike="noStrike">
                          <a:effectLst/>
                        </a:rPr>
                        <a:t>Advising / Registration</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36</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0.13</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0.11</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1.15</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0.21</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35461135"/>
                  </a:ext>
                </a:extLst>
              </a:tr>
              <a:tr h="269181">
                <a:tc>
                  <a:txBody>
                    <a:bodyPr/>
                    <a:lstStyle/>
                    <a:p>
                      <a:pPr algn="l" fontAlgn="b"/>
                      <a:r>
                        <a:rPr lang="en-US" sz="1600" u="none" strike="noStrike">
                          <a:effectLst/>
                        </a:rPr>
                        <a:t>Dorm / Housing</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36</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0.07</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0.11</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0.62</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-1.7</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04373681"/>
                  </a:ext>
                </a:extLst>
              </a:tr>
              <a:tr h="277533">
                <a:tc>
                  <a:txBody>
                    <a:bodyPr/>
                    <a:lstStyle/>
                    <a:p>
                      <a:pPr algn="l" fontAlgn="b"/>
                      <a:r>
                        <a:rPr lang="en-US" sz="1600" u="none" strike="noStrike">
                          <a:effectLst/>
                        </a:rPr>
                        <a:t>Tutoring / Extra Help / Accommodations</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20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0.04</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0.06</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0.69</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-0.58</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6835826"/>
                  </a:ext>
                </a:extLst>
              </a:tr>
              <a:tr h="269181">
                <a:tc>
                  <a:txBody>
                    <a:bodyPr/>
                    <a:lstStyle/>
                    <a:p>
                      <a:pPr algn="l" fontAlgn="b"/>
                      <a:r>
                        <a:rPr lang="en-US" sz="1600" u="none" strike="noStrike">
                          <a:effectLst/>
                        </a:rPr>
                        <a:t>Online / Distance Learning</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36</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0.04</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0.11</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0.39</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-5.06</a:t>
                      </a:r>
                      <a:endParaRPr lang="en-US"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68515245"/>
                  </a:ext>
                </a:extLst>
              </a:tr>
              <a:tr h="269181">
                <a:tc>
                  <a:txBody>
                    <a:bodyPr/>
                    <a:lstStyle/>
                    <a:p>
                      <a:pPr algn="l" fontAlgn="b"/>
                      <a:r>
                        <a:rPr lang="en-US" sz="1600" u="none" strike="noStrike">
                          <a:effectLst/>
                        </a:rPr>
                        <a:t>Admin</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27</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0.03</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0.08</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a:effectLst/>
                        </a:rPr>
                        <a:t>0.41</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600" u="none" strike="noStrike" dirty="0">
                          <a:effectLst/>
                        </a:rPr>
                        <a:t>-3.42</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81822260"/>
                  </a:ext>
                </a:extLst>
              </a:tr>
            </a:tbl>
          </a:graphicData>
        </a:graphic>
      </p:graphicFrame>
      <p:sp>
        <p:nvSpPr>
          <p:cNvPr id="3" name="TextBox 2">
            <a:extLst>
              <a:ext uri="{FF2B5EF4-FFF2-40B4-BE49-F238E27FC236}">
                <a16:creationId xmlns:a16="http://schemas.microsoft.com/office/drawing/2014/main" id="{336F5D54-688D-4BF8-9DB5-11CFC4CE2D95}"/>
              </a:ext>
            </a:extLst>
          </p:cNvPr>
          <p:cNvSpPr txBox="1"/>
          <p:nvPr/>
        </p:nvSpPr>
        <p:spPr>
          <a:xfrm>
            <a:off x="2655518" y="6297347"/>
            <a:ext cx="3974293" cy="369332"/>
          </a:xfrm>
          <a:prstGeom prst="rect">
            <a:avLst/>
          </a:prstGeom>
          <a:noFill/>
        </p:spPr>
        <p:txBody>
          <a:bodyPr wrap="none" rtlCol="0">
            <a:spAutoFit/>
          </a:bodyPr>
          <a:lstStyle/>
          <a:p>
            <a:r>
              <a:rPr lang="en-US" dirty="0"/>
              <a:t>Results from Relative Insight Text Coding</a:t>
            </a:r>
          </a:p>
        </p:txBody>
      </p:sp>
    </p:spTree>
    <p:extLst>
      <p:ext uri="{BB962C8B-B14F-4D97-AF65-F5344CB8AC3E}">
        <p14:creationId xmlns:p14="http://schemas.microsoft.com/office/powerpoint/2010/main" val="3991285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AD60A-3843-4BFE-8CB5-0FAB39EEA6B8}"/>
              </a:ext>
            </a:extLst>
          </p:cNvPr>
          <p:cNvSpPr>
            <a:spLocks noGrp="1"/>
          </p:cNvSpPr>
          <p:nvPr>
            <p:ph type="title"/>
          </p:nvPr>
        </p:nvSpPr>
        <p:spPr/>
        <p:txBody>
          <a:bodyPr/>
          <a:lstStyle/>
          <a:p>
            <a:r>
              <a:rPr lang="en-US" dirty="0"/>
              <a:t>Final thoughts</a:t>
            </a:r>
          </a:p>
        </p:txBody>
      </p:sp>
      <p:graphicFrame>
        <p:nvGraphicFramePr>
          <p:cNvPr id="4" name="Diagram 3">
            <a:extLst>
              <a:ext uri="{FF2B5EF4-FFF2-40B4-BE49-F238E27FC236}">
                <a16:creationId xmlns:a16="http://schemas.microsoft.com/office/drawing/2014/main" id="{1F6C2B90-A042-479B-BC63-7492F427A8A2}"/>
              </a:ext>
            </a:extLst>
          </p:cNvPr>
          <p:cNvGraphicFramePr/>
          <p:nvPr>
            <p:extLst>
              <p:ext uri="{D42A27DB-BD31-4B8C-83A1-F6EECF244321}">
                <p14:modId xmlns:p14="http://schemas.microsoft.com/office/powerpoint/2010/main" val="2701619202"/>
              </p:ext>
            </p:extLst>
          </p:nvPr>
        </p:nvGraphicFramePr>
        <p:xfrm>
          <a:off x="739035" y="1089764"/>
          <a:ext cx="10591741" cy="4684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2593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3" name="Rectangle 2">
            <a:extLst>
              <a:ext uri="{FF2B5EF4-FFF2-40B4-BE49-F238E27FC236}">
                <a16:creationId xmlns:a16="http://schemas.microsoft.com/office/drawing/2014/main" id="{6EAFBDE2-1D2A-4D28-8878-85640532E523}"/>
              </a:ext>
            </a:extLst>
          </p:cNvPr>
          <p:cNvSpPr/>
          <p:nvPr/>
        </p:nvSpPr>
        <p:spPr>
          <a:xfrm>
            <a:off x="546379" y="5958349"/>
            <a:ext cx="2063471" cy="74725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6" name="Google Shape;146;g1ee58a35c64_0_21"/>
          <p:cNvPicPr preferRelativeResize="0"/>
          <p:nvPr/>
        </p:nvPicPr>
        <p:blipFill rotWithShape="1">
          <a:blip r:embed="rId3">
            <a:alphaModFix/>
          </a:blip>
          <a:srcRect/>
          <a:stretch/>
        </p:blipFill>
        <p:spPr>
          <a:xfrm>
            <a:off x="2124364" y="76495"/>
            <a:ext cx="8850535" cy="6468369"/>
          </a:xfrm>
          <a:prstGeom prst="rect">
            <a:avLst/>
          </a:prstGeom>
          <a:noFill/>
          <a:ln>
            <a:noFill/>
          </a:ln>
        </p:spPr>
      </p:pic>
      <p:grpSp>
        <p:nvGrpSpPr>
          <p:cNvPr id="147" name="Google Shape;147;g1ee58a35c64_0_21"/>
          <p:cNvGrpSpPr/>
          <p:nvPr/>
        </p:nvGrpSpPr>
        <p:grpSpPr>
          <a:xfrm>
            <a:off x="2041236" y="2355710"/>
            <a:ext cx="8933662" cy="4189154"/>
            <a:chOff x="242024" y="2631901"/>
            <a:chExt cx="6955878" cy="4189154"/>
          </a:xfrm>
        </p:grpSpPr>
        <p:sp>
          <p:nvSpPr>
            <p:cNvPr id="148" name="Google Shape;148;g1ee58a35c64_0_21"/>
            <p:cNvSpPr/>
            <p:nvPr/>
          </p:nvSpPr>
          <p:spPr>
            <a:xfrm>
              <a:off x="242024" y="3412397"/>
              <a:ext cx="6955878" cy="3408658"/>
            </a:xfrm>
            <a:prstGeom prst="rect">
              <a:avLst/>
            </a:prstGeom>
            <a:solidFill>
              <a:schemeClr val="accent4">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9" name="Google Shape;149;g1ee58a35c64_0_21"/>
            <p:cNvSpPr/>
            <p:nvPr/>
          </p:nvSpPr>
          <p:spPr>
            <a:xfrm>
              <a:off x="3089884" y="2633873"/>
              <a:ext cx="2380409" cy="778675"/>
            </a:xfrm>
            <a:prstGeom prst="rect">
              <a:avLst/>
            </a:prstGeom>
            <a:solidFill>
              <a:schemeClr val="accent4">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0" name="Google Shape;150;g1ee58a35c64_0_21"/>
            <p:cNvSpPr/>
            <p:nvPr/>
          </p:nvSpPr>
          <p:spPr>
            <a:xfrm>
              <a:off x="1362045" y="2631901"/>
              <a:ext cx="1727839" cy="778675"/>
            </a:xfrm>
            <a:prstGeom prst="rect">
              <a:avLst/>
            </a:prstGeom>
            <a:solidFill>
              <a:schemeClr val="accent4">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Division of Educational &amp; Institutional Effectiveness</a:t>
              </a:r>
              <a:endParaRPr sz="1400" b="0" i="0" u="none" strike="noStrike" cap="none">
                <a:solidFill>
                  <a:srgbClr val="000000"/>
                </a:solidFill>
                <a:latin typeface="Arial"/>
                <a:ea typeface="Arial"/>
                <a:cs typeface="Arial"/>
                <a:sym typeface="Arial"/>
              </a:endParaRPr>
            </a:p>
          </p:txBody>
        </p:sp>
      </p:grpSp>
      <p:sp>
        <p:nvSpPr>
          <p:cNvPr id="158" name="Google Shape;158;g1ee58a35c64_0_21"/>
          <p:cNvSpPr txBox="1">
            <a:spLocks noGrp="1"/>
          </p:cNvSpPr>
          <p:nvPr>
            <p:ph type="title"/>
          </p:nvPr>
        </p:nvSpPr>
        <p:spPr>
          <a:xfrm>
            <a:off x="546379" y="375987"/>
            <a:ext cx="10784398" cy="561662"/>
          </a:xfrm>
          <a:prstGeom prst="rect">
            <a:avLst/>
          </a:prstGeom>
          <a:noFill/>
          <a:ln>
            <a:noFill/>
          </a:ln>
        </p:spPr>
        <p:txBody>
          <a:bodyPr spcFirstLastPara="1" wrap="square" lIns="68550" tIns="34275" rIns="68550" bIns="34275" anchor="t" anchorCtr="0">
            <a:spAutoFit/>
          </a:bodyPr>
          <a:lstStyle/>
          <a:p>
            <a:pPr marL="0" lvl="0" indent="0" algn="l" rtl="0">
              <a:lnSpc>
                <a:spcPct val="80000"/>
              </a:lnSpc>
              <a:spcBef>
                <a:spcPts val="0"/>
              </a:spcBef>
              <a:spcAft>
                <a:spcPts val="0"/>
              </a:spcAft>
              <a:buClr>
                <a:srgbClr val="000000"/>
              </a:buClr>
              <a:buSzPts val="2800"/>
              <a:buNone/>
            </a:pPr>
            <a:r>
              <a:rPr lang="en-US" dirty="0">
                <a:solidFill>
                  <a:schemeClr val="tx1"/>
                </a:solidFill>
                <a:ea typeface="Calibri"/>
                <a:sym typeface="Calibri"/>
              </a:rPr>
              <a:t>Organization Chart</a:t>
            </a:r>
            <a:endParaRPr dirty="0">
              <a:solidFill>
                <a:schemeClr val="tx1"/>
              </a:solidFill>
              <a:ea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BB43F5-0F11-41C9-A85E-BBE0C9BC3637}"/>
              </a:ext>
            </a:extLst>
          </p:cNvPr>
          <p:cNvSpPr>
            <a:spLocks noGrp="1"/>
          </p:cNvSpPr>
          <p:nvPr>
            <p:ph type="title"/>
          </p:nvPr>
        </p:nvSpPr>
        <p:spPr/>
        <p:txBody>
          <a:bodyPr/>
          <a:lstStyle/>
          <a:p>
            <a:r>
              <a:rPr lang="en-US" dirty="0"/>
              <a:t>Problems with Higher Ed Survey Research</a:t>
            </a:r>
          </a:p>
        </p:txBody>
      </p:sp>
      <p:graphicFrame>
        <p:nvGraphicFramePr>
          <p:cNvPr id="7" name="Diagram 6">
            <a:extLst>
              <a:ext uri="{FF2B5EF4-FFF2-40B4-BE49-F238E27FC236}">
                <a16:creationId xmlns:a16="http://schemas.microsoft.com/office/drawing/2014/main" id="{E9F7B191-6005-4ABB-B1A0-560E9B5DCB68}"/>
              </a:ext>
            </a:extLst>
          </p:cNvPr>
          <p:cNvGraphicFramePr/>
          <p:nvPr>
            <p:extLst>
              <p:ext uri="{D42A27DB-BD31-4B8C-83A1-F6EECF244321}">
                <p14:modId xmlns:p14="http://schemas.microsoft.com/office/powerpoint/2010/main" val="2313708838"/>
              </p:ext>
            </p:extLst>
          </p:nvPr>
        </p:nvGraphicFramePr>
        <p:xfrm>
          <a:off x="861223" y="1085851"/>
          <a:ext cx="10349701" cy="4819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0775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prstGeom prst="rect">
            <a:avLst/>
          </a:prstGeom>
        </p:spPr>
        <p:txBody>
          <a:bodyPr spcFirstLastPara="1" wrap="square" lIns="0" tIns="0" rIns="0" bIns="0" anchor="t" anchorCtr="0">
            <a:noAutofit/>
          </a:bodyPr>
          <a:lstStyle/>
          <a:p>
            <a:r>
              <a:rPr lang="en-US" dirty="0"/>
              <a:t>Solution: Administer a Weekly Pulse Survey</a:t>
            </a:r>
            <a:endParaRPr dirty="0"/>
          </a:p>
        </p:txBody>
      </p:sp>
      <p:sp>
        <p:nvSpPr>
          <p:cNvPr id="155" name="Google Shape;155;p26"/>
          <p:cNvSpPr txBox="1"/>
          <p:nvPr/>
        </p:nvSpPr>
        <p:spPr>
          <a:xfrm>
            <a:off x="1918400" y="6249167"/>
            <a:ext cx="430800" cy="615513"/>
          </a:xfrm>
          <a:prstGeom prst="rect">
            <a:avLst/>
          </a:prstGeom>
          <a:noFill/>
          <a:ln>
            <a:noFill/>
          </a:ln>
        </p:spPr>
        <p:txBody>
          <a:bodyPr spcFirstLastPara="1" wrap="square" lIns="121900" tIns="121900" rIns="121900" bIns="121900" anchor="t" anchorCtr="0">
            <a:spAutoFit/>
          </a:bodyPr>
          <a:lstStyle/>
          <a:p>
            <a:r>
              <a:rPr lang="en" sz="2400"/>
              <a:t>B</a:t>
            </a:r>
            <a:endParaRPr sz="2400"/>
          </a:p>
        </p:txBody>
      </p:sp>
      <p:graphicFrame>
        <p:nvGraphicFramePr>
          <p:cNvPr id="6" name="Diagram 5">
            <a:extLst>
              <a:ext uri="{FF2B5EF4-FFF2-40B4-BE49-F238E27FC236}">
                <a16:creationId xmlns:a16="http://schemas.microsoft.com/office/drawing/2014/main" id="{7D3BDE17-68CC-4D4D-A1F8-5C7A40BDFB13}"/>
              </a:ext>
            </a:extLst>
          </p:cNvPr>
          <p:cNvGraphicFramePr/>
          <p:nvPr>
            <p:extLst>
              <p:ext uri="{D42A27DB-BD31-4B8C-83A1-F6EECF244321}">
                <p14:modId xmlns:p14="http://schemas.microsoft.com/office/powerpoint/2010/main" val="1411831158"/>
              </p:ext>
            </p:extLst>
          </p:nvPr>
        </p:nvGraphicFramePr>
        <p:xfrm>
          <a:off x="638827" y="964504"/>
          <a:ext cx="10597020" cy="4972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7"/>
          <p:cNvPicPr preferRelativeResize="0"/>
          <p:nvPr/>
        </p:nvPicPr>
        <p:blipFill>
          <a:blip r:embed="rId3">
            <a:alphaModFix/>
          </a:blip>
          <a:stretch>
            <a:fillRect/>
          </a:stretch>
        </p:blipFill>
        <p:spPr>
          <a:xfrm>
            <a:off x="6029324" y="660851"/>
            <a:ext cx="5639009" cy="4844599"/>
          </a:xfrm>
          <a:prstGeom prst="rect">
            <a:avLst/>
          </a:prstGeom>
          <a:noFill/>
          <a:ln>
            <a:noFill/>
          </a:ln>
        </p:spPr>
      </p:pic>
      <p:sp>
        <p:nvSpPr>
          <p:cNvPr id="161" name="Google Shape;161;p27"/>
          <p:cNvSpPr txBox="1"/>
          <p:nvPr/>
        </p:nvSpPr>
        <p:spPr>
          <a:xfrm rot="16200000">
            <a:off x="2265075" y="2752684"/>
            <a:ext cx="5391150" cy="800179"/>
          </a:xfrm>
          <a:prstGeom prst="rect">
            <a:avLst/>
          </a:prstGeom>
          <a:noFill/>
          <a:ln>
            <a:noFill/>
          </a:ln>
        </p:spPr>
        <p:txBody>
          <a:bodyPr spcFirstLastPara="1" wrap="square" lIns="121900" tIns="121900" rIns="121900" bIns="121900" anchor="t" anchorCtr="0">
            <a:spAutoFit/>
          </a:bodyPr>
          <a:lstStyle/>
          <a:p>
            <a:pPr algn="ctr"/>
            <a:r>
              <a:rPr lang="en" sz="3600" b="1" dirty="0"/>
              <a:t>Academic </a:t>
            </a:r>
            <a:r>
              <a:rPr lang="en-US" sz="3600" b="1" dirty="0"/>
              <a:t>S</a:t>
            </a:r>
            <a:r>
              <a:rPr lang="en" sz="3600" b="1" dirty="0"/>
              <a:t>emester</a:t>
            </a:r>
            <a:endParaRPr sz="3600" b="1" dirty="0"/>
          </a:p>
        </p:txBody>
      </p:sp>
      <p:sp>
        <p:nvSpPr>
          <p:cNvPr id="162" name="Google Shape;162;p27"/>
          <p:cNvSpPr/>
          <p:nvPr/>
        </p:nvSpPr>
        <p:spPr>
          <a:xfrm>
            <a:off x="5366950" y="660851"/>
            <a:ext cx="433200" cy="467105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3" name="Google Shape;163;p27"/>
          <p:cNvSpPr txBox="1">
            <a:spLocks noGrp="1"/>
          </p:cNvSpPr>
          <p:nvPr>
            <p:ph type="title"/>
          </p:nvPr>
        </p:nvSpPr>
        <p:spPr>
          <a:prstGeom prst="rect">
            <a:avLst/>
          </a:prstGeom>
        </p:spPr>
        <p:txBody>
          <a:bodyPr spcFirstLastPara="1" wrap="square" lIns="0" tIns="0" rIns="0" bIns="0" anchor="t" anchorCtr="0">
            <a:noAutofit/>
          </a:bodyPr>
          <a:lstStyle/>
          <a:p>
            <a:r>
              <a:rPr lang="en" dirty="0"/>
              <a:t>Administration</a:t>
            </a:r>
            <a:endParaRPr dirty="0"/>
          </a:p>
          <a:p>
            <a:r>
              <a:rPr lang="en" dirty="0"/>
              <a:t>Approach</a:t>
            </a:r>
            <a:endParaRPr dirty="0"/>
          </a:p>
        </p:txBody>
      </p:sp>
      <p:sp>
        <p:nvSpPr>
          <p:cNvPr id="2" name="Text Placeholder 1">
            <a:extLst>
              <a:ext uri="{FF2B5EF4-FFF2-40B4-BE49-F238E27FC236}">
                <a16:creationId xmlns:a16="http://schemas.microsoft.com/office/drawing/2014/main" id="{2DD5E27A-C2C9-439B-8AF9-16FCEB986BA8}"/>
              </a:ext>
            </a:extLst>
          </p:cNvPr>
          <p:cNvSpPr>
            <a:spLocks noGrp="1"/>
          </p:cNvSpPr>
          <p:nvPr>
            <p:ph type="body" idx="1"/>
          </p:nvPr>
        </p:nvSpPr>
        <p:spPr>
          <a:xfrm>
            <a:off x="393213" y="1647825"/>
            <a:ext cx="4161137" cy="4200524"/>
          </a:xfrm>
          <a:solidFill>
            <a:schemeClr val="bg1">
              <a:lumMod val="85000"/>
            </a:schemeClr>
          </a:solidFill>
          <a:ln>
            <a:solidFill>
              <a:schemeClr val="dk1"/>
            </a:solidFill>
          </a:ln>
        </p:spPr>
        <p:txBody>
          <a:bodyPr/>
          <a:lstStyle/>
          <a:p>
            <a:pPr marL="304793" indent="0">
              <a:buNone/>
            </a:pPr>
            <a:r>
              <a:rPr lang="en-US" dirty="0"/>
              <a:t>Confidential but not anonymous.</a:t>
            </a:r>
          </a:p>
          <a:p>
            <a:pPr marL="304793" indent="0">
              <a:buNone/>
            </a:pPr>
            <a:endParaRPr lang="en-US" dirty="0"/>
          </a:p>
          <a:p>
            <a:pPr marL="304793" indent="0">
              <a:buNone/>
            </a:pPr>
            <a:r>
              <a:rPr lang="en-US" dirty="0"/>
              <a:t>Response data linked to PII in institutional data systems</a:t>
            </a:r>
          </a:p>
        </p:txBody>
      </p:sp>
      <p:sp>
        <p:nvSpPr>
          <p:cNvPr id="165" name="Google Shape;165;p27"/>
          <p:cNvSpPr txBox="1"/>
          <p:nvPr/>
        </p:nvSpPr>
        <p:spPr>
          <a:xfrm>
            <a:off x="6362491" y="5520081"/>
            <a:ext cx="5436296" cy="677068"/>
          </a:xfrm>
          <a:prstGeom prst="rect">
            <a:avLst/>
          </a:prstGeom>
          <a:noFill/>
          <a:ln>
            <a:noFill/>
          </a:ln>
        </p:spPr>
        <p:txBody>
          <a:bodyPr spcFirstLastPara="1" wrap="square" lIns="121900" tIns="121900" rIns="121900" bIns="121900" anchor="t" anchorCtr="0">
            <a:spAutoFit/>
          </a:bodyPr>
          <a:lstStyle/>
          <a:p>
            <a:r>
              <a:rPr lang="en" sz="2800" b="1" dirty="0"/>
              <a:t>About 6,000 subjects per group</a:t>
            </a:r>
            <a:endParaRPr sz="2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2" name="Google Shape;172;p28"/>
          <p:cNvSpPr txBox="1">
            <a:spLocks noGrp="1"/>
          </p:cNvSpPr>
          <p:nvPr>
            <p:ph type="title"/>
          </p:nvPr>
        </p:nvSpPr>
        <p:spPr/>
        <p:txBody>
          <a:bodyPr/>
          <a:lstStyle/>
          <a:p>
            <a:r>
              <a:rPr lang="en-US" dirty="0"/>
              <a:t>Net Promoter Score (NPS)</a:t>
            </a:r>
          </a:p>
        </p:txBody>
      </p:sp>
      <p:sp>
        <p:nvSpPr>
          <p:cNvPr id="4" name="Text Placeholder 3">
            <a:extLst>
              <a:ext uri="{FF2B5EF4-FFF2-40B4-BE49-F238E27FC236}">
                <a16:creationId xmlns:a16="http://schemas.microsoft.com/office/drawing/2014/main" id="{6E864DC8-26FC-46CA-B0FD-394A379F2F28}"/>
              </a:ext>
            </a:extLst>
          </p:cNvPr>
          <p:cNvSpPr>
            <a:spLocks noGrp="1"/>
          </p:cNvSpPr>
          <p:nvPr>
            <p:ph type="body" idx="1"/>
          </p:nvPr>
        </p:nvSpPr>
        <p:spPr>
          <a:xfrm>
            <a:off x="546379" y="2222513"/>
            <a:ext cx="10784398" cy="4549762"/>
          </a:xfrm>
        </p:spPr>
        <p:txBody>
          <a:bodyPr/>
          <a:lstStyle/>
          <a:p>
            <a:r>
              <a:rPr lang="en-US" sz="2000" b="1" dirty="0"/>
              <a:t>Detractors</a:t>
            </a:r>
            <a:r>
              <a:rPr lang="en-US" sz="2000" dirty="0"/>
              <a:t> -- They are not particularly thrilled by you. They, with all likelihood, won’t choose to engage with you again, and could potentially damage your reputation through negative word of mouth.</a:t>
            </a:r>
          </a:p>
          <a:p>
            <a:endParaRPr lang="en-US" sz="2000" dirty="0"/>
          </a:p>
          <a:p>
            <a:r>
              <a:rPr lang="en-US" sz="2000" b="1" dirty="0"/>
              <a:t>Passives</a:t>
            </a:r>
            <a:r>
              <a:rPr lang="en-US" sz="2000" dirty="0"/>
              <a:t> -- They are somewhat satisfied but could easily switch to a competitor’s offering if given the opportunity. They probably wouldn’t spread any negative word-of-mouth, but are not enthusiastic enough to actually promote you.</a:t>
            </a:r>
          </a:p>
          <a:p>
            <a:endParaRPr lang="en-US" sz="2000" dirty="0"/>
          </a:p>
          <a:p>
            <a:r>
              <a:rPr lang="en-US" sz="2000" b="1" dirty="0"/>
              <a:t>Promoters</a:t>
            </a:r>
            <a:r>
              <a:rPr lang="en-US" sz="2000" dirty="0"/>
              <a:t> -- They love you. They are your repeat customers. They are enthusiastically evangelical about you and recommend you to others.</a:t>
            </a:r>
          </a:p>
          <a:p>
            <a:endParaRPr lang="en-US" sz="2000" dirty="0"/>
          </a:p>
        </p:txBody>
      </p:sp>
      <p:pic>
        <p:nvPicPr>
          <p:cNvPr id="7" name="Picture 6">
            <a:extLst>
              <a:ext uri="{FF2B5EF4-FFF2-40B4-BE49-F238E27FC236}">
                <a16:creationId xmlns:a16="http://schemas.microsoft.com/office/drawing/2014/main" id="{82C93C4B-8623-4128-9B0C-77BEE6B0212A}"/>
              </a:ext>
            </a:extLst>
          </p:cNvPr>
          <p:cNvPicPr>
            <a:picLocks noChangeAspect="1"/>
          </p:cNvPicPr>
          <p:nvPr/>
        </p:nvPicPr>
        <p:blipFill>
          <a:blip r:embed="rId3"/>
          <a:stretch>
            <a:fillRect/>
          </a:stretch>
        </p:blipFill>
        <p:spPr>
          <a:xfrm>
            <a:off x="850643" y="1242762"/>
            <a:ext cx="9995414" cy="800141"/>
          </a:xfrm>
          <a:prstGeom prst="rect">
            <a:avLst/>
          </a:prstGeom>
        </p:spPr>
      </p:pic>
      <p:sp>
        <p:nvSpPr>
          <p:cNvPr id="8" name="TextBox 7">
            <a:extLst>
              <a:ext uri="{FF2B5EF4-FFF2-40B4-BE49-F238E27FC236}">
                <a16:creationId xmlns:a16="http://schemas.microsoft.com/office/drawing/2014/main" id="{4181B26A-C594-41CB-A7EB-24182C9F0613}"/>
              </a:ext>
            </a:extLst>
          </p:cNvPr>
          <p:cNvSpPr txBox="1"/>
          <p:nvPr/>
        </p:nvSpPr>
        <p:spPr>
          <a:xfrm>
            <a:off x="2635388" y="6312736"/>
            <a:ext cx="8346937" cy="338554"/>
          </a:xfrm>
          <a:prstGeom prst="rect">
            <a:avLst/>
          </a:prstGeom>
          <a:noFill/>
        </p:spPr>
        <p:txBody>
          <a:bodyPr wrap="square" rtlCol="0">
            <a:spAutoFit/>
          </a:bodyPr>
          <a:lstStyle/>
          <a:p>
            <a:r>
              <a:rPr lang="en-US" sz="1600" dirty="0" err="1">
                <a:latin typeface="Arial" panose="020B0604020202020204" pitchFamily="34" charset="0"/>
                <a:cs typeface="Arial" panose="020B0604020202020204" pitchFamily="34" charset="0"/>
              </a:rPr>
              <a:t>Reicheld</a:t>
            </a:r>
            <a:r>
              <a:rPr lang="en-US" sz="1600" dirty="0">
                <a:latin typeface="Arial" panose="020B0604020202020204" pitchFamily="34" charset="0"/>
                <a:cs typeface="Arial" panose="020B0604020202020204" pitchFamily="34" charset="0"/>
              </a:rPr>
              <a:t>, F. (2003). “The one number you need to grow,” </a:t>
            </a:r>
            <a:r>
              <a:rPr lang="en-US" sz="1600" i="1" dirty="0">
                <a:latin typeface="Arial" panose="020B0604020202020204" pitchFamily="34" charset="0"/>
                <a:cs typeface="Arial" panose="020B0604020202020204" pitchFamily="34" charset="0"/>
              </a:rPr>
              <a:t>Harvard Business Review.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prstGeom prst="rect">
            <a:avLst/>
          </a:prstGeom>
        </p:spPr>
        <p:txBody>
          <a:bodyPr spcFirstLastPara="1" wrap="square" lIns="0" tIns="0" rIns="0" bIns="0" anchor="t" anchorCtr="0">
            <a:noAutofit/>
          </a:bodyPr>
          <a:lstStyle/>
          <a:p>
            <a:r>
              <a:rPr lang="en" dirty="0"/>
              <a:t>Email </a:t>
            </a:r>
            <a:r>
              <a:rPr lang="en-US" dirty="0"/>
              <a:t>on Tuesday</a:t>
            </a:r>
            <a:r>
              <a:rPr lang="en" dirty="0"/>
              <a:t> (+ reminder </a:t>
            </a:r>
            <a:r>
              <a:rPr lang="en-US" dirty="0"/>
              <a:t>on Thursday</a:t>
            </a:r>
            <a:r>
              <a:rPr lang="en" dirty="0"/>
              <a:t>)</a:t>
            </a:r>
            <a:endParaRPr dirty="0"/>
          </a:p>
        </p:txBody>
      </p:sp>
      <p:sp>
        <p:nvSpPr>
          <p:cNvPr id="2" name="Text Placeholder 1">
            <a:extLst>
              <a:ext uri="{FF2B5EF4-FFF2-40B4-BE49-F238E27FC236}">
                <a16:creationId xmlns:a16="http://schemas.microsoft.com/office/drawing/2014/main" id="{0E6E985F-38B7-44F8-9F31-52A75B9FEBDC}"/>
              </a:ext>
            </a:extLst>
          </p:cNvPr>
          <p:cNvSpPr>
            <a:spLocks noGrp="1"/>
          </p:cNvSpPr>
          <p:nvPr>
            <p:ph type="body" idx="1"/>
          </p:nvPr>
        </p:nvSpPr>
        <p:spPr>
          <a:xfrm>
            <a:off x="457864" y="1074577"/>
            <a:ext cx="11276272" cy="4992730"/>
          </a:xfrm>
        </p:spPr>
        <p:txBody>
          <a:bodyPr/>
          <a:lstStyle/>
          <a:p>
            <a:pPr marL="304793" indent="0">
              <a:buClr>
                <a:schemeClr val="dk1"/>
              </a:buClr>
              <a:buSzPts val="1100"/>
              <a:buNone/>
            </a:pPr>
            <a:r>
              <a:rPr lang="en-US" sz="1600" dirty="0">
                <a:solidFill>
                  <a:schemeClr val="dk1"/>
                </a:solidFill>
              </a:rPr>
              <a:t>Dear Ahmed,</a:t>
            </a:r>
          </a:p>
          <a:p>
            <a:pPr marL="304793" indent="0">
              <a:buClr>
                <a:schemeClr val="dk1"/>
              </a:buClr>
              <a:buSzPts val="1100"/>
              <a:buNone/>
            </a:pPr>
            <a:r>
              <a:rPr lang="en-US" sz="1600" dirty="0">
                <a:solidFill>
                  <a:schemeClr val="dk1"/>
                </a:solidFill>
              </a:rPr>
              <a:t>We want your feedback! Using the </a:t>
            </a:r>
            <a:r>
              <a:rPr lang="en-US" sz="1600" u="sng" dirty="0">
                <a:solidFill>
                  <a:srgbClr val="D52027"/>
                </a:solidFill>
              </a:rPr>
              <a:t>Campus Pulse Survey</a:t>
            </a:r>
            <a:r>
              <a:rPr lang="en-US" sz="1600" dirty="0">
                <a:solidFill>
                  <a:schemeClr val="dk1"/>
                </a:solidFill>
              </a:rPr>
              <a:t>, our goal is to listen and understand more about your current experiences at Stony Brook University. Your feedback will help us improve our services and your experience. Your participation is voluntary and the survey is </a:t>
            </a:r>
            <a:r>
              <a:rPr lang="en-US" sz="1600" b="1" u="sng" dirty="0">
                <a:solidFill>
                  <a:schemeClr val="dk1"/>
                </a:solidFill>
              </a:rPr>
              <a:t>only one question</a:t>
            </a:r>
            <a:r>
              <a:rPr lang="en-US" sz="1600" dirty="0">
                <a:solidFill>
                  <a:schemeClr val="dk1"/>
                </a:solidFill>
              </a:rPr>
              <a:t> (with an option to share additional feedback as a comment).</a:t>
            </a:r>
          </a:p>
          <a:p>
            <a:pPr marL="304793" indent="0">
              <a:buNone/>
            </a:pPr>
            <a:r>
              <a:rPr lang="en-US" sz="1600" dirty="0">
                <a:solidFill>
                  <a:schemeClr val="dk1"/>
                </a:solidFill>
              </a:rPr>
              <a:t>You can participate by responding to the question below:</a:t>
            </a:r>
          </a:p>
          <a:p>
            <a:endParaRPr lang="en-US" sz="1600" dirty="0">
              <a:solidFill>
                <a:schemeClr val="dk1"/>
              </a:solidFill>
            </a:endParaRPr>
          </a:p>
          <a:p>
            <a:endParaRPr lang="en-US" sz="1600" dirty="0">
              <a:solidFill>
                <a:schemeClr val="dk1"/>
              </a:solidFill>
            </a:endParaRPr>
          </a:p>
          <a:p>
            <a:endParaRPr lang="en-US" sz="1600" dirty="0">
              <a:solidFill>
                <a:schemeClr val="dk1"/>
              </a:solidFill>
            </a:endParaRPr>
          </a:p>
          <a:p>
            <a:pPr marL="304793" indent="0">
              <a:buClr>
                <a:schemeClr val="dk1"/>
              </a:buClr>
              <a:buSzPts val="1100"/>
              <a:buNone/>
            </a:pPr>
            <a:r>
              <a:rPr lang="en-US" sz="1600" dirty="0">
                <a:solidFill>
                  <a:schemeClr val="dk1"/>
                </a:solidFill>
              </a:rPr>
              <a:t>Or to respond via your web browser, you can </a:t>
            </a:r>
            <a:r>
              <a:rPr lang="en-US" sz="1600" u="sng" dirty="0">
                <a:solidFill>
                  <a:srgbClr val="D52027"/>
                </a:solidFill>
              </a:rPr>
              <a:t>click here</a:t>
            </a:r>
            <a:r>
              <a:rPr lang="en-US" sz="1600" dirty="0">
                <a:solidFill>
                  <a:schemeClr val="dk1"/>
                </a:solidFill>
              </a:rPr>
              <a:t> or copy and paste the following URL into your browser: </a:t>
            </a:r>
          </a:p>
          <a:p>
            <a:pPr marL="304793" indent="0">
              <a:buClr>
                <a:schemeClr val="dk1"/>
              </a:buClr>
              <a:buSzPts val="1100"/>
              <a:buNone/>
            </a:pPr>
            <a:r>
              <a:rPr lang="en-US" sz="1600" u="sng" dirty="0">
                <a:solidFill>
                  <a:srgbClr val="D52027"/>
                </a:solidFill>
                <a:highlight>
                  <a:srgbClr val="FFFFFF"/>
                </a:highlight>
              </a:rPr>
              <a:t>https://stonybrookuniversity.co1.qualtrics.com/jfe/form/SV_2iy3WVHFwajp3im?Q_DL=QKNIpR5uiezXFpw_2iy3WVHFwajp3im_CGC_I0rwwd8SAedJiPE&amp;Q_CHL=email</a:t>
            </a:r>
            <a:endParaRPr lang="en-US" sz="1600" dirty="0">
              <a:solidFill>
                <a:schemeClr val="dk1"/>
              </a:solidFill>
            </a:endParaRPr>
          </a:p>
          <a:p>
            <a:pPr marL="304793" indent="0">
              <a:buClr>
                <a:schemeClr val="dk1"/>
              </a:buClr>
              <a:buSzPts val="1100"/>
              <a:buNone/>
            </a:pPr>
            <a:r>
              <a:rPr lang="en-US" sz="1600" dirty="0">
                <a:solidFill>
                  <a:schemeClr val="dk1"/>
                </a:solidFill>
              </a:rPr>
              <a:t>We know you have a lot going on so as a </a:t>
            </a:r>
            <a:r>
              <a:rPr lang="en-US" sz="1600" b="1" dirty="0">
                <a:solidFill>
                  <a:schemeClr val="dk1"/>
                </a:solidFill>
              </a:rPr>
              <a:t>thank you for your participation</a:t>
            </a:r>
            <a:r>
              <a:rPr lang="en-US" sz="1600" dirty="0">
                <a:solidFill>
                  <a:schemeClr val="dk1"/>
                </a:solidFill>
              </a:rPr>
              <a:t>, any student who participates will be entered into a </a:t>
            </a:r>
            <a:r>
              <a:rPr lang="en-US" sz="1600" b="1" dirty="0">
                <a:solidFill>
                  <a:schemeClr val="dk1"/>
                </a:solidFill>
              </a:rPr>
              <a:t>monthly raffle for some awesome SBU swag</a:t>
            </a:r>
            <a:r>
              <a:rPr lang="en-US" sz="1600" dirty="0">
                <a:solidFill>
                  <a:schemeClr val="dk1"/>
                </a:solidFill>
              </a:rPr>
              <a:t> pictured below! </a:t>
            </a:r>
          </a:p>
          <a:p>
            <a:endParaRPr lang="en-US" sz="1600" dirty="0"/>
          </a:p>
        </p:txBody>
      </p:sp>
      <p:pic>
        <p:nvPicPr>
          <p:cNvPr id="3" name="Picture 2">
            <a:extLst>
              <a:ext uri="{FF2B5EF4-FFF2-40B4-BE49-F238E27FC236}">
                <a16:creationId xmlns:a16="http://schemas.microsoft.com/office/drawing/2014/main" id="{BF4C57A8-6FCC-4510-BA25-956024BBB708}"/>
              </a:ext>
            </a:extLst>
          </p:cNvPr>
          <p:cNvPicPr>
            <a:picLocks noChangeAspect="1"/>
          </p:cNvPicPr>
          <p:nvPr/>
        </p:nvPicPr>
        <p:blipFill>
          <a:blip r:embed="rId3"/>
          <a:stretch>
            <a:fillRect/>
          </a:stretch>
        </p:blipFill>
        <p:spPr>
          <a:xfrm>
            <a:off x="831587" y="3241657"/>
            <a:ext cx="10979413" cy="7296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prstGeom prst="rect">
            <a:avLst/>
          </a:prstGeom>
        </p:spPr>
        <p:txBody>
          <a:bodyPr spcFirstLastPara="1" wrap="square" lIns="0" tIns="0" rIns="0" bIns="0" anchor="t" anchorCtr="0">
            <a:noAutofit/>
          </a:bodyPr>
          <a:lstStyle/>
          <a:p>
            <a:r>
              <a:rPr lang="en"/>
              <a:t>Incentives</a:t>
            </a:r>
            <a:endParaRPr/>
          </a:p>
        </p:txBody>
      </p:sp>
      <p:sp>
        <p:nvSpPr>
          <p:cNvPr id="2" name="Text Placeholder 1">
            <a:extLst>
              <a:ext uri="{FF2B5EF4-FFF2-40B4-BE49-F238E27FC236}">
                <a16:creationId xmlns:a16="http://schemas.microsoft.com/office/drawing/2014/main" id="{4F8B16B0-6429-4041-84B0-025430E5ED87}"/>
              </a:ext>
            </a:extLst>
          </p:cNvPr>
          <p:cNvSpPr>
            <a:spLocks noGrp="1"/>
          </p:cNvSpPr>
          <p:nvPr>
            <p:ph type="body" idx="1"/>
          </p:nvPr>
        </p:nvSpPr>
        <p:spPr>
          <a:xfrm>
            <a:off x="353961" y="621441"/>
            <a:ext cx="10976816" cy="4549762"/>
          </a:xfrm>
        </p:spPr>
        <p:txBody>
          <a:bodyPr/>
          <a:lstStyle/>
          <a:p>
            <a:pPr marL="304793" indent="0">
              <a:lnSpc>
                <a:spcPct val="115000"/>
              </a:lnSpc>
              <a:spcBef>
                <a:spcPts val="1600"/>
              </a:spcBef>
              <a:buClr>
                <a:schemeClr val="dk1"/>
              </a:buClr>
              <a:buSzPts val="1100"/>
              <a:buNone/>
            </a:pPr>
            <a:r>
              <a:rPr lang="en-US" sz="1800" b="1" dirty="0">
                <a:solidFill>
                  <a:schemeClr val="dk1"/>
                </a:solidFill>
              </a:rPr>
              <a:t>Participants who complete the survey...</a:t>
            </a:r>
          </a:p>
          <a:p>
            <a:pPr marL="304793" indent="0" algn="ctr">
              <a:lnSpc>
                <a:spcPct val="115000"/>
              </a:lnSpc>
              <a:spcBef>
                <a:spcPts val="1600"/>
              </a:spcBef>
              <a:buClr>
                <a:schemeClr val="dk1"/>
              </a:buClr>
              <a:buSzPts val="1100"/>
              <a:buNone/>
            </a:pPr>
            <a:r>
              <a:rPr lang="en-US" sz="1600" dirty="0">
                <a:solidFill>
                  <a:schemeClr val="dk1"/>
                </a:solidFill>
              </a:rPr>
              <a:t>...before 11:59 pm this Thursday 5/25 will receive </a:t>
            </a:r>
            <a:r>
              <a:rPr lang="en-US" sz="1600" b="1" dirty="0">
                <a:solidFill>
                  <a:srgbClr val="990000"/>
                </a:solidFill>
              </a:rPr>
              <a:t>10 raffle entries</a:t>
            </a:r>
          </a:p>
          <a:p>
            <a:pPr marL="304793" indent="0" algn="ctr">
              <a:lnSpc>
                <a:spcPct val="115000"/>
              </a:lnSpc>
              <a:buClr>
                <a:schemeClr val="dk1"/>
              </a:buClr>
              <a:buSzPts val="1100"/>
              <a:buNone/>
            </a:pPr>
            <a:r>
              <a:rPr lang="en-US" sz="1600" dirty="0">
                <a:solidFill>
                  <a:schemeClr val="dk1"/>
                </a:solidFill>
              </a:rPr>
              <a:t>...before 11:59 pm this Saturday 5/27 will receive </a:t>
            </a:r>
            <a:r>
              <a:rPr lang="en-US" sz="1600" b="1" dirty="0">
                <a:solidFill>
                  <a:srgbClr val="990000"/>
                </a:solidFill>
              </a:rPr>
              <a:t>5 raffle entries</a:t>
            </a:r>
          </a:p>
          <a:p>
            <a:pPr marL="304793" indent="0" algn="ctr">
              <a:lnSpc>
                <a:spcPct val="115000"/>
              </a:lnSpc>
              <a:buClr>
                <a:schemeClr val="dk1"/>
              </a:buClr>
              <a:buSzPts val="1100"/>
              <a:buNone/>
            </a:pPr>
            <a:r>
              <a:rPr lang="en-US" sz="1600" dirty="0">
                <a:solidFill>
                  <a:schemeClr val="dk1"/>
                </a:solidFill>
              </a:rPr>
              <a:t>...before 11:59 pm on Monday 5/29 will receive </a:t>
            </a:r>
            <a:r>
              <a:rPr lang="en-US" sz="1600" b="1" dirty="0">
                <a:solidFill>
                  <a:srgbClr val="990000"/>
                </a:solidFill>
              </a:rPr>
              <a:t>2 raffle entries</a:t>
            </a:r>
          </a:p>
          <a:p>
            <a:pPr marL="304793" indent="0" algn="ctr">
              <a:lnSpc>
                <a:spcPct val="115000"/>
              </a:lnSpc>
              <a:buClr>
                <a:schemeClr val="dk1"/>
              </a:buClr>
              <a:buSzPts val="1100"/>
              <a:buNone/>
            </a:pPr>
            <a:r>
              <a:rPr lang="en-US" sz="1600" dirty="0">
                <a:solidFill>
                  <a:schemeClr val="dk1"/>
                </a:solidFill>
              </a:rPr>
              <a:t>...after 11:59 pm on Monday 5/29 will receive </a:t>
            </a:r>
            <a:r>
              <a:rPr lang="en-US" sz="1600" b="1" dirty="0">
                <a:solidFill>
                  <a:srgbClr val="990000"/>
                </a:solidFill>
              </a:rPr>
              <a:t>1 raffle entry</a:t>
            </a:r>
          </a:p>
          <a:p>
            <a:pPr marL="304793" indent="0">
              <a:lnSpc>
                <a:spcPct val="115000"/>
              </a:lnSpc>
              <a:buClr>
                <a:schemeClr val="dk1"/>
              </a:buClr>
              <a:buSzPts val="1100"/>
              <a:buNone/>
            </a:pPr>
            <a:r>
              <a:rPr lang="en-US" sz="1800" dirty="0">
                <a:solidFill>
                  <a:schemeClr val="dk1"/>
                </a:solidFill>
              </a:rPr>
              <a:t>Overall, your participation should take no longer than 2 minutes and you can choose to leave any question unanswered.</a:t>
            </a:r>
          </a:p>
          <a:p>
            <a:pPr marL="304793" indent="0">
              <a:buClr>
                <a:schemeClr val="dk1"/>
              </a:buClr>
              <a:buSzPts val="1100"/>
              <a:buNone/>
            </a:pPr>
            <a:r>
              <a:rPr lang="en-US" sz="1800" dirty="0">
                <a:solidFill>
                  <a:schemeClr val="dk1"/>
                </a:solidFill>
              </a:rPr>
              <a:t>We truly appreciate your time and thank you in advance! </a:t>
            </a:r>
          </a:p>
          <a:p>
            <a:pPr marL="304793" indent="0">
              <a:buClr>
                <a:schemeClr val="dk1"/>
              </a:buClr>
              <a:buSzPts val="1100"/>
              <a:buNone/>
            </a:pPr>
            <a:r>
              <a:rPr lang="en-US" sz="1800" dirty="0">
                <a:solidFill>
                  <a:schemeClr val="dk1"/>
                </a:solidFill>
              </a:rPr>
              <a:t>To verify the authenticity of this survey, you may visit:</a:t>
            </a:r>
          </a:p>
          <a:p>
            <a:pPr marL="304793" indent="0">
              <a:buClr>
                <a:schemeClr val="dk1"/>
              </a:buClr>
              <a:buSzPts val="1100"/>
              <a:buNone/>
            </a:pPr>
            <a:r>
              <a:rPr lang="en-US" sz="1800" u="sng" dirty="0">
                <a:solidFill>
                  <a:srgbClr val="990000"/>
                </a:solidFill>
                <a:hlinkClick r:id="rId3">
                  <a:extLst>
                    <a:ext uri="{A12FA001-AC4F-418D-AE19-62706E023703}">
                      <ahyp:hlinkClr xmlns:ahyp="http://schemas.microsoft.com/office/drawing/2018/hyperlinkcolor" val="tx"/>
                    </a:ext>
                  </a:extLst>
                </a:hlinkClick>
              </a:rPr>
              <a:t>www.stonybrook.edu/isthissurveyreal</a:t>
            </a:r>
            <a:endParaRPr lang="en-US" sz="1800" dirty="0">
              <a:solidFill>
                <a:schemeClr val="dk1"/>
              </a:solidFill>
            </a:endParaRPr>
          </a:p>
          <a:p>
            <a:pPr marL="304793" indent="0">
              <a:buClr>
                <a:schemeClr val="dk1"/>
              </a:buClr>
              <a:buSzPts val="1100"/>
              <a:buNone/>
            </a:pPr>
            <a:r>
              <a:rPr lang="en-US" sz="1800" dirty="0">
                <a:solidFill>
                  <a:schemeClr val="dk1"/>
                </a:solidFill>
              </a:rPr>
              <a:t>Best, </a:t>
            </a:r>
          </a:p>
          <a:p>
            <a:pPr marL="304793" indent="0">
              <a:buClr>
                <a:schemeClr val="dk1"/>
              </a:buClr>
              <a:buSzPts val="1100"/>
              <a:buNone/>
            </a:pPr>
            <a:r>
              <a:rPr lang="en-US" sz="1800" dirty="0">
                <a:solidFill>
                  <a:schemeClr val="dk1"/>
                </a:solidFill>
              </a:rPr>
              <a:t>Rick Gatteau, PhD</a:t>
            </a:r>
          </a:p>
          <a:p>
            <a:pPr marL="304793" indent="0">
              <a:buClr>
                <a:schemeClr val="dk1"/>
              </a:buClr>
              <a:buSzPts val="1100"/>
              <a:buNone/>
            </a:pPr>
            <a:r>
              <a:rPr lang="en-US" sz="1800" dirty="0">
                <a:solidFill>
                  <a:schemeClr val="dk1"/>
                </a:solidFill>
              </a:rPr>
              <a:t>Vice President for Student Affairs</a:t>
            </a:r>
          </a:p>
          <a:p>
            <a:pPr marL="304793" indent="0">
              <a:buNone/>
            </a:pPr>
            <a:endParaRPr lang="en-US" sz="1800" dirty="0"/>
          </a:p>
        </p:txBody>
      </p:sp>
      <p:pic>
        <p:nvPicPr>
          <p:cNvPr id="197" name="Google Shape;197;p31"/>
          <p:cNvPicPr preferRelativeResize="0"/>
          <p:nvPr/>
        </p:nvPicPr>
        <p:blipFill rotWithShape="1">
          <a:blip r:embed="rId4">
            <a:alphaModFix/>
          </a:blip>
          <a:srcRect t="11158"/>
          <a:stretch/>
        </p:blipFill>
        <p:spPr>
          <a:xfrm>
            <a:off x="6428534" y="3644176"/>
            <a:ext cx="4320567" cy="2126500"/>
          </a:xfrm>
          <a:prstGeom prst="rect">
            <a:avLst/>
          </a:prstGeom>
          <a:noFill/>
          <a:ln>
            <a:noFill/>
          </a:ln>
        </p:spPr>
      </p:pic>
      <p:sp>
        <p:nvSpPr>
          <p:cNvPr id="198" name="Google Shape;198;p31"/>
          <p:cNvSpPr txBox="1"/>
          <p:nvPr/>
        </p:nvSpPr>
        <p:spPr>
          <a:xfrm>
            <a:off x="10305033" y="4585034"/>
            <a:ext cx="1460400" cy="471948"/>
          </a:xfrm>
          <a:prstGeom prst="rect">
            <a:avLst/>
          </a:prstGeom>
          <a:noFill/>
          <a:ln>
            <a:noFill/>
          </a:ln>
        </p:spPr>
        <p:txBody>
          <a:bodyPr spcFirstLastPara="1" wrap="square" lIns="121900" tIns="121900" rIns="121900" bIns="121900" anchor="t" anchorCtr="0">
            <a:spAutoFit/>
          </a:bodyPr>
          <a:lstStyle/>
          <a:p>
            <a:r>
              <a:rPr lang="en" sz="1467" dirty="0">
                <a:latin typeface="Arial" panose="020B0604020202020204" pitchFamily="34" charset="0"/>
                <a:ea typeface="Georgia"/>
                <a:cs typeface="Arial" panose="020B0604020202020204" pitchFamily="34" charset="0"/>
                <a:sym typeface="Georgia"/>
              </a:rPr>
              <a:t>and more!</a:t>
            </a:r>
            <a:endParaRPr sz="1467" dirty="0">
              <a:latin typeface="Arial" panose="020B0604020202020204" pitchFamily="34" charset="0"/>
              <a:ea typeface="Georgia"/>
              <a:cs typeface="Arial" panose="020B0604020202020204" pitchFamily="34" charset="0"/>
              <a:sym typeface="Georgia"/>
            </a:endParaRPr>
          </a:p>
        </p:txBody>
      </p:sp>
    </p:spTree>
  </p:cSld>
  <p:clrMapOvr>
    <a:masterClrMapping/>
  </p:clrMapOvr>
</p:sld>
</file>

<file path=ppt/theme/theme1.xml><?xml version="1.0" encoding="utf-8"?>
<a:theme xmlns:a="http://schemas.openxmlformats.org/drawingml/2006/main" name="1_Stony Brook University">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16000</TotalTime>
  <Words>1159</Words>
  <Application>Microsoft Office PowerPoint</Application>
  <PresentationFormat>Widescreen</PresentationFormat>
  <Paragraphs>327</Paragraphs>
  <Slides>24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Effra Trial Heavy</vt:lpstr>
      <vt:lpstr>Georgia</vt:lpstr>
      <vt:lpstr>Montserrat</vt:lpstr>
      <vt:lpstr>Montserrat ExtraBold</vt:lpstr>
      <vt:lpstr>Museo Slab 100</vt:lpstr>
      <vt:lpstr>Verdana</vt:lpstr>
      <vt:lpstr>1_Stony Brook University</vt:lpstr>
      <vt:lpstr>PowerPoint Presentation</vt:lpstr>
      <vt:lpstr>Overview</vt:lpstr>
      <vt:lpstr>Organization Chart</vt:lpstr>
      <vt:lpstr>Problems with Higher Ed Survey Research</vt:lpstr>
      <vt:lpstr>Solution: Administer a Weekly Pulse Survey</vt:lpstr>
      <vt:lpstr>Administration Approach</vt:lpstr>
      <vt:lpstr>Net Promoter Score (NPS)</vt:lpstr>
      <vt:lpstr>Email on Tuesday (+ reminder on Thursday)</vt:lpstr>
      <vt:lpstr>Incentives</vt:lpstr>
      <vt:lpstr>Instrument in Qualtrics</vt:lpstr>
      <vt:lpstr>Response Rates</vt:lpstr>
      <vt:lpstr>Even though response rates declined, the respondents remained representative</vt:lpstr>
      <vt:lpstr>Academic Semester Results</vt:lpstr>
      <vt:lpstr>Current monitoring dashboard</vt:lpstr>
      <vt:lpstr>Group monitoring (Race/Ethnicity)</vt:lpstr>
      <vt:lpstr>Group monitoring (UG College/School)</vt:lpstr>
      <vt:lpstr>Dashboard isolates comments of a group</vt:lpstr>
      <vt:lpstr>Comments are monitored</vt:lpstr>
      <vt:lpstr>Themes from coded comments (2022-23)</vt:lpstr>
      <vt:lpstr>Lessons Learned</vt:lpstr>
      <vt:lpstr>Late respondents have been much more negative</vt:lpstr>
      <vt:lpstr>Email Push to Academic/Student Affairs</vt:lpstr>
      <vt:lpstr>Artificial Intelligence Coding Results</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User;Braden Hosch</dc:creator>
  <cp:lastModifiedBy>Braden Hosch</cp:lastModifiedBy>
  <cp:revision>975</cp:revision>
  <cp:lastPrinted>2024-04-10T18:35:05Z</cp:lastPrinted>
  <dcterms:created xsi:type="dcterms:W3CDTF">2018-10-25T15:06:14Z</dcterms:created>
  <dcterms:modified xsi:type="dcterms:W3CDTF">2024-06-12T17:08:14Z</dcterms:modified>
</cp:coreProperties>
</file>