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3" r:id="rId1"/>
    <p:sldMasterId id="2147483751" r:id="rId2"/>
    <p:sldMasterId id="2147484344" r:id="rId3"/>
    <p:sldMasterId id="2147484332" r:id="rId4"/>
    <p:sldMasterId id="2147484356" r:id="rId5"/>
    <p:sldMasterId id="2147484368" r:id="rId6"/>
    <p:sldMasterId id="2147484380" r:id="rId7"/>
    <p:sldMasterId id="2147484404" r:id="rId8"/>
    <p:sldMasterId id="2147483732" r:id="rId9"/>
    <p:sldMasterId id="2147484416" r:id="rId10"/>
    <p:sldMasterId id="2147484417" r:id="rId11"/>
    <p:sldMasterId id="2147483726" r:id="rId12"/>
    <p:sldMasterId id="2147484439" r:id="rId13"/>
    <p:sldMasterId id="2147483753" r:id="rId14"/>
    <p:sldMasterId id="2147484451" r:id="rId15"/>
    <p:sldMasterId id="2147484463" r:id="rId16"/>
    <p:sldMasterId id="2147484623" r:id="rId17"/>
    <p:sldMasterId id="2147484611" r:id="rId18"/>
    <p:sldMasterId id="2147484635" r:id="rId19"/>
    <p:sldMasterId id="2147484647" r:id="rId20"/>
    <p:sldMasterId id="2147483648" r:id="rId21"/>
    <p:sldMasterId id="2147483768" r:id="rId22"/>
  </p:sldMasterIdLst>
  <p:notesMasterIdLst>
    <p:notesMasterId r:id="rId97"/>
  </p:notesMasterIdLst>
  <p:sldIdLst>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6" r:id="rId61"/>
    <p:sldId id="297" r:id="rId62"/>
    <p:sldId id="298" r:id="rId63"/>
    <p:sldId id="299"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660"/>
  </p:normalViewPr>
  <p:slideViewPr>
    <p:cSldViewPr snapToGrid="0" showGuides="1">
      <p:cViewPr varScale="1">
        <p:scale>
          <a:sx n="78" d="100"/>
          <a:sy n="78" d="100"/>
        </p:scale>
        <p:origin x="51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presProps" Target="pres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HUMAN GENOME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8757992143261734"/>
          <c:y val="0.10793878367942773"/>
          <c:w val="0.62484030479561081"/>
          <c:h val="0.79975063965445614"/>
        </c:manualLayout>
      </c:layout>
      <c:pieChart>
        <c:varyColors val="1"/>
        <c:ser>
          <c:idx val="0"/>
          <c:order val="0"/>
          <c:tx>
            <c:strRef>
              <c:f>Sheet1!$B$1</c:f>
              <c:strCache>
                <c:ptCount val="1"/>
                <c:pt idx="0">
                  <c:v>Genes</c:v>
                </c:pt>
              </c:strCache>
            </c:strRef>
          </c:tx>
          <c:dPt>
            <c:idx val="0"/>
            <c:bubble3D val="0"/>
            <c:spPr>
              <a:solidFill>
                <a:srgbClr val="0070C0"/>
              </a:solidFill>
              <a:ln>
                <a:noFill/>
              </a:ln>
              <a:effectLst>
                <a:outerShdw blurRad="1270000" dist="19050" dir="5400000" algn="ctr" rotWithShape="0">
                  <a:srgbClr val="000000">
                    <a:alpha val="0"/>
                  </a:srgbClr>
                </a:outerShdw>
              </a:effectLst>
              <a:scene3d>
                <a:camera prst="orthographicFront"/>
                <a:lightRig rig="threePt" dir="t"/>
              </a:scene3d>
              <a:sp3d prstMaterial="matte"/>
            </c:spPr>
            <c:extLst>
              <c:ext xmlns:c16="http://schemas.microsoft.com/office/drawing/2014/chart" uri="{C3380CC4-5D6E-409C-BE32-E72D297353CC}">
                <c16:uniqueId val="{00000001-B2A7-B94A-9535-4ABE4265BF91}"/>
              </c:ext>
            </c:extLst>
          </c:dPt>
          <c:dPt>
            <c:idx val="1"/>
            <c:bubble3D val="0"/>
            <c:spPr>
              <a:solidFill>
                <a:srgbClr val="08A150"/>
              </a:solidFill>
              <a:ln>
                <a:noFill/>
              </a:ln>
              <a:effectLst/>
              <a:scene3d>
                <a:camera prst="orthographicFront"/>
                <a:lightRig rig="threePt" dir="t"/>
              </a:scene3d>
              <a:sp3d/>
            </c:spPr>
            <c:extLst>
              <c:ext xmlns:c16="http://schemas.microsoft.com/office/drawing/2014/chart" uri="{C3380CC4-5D6E-409C-BE32-E72D297353CC}">
                <c16:uniqueId val="{00000003-B2A7-B94A-9535-4ABE4265BF91}"/>
              </c:ext>
            </c:extLst>
          </c:dPt>
          <c:dPt>
            <c:idx val="2"/>
            <c:bubble3D val="0"/>
            <c:spPr>
              <a:solidFill>
                <a:srgbClr val="FFF400"/>
              </a:solidFill>
              <a:ln>
                <a:noFill/>
              </a:ln>
              <a:effectLst>
                <a:outerShdw blurRad="1270000" dist="19050" dir="5400000" algn="ctr" rotWithShape="0">
                  <a:srgbClr val="000000">
                    <a:alpha val="0"/>
                  </a:srgbClr>
                </a:outerShdw>
              </a:effectLst>
            </c:spPr>
            <c:extLst>
              <c:ext xmlns:c16="http://schemas.microsoft.com/office/drawing/2014/chart" uri="{C3380CC4-5D6E-409C-BE32-E72D297353CC}">
                <c16:uniqueId val="{00000005-B2A7-B94A-9535-4ABE4265BF91}"/>
              </c:ext>
            </c:extLst>
          </c:dPt>
          <c:dPt>
            <c:idx val="3"/>
            <c:bubble3D val="0"/>
            <c:spPr>
              <a:solidFill>
                <a:srgbClr val="F47A21"/>
              </a:solidFill>
              <a:ln>
                <a:noFill/>
              </a:ln>
              <a:effectLst>
                <a:outerShdw blurRad="1270000" dist="19050" dir="5400000" algn="ctr" rotWithShape="0">
                  <a:srgbClr val="000000">
                    <a:alpha val="0"/>
                  </a:srgbClr>
                </a:outerShdw>
              </a:effectLst>
              <a:scene3d>
                <a:camera prst="orthographicFront"/>
                <a:lightRig rig="threePt" dir="t"/>
              </a:scene3d>
              <a:sp3d>
                <a:bevelT w="114300" prst="artDeco"/>
              </a:sp3d>
            </c:spPr>
            <c:extLst>
              <c:ext xmlns:c16="http://schemas.microsoft.com/office/drawing/2014/chart" uri="{C3380CC4-5D6E-409C-BE32-E72D297353CC}">
                <c16:uniqueId val="{00000007-B2A7-B94A-9535-4ABE4265BF91}"/>
              </c:ext>
            </c:extLst>
          </c:dPt>
          <c:cat>
            <c:strRef>
              <c:f>Sheet1!$A$2:$A$5</c:f>
              <c:strCache>
                <c:ptCount val="4"/>
                <c:pt idx="0">
                  <c:v>Coding</c:v>
                </c:pt>
                <c:pt idx="1">
                  <c:v>Pseudogenes</c:v>
                </c:pt>
                <c:pt idx="2">
                  <c:v>Small non-coding</c:v>
                </c:pt>
                <c:pt idx="3">
                  <c:v>Long non-coding</c:v>
                </c:pt>
              </c:strCache>
            </c:strRef>
          </c:cat>
          <c:val>
            <c:numRef>
              <c:f>Sheet1!$B$2:$B$5</c:f>
              <c:numCache>
                <c:formatCode>General</c:formatCode>
                <c:ptCount val="4"/>
                <c:pt idx="0">
                  <c:v>33.9</c:v>
                </c:pt>
                <c:pt idx="1">
                  <c:v>25</c:v>
                </c:pt>
                <c:pt idx="2">
                  <c:v>12.9</c:v>
                </c:pt>
                <c:pt idx="3">
                  <c:v>27.5</c:v>
                </c:pt>
              </c:numCache>
            </c:numRef>
          </c:val>
          <c:extLst>
            <c:ext xmlns:c16="http://schemas.microsoft.com/office/drawing/2014/chart" uri="{C3380CC4-5D6E-409C-BE32-E72D297353CC}">
              <c16:uniqueId val="{00000008-B2A7-B94A-9535-4ABE4265BF9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7B03A-4A44-42AE-8999-E427912F518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31FC968-4D1E-4B69-BCE1-569056B2B0EA}">
      <dgm:prSet/>
      <dgm:spPr/>
      <dgm:t>
        <a:bodyPr/>
        <a:lstStyle/>
        <a:p>
          <a:r>
            <a:rPr lang="en-US" dirty="0"/>
            <a:t>Affects</a:t>
          </a:r>
        </a:p>
        <a:p>
          <a:r>
            <a:rPr lang="en-US" dirty="0"/>
            <a:t>children &amp; young adults</a:t>
          </a:r>
        </a:p>
      </dgm:t>
    </dgm:pt>
    <dgm:pt modelId="{64232309-2722-4C99-9924-C251D76778EA}" type="parTrans" cxnId="{1A537F06-B481-41E8-9B47-BF8585CD98C0}">
      <dgm:prSet/>
      <dgm:spPr/>
      <dgm:t>
        <a:bodyPr/>
        <a:lstStyle/>
        <a:p>
          <a:endParaRPr lang="en-US"/>
        </a:p>
      </dgm:t>
    </dgm:pt>
    <dgm:pt modelId="{36A058B0-E77A-4FD9-BD72-B5C62C766F4B}" type="sibTrans" cxnId="{1A537F06-B481-41E8-9B47-BF8585CD98C0}">
      <dgm:prSet/>
      <dgm:spPr/>
      <dgm:t>
        <a:bodyPr/>
        <a:lstStyle/>
        <a:p>
          <a:endParaRPr lang="en-US"/>
        </a:p>
      </dgm:t>
    </dgm:pt>
    <dgm:pt modelId="{25C28ED7-4963-4431-A7FD-4EDB3A70CCC1}">
      <dgm:prSet/>
      <dgm:spPr/>
      <dgm:t>
        <a:bodyPr/>
        <a:lstStyle/>
        <a:p>
          <a:r>
            <a:rPr lang="en-US" dirty="0"/>
            <a:t>A cancer resembling muscle tissue</a:t>
          </a:r>
        </a:p>
      </dgm:t>
    </dgm:pt>
    <dgm:pt modelId="{F10C9E48-B2B0-4801-9F7D-DA2DBE192D53}" type="parTrans" cxnId="{35A0CB44-2797-4A93-8BA6-F21186162851}">
      <dgm:prSet/>
      <dgm:spPr/>
      <dgm:t>
        <a:bodyPr/>
        <a:lstStyle/>
        <a:p>
          <a:endParaRPr lang="en-US"/>
        </a:p>
      </dgm:t>
    </dgm:pt>
    <dgm:pt modelId="{B6436B4B-7A14-45F4-9388-6A9ADA399FDC}" type="sibTrans" cxnId="{35A0CB44-2797-4A93-8BA6-F21186162851}">
      <dgm:prSet/>
      <dgm:spPr/>
      <dgm:t>
        <a:bodyPr/>
        <a:lstStyle/>
        <a:p>
          <a:endParaRPr lang="en-US"/>
        </a:p>
      </dgm:t>
    </dgm:pt>
    <dgm:pt modelId="{C9CD18FF-13A0-4205-A067-EDA1CA953330}">
      <dgm:prSet/>
      <dgm:spPr/>
      <dgm:t>
        <a:bodyPr/>
        <a:lstStyle/>
        <a:p>
          <a:r>
            <a:rPr lang="en-US" dirty="0"/>
            <a:t>Occurs globally, but local long island families have motivated this project</a:t>
          </a:r>
        </a:p>
        <a:p>
          <a:r>
            <a:rPr lang="en-US" dirty="0"/>
            <a:t> </a:t>
          </a:r>
        </a:p>
      </dgm:t>
    </dgm:pt>
    <dgm:pt modelId="{7F0E5963-2660-43B7-BE9D-3544707D5816}" type="parTrans" cxnId="{599794C5-2CCC-4DDE-90F0-BF8F9C9ADE11}">
      <dgm:prSet/>
      <dgm:spPr/>
      <dgm:t>
        <a:bodyPr/>
        <a:lstStyle/>
        <a:p>
          <a:endParaRPr lang="en-US"/>
        </a:p>
      </dgm:t>
    </dgm:pt>
    <dgm:pt modelId="{3C4B408A-AB0F-42B9-A703-0C08B4F7F173}" type="sibTrans" cxnId="{599794C5-2CCC-4DDE-90F0-BF8F9C9ADE11}">
      <dgm:prSet/>
      <dgm:spPr/>
      <dgm:t>
        <a:bodyPr/>
        <a:lstStyle/>
        <a:p>
          <a:endParaRPr lang="en-US"/>
        </a:p>
      </dgm:t>
    </dgm:pt>
    <dgm:pt modelId="{8596697D-108F-4297-972C-56CC2634D200}">
      <dgm:prSet/>
      <dgm:spPr/>
      <dgm:t>
        <a:bodyPr/>
        <a:lstStyle/>
        <a:p>
          <a:r>
            <a:rPr lang="en-US" dirty="0"/>
            <a:t>High risk cases have low survival rates </a:t>
          </a:r>
        </a:p>
      </dgm:t>
    </dgm:pt>
    <dgm:pt modelId="{2784391C-5335-4724-83A7-E04B13A0A241}" type="parTrans" cxnId="{646EDF68-46BA-4D99-A73C-55B204EF841B}">
      <dgm:prSet/>
      <dgm:spPr/>
      <dgm:t>
        <a:bodyPr/>
        <a:lstStyle/>
        <a:p>
          <a:endParaRPr lang="en-US"/>
        </a:p>
      </dgm:t>
    </dgm:pt>
    <dgm:pt modelId="{7CBE5884-6E61-47B5-AF54-076C60F817C8}" type="sibTrans" cxnId="{646EDF68-46BA-4D99-A73C-55B204EF841B}">
      <dgm:prSet/>
      <dgm:spPr/>
      <dgm:t>
        <a:bodyPr/>
        <a:lstStyle/>
        <a:p>
          <a:endParaRPr lang="en-US"/>
        </a:p>
      </dgm:t>
    </dgm:pt>
    <dgm:pt modelId="{C1834E7E-95D3-4FB1-8633-41D8305A4E7F}">
      <dgm:prSet/>
      <dgm:spPr/>
      <dgm:t>
        <a:bodyPr/>
        <a:lstStyle/>
        <a:p>
          <a:r>
            <a:rPr lang="en-US" dirty="0"/>
            <a:t>Current treatments are toxic and not specific </a:t>
          </a:r>
        </a:p>
      </dgm:t>
    </dgm:pt>
    <dgm:pt modelId="{F752B1BB-359B-4D97-A482-7497B40850FA}" type="parTrans" cxnId="{6F8882BE-7985-424C-8698-455BFCDDBE45}">
      <dgm:prSet/>
      <dgm:spPr/>
      <dgm:t>
        <a:bodyPr/>
        <a:lstStyle/>
        <a:p>
          <a:endParaRPr lang="en-US"/>
        </a:p>
      </dgm:t>
    </dgm:pt>
    <dgm:pt modelId="{07326B21-6DD3-467A-BAB7-78EE90BFB7D7}" type="sibTrans" cxnId="{6F8882BE-7985-424C-8698-455BFCDDBE45}">
      <dgm:prSet/>
      <dgm:spPr/>
      <dgm:t>
        <a:bodyPr/>
        <a:lstStyle/>
        <a:p>
          <a:endParaRPr lang="en-US"/>
        </a:p>
      </dgm:t>
    </dgm:pt>
    <dgm:pt modelId="{D6944764-93EA-43A6-A37B-ACAD1B782F68}" type="pres">
      <dgm:prSet presAssocID="{1367B03A-4A44-42AE-8999-E427912F518C}" presName="diagram" presStyleCnt="0">
        <dgm:presLayoutVars>
          <dgm:dir/>
          <dgm:resizeHandles val="exact"/>
        </dgm:presLayoutVars>
      </dgm:prSet>
      <dgm:spPr/>
    </dgm:pt>
    <dgm:pt modelId="{239FEA7F-A02B-409E-8EDA-839A4FEEC411}" type="pres">
      <dgm:prSet presAssocID="{C31FC968-4D1E-4B69-BCE1-569056B2B0EA}" presName="node" presStyleLbl="node1" presStyleIdx="0" presStyleCnt="5" custLinFactX="9871" custLinFactNeighborX="100000" custLinFactNeighborY="512">
        <dgm:presLayoutVars>
          <dgm:bulletEnabled val="1"/>
        </dgm:presLayoutVars>
      </dgm:prSet>
      <dgm:spPr/>
    </dgm:pt>
    <dgm:pt modelId="{9FC429FD-F061-4652-A47C-B09662A5FF1B}" type="pres">
      <dgm:prSet presAssocID="{36A058B0-E77A-4FD9-BD72-B5C62C766F4B}" presName="sibTrans" presStyleCnt="0"/>
      <dgm:spPr/>
    </dgm:pt>
    <dgm:pt modelId="{2C1C6B66-364C-4DB2-A3FF-EAAFA4F438EF}" type="pres">
      <dgm:prSet presAssocID="{25C28ED7-4963-4431-A7FD-4EDB3A70CCC1}" presName="node" presStyleLbl="node1" presStyleIdx="1" presStyleCnt="5" custLinFactX="-8826" custLinFactNeighborX="-100000" custLinFactNeighborY="-679">
        <dgm:presLayoutVars>
          <dgm:bulletEnabled val="1"/>
        </dgm:presLayoutVars>
      </dgm:prSet>
      <dgm:spPr/>
    </dgm:pt>
    <dgm:pt modelId="{96C4E142-712A-43A1-99D5-579A7500FE10}" type="pres">
      <dgm:prSet presAssocID="{B6436B4B-7A14-45F4-9388-6A9ADA399FDC}" presName="sibTrans" presStyleCnt="0"/>
      <dgm:spPr/>
    </dgm:pt>
    <dgm:pt modelId="{189B64CF-1C84-4C27-A691-CB9B7244D5D0}" type="pres">
      <dgm:prSet presAssocID="{C9CD18FF-13A0-4205-A067-EDA1CA953330}" presName="node" presStyleLbl="node1" presStyleIdx="2" presStyleCnt="5">
        <dgm:presLayoutVars>
          <dgm:bulletEnabled val="1"/>
        </dgm:presLayoutVars>
      </dgm:prSet>
      <dgm:spPr/>
    </dgm:pt>
    <dgm:pt modelId="{2F5BC55F-A087-4759-94B7-8AF05B09916F}" type="pres">
      <dgm:prSet presAssocID="{3C4B408A-AB0F-42B9-A703-0C08B4F7F173}" presName="sibTrans" presStyleCnt="0"/>
      <dgm:spPr/>
    </dgm:pt>
    <dgm:pt modelId="{00A6CEE6-61AF-4340-9DA8-08842A46BFDD}" type="pres">
      <dgm:prSet presAssocID="{8596697D-108F-4297-972C-56CC2634D200}" presName="node" presStyleLbl="node1" presStyleIdx="3" presStyleCnt="5" custLinFactX="10057" custLinFactNeighborX="100000" custLinFactNeighborY="-5469">
        <dgm:presLayoutVars>
          <dgm:bulletEnabled val="1"/>
        </dgm:presLayoutVars>
      </dgm:prSet>
      <dgm:spPr/>
    </dgm:pt>
    <dgm:pt modelId="{9F8826B4-9AD3-408B-8C18-09CF7945746D}" type="pres">
      <dgm:prSet presAssocID="{7CBE5884-6E61-47B5-AF54-076C60F817C8}" presName="sibTrans" presStyleCnt="0"/>
      <dgm:spPr/>
    </dgm:pt>
    <dgm:pt modelId="{8A77A5CA-6C82-443A-9D50-858287D9B3A7}" type="pres">
      <dgm:prSet presAssocID="{C1834E7E-95D3-4FB1-8633-41D8305A4E7F}" presName="node" presStyleLbl="node1" presStyleIdx="4" presStyleCnt="5" custLinFactX="-11287" custLinFactNeighborX="-100000" custLinFactNeighborY="-5636">
        <dgm:presLayoutVars>
          <dgm:bulletEnabled val="1"/>
        </dgm:presLayoutVars>
      </dgm:prSet>
      <dgm:spPr/>
    </dgm:pt>
  </dgm:ptLst>
  <dgm:cxnLst>
    <dgm:cxn modelId="{1A537F06-B481-41E8-9B47-BF8585CD98C0}" srcId="{1367B03A-4A44-42AE-8999-E427912F518C}" destId="{C31FC968-4D1E-4B69-BCE1-569056B2B0EA}" srcOrd="0" destOrd="0" parTransId="{64232309-2722-4C99-9924-C251D76778EA}" sibTransId="{36A058B0-E77A-4FD9-BD72-B5C62C766F4B}"/>
    <dgm:cxn modelId="{44780914-28EF-4757-A10F-9B853776A092}" type="presOf" srcId="{C1834E7E-95D3-4FB1-8633-41D8305A4E7F}" destId="{8A77A5CA-6C82-443A-9D50-858287D9B3A7}" srcOrd="0" destOrd="0" presId="urn:microsoft.com/office/officeart/2005/8/layout/default"/>
    <dgm:cxn modelId="{35A0CB44-2797-4A93-8BA6-F21186162851}" srcId="{1367B03A-4A44-42AE-8999-E427912F518C}" destId="{25C28ED7-4963-4431-A7FD-4EDB3A70CCC1}" srcOrd="1" destOrd="0" parTransId="{F10C9E48-B2B0-4801-9F7D-DA2DBE192D53}" sibTransId="{B6436B4B-7A14-45F4-9388-6A9ADA399FDC}"/>
    <dgm:cxn modelId="{06292D46-0EA8-4A51-B7A2-EA3502040BDA}" type="presOf" srcId="{C9CD18FF-13A0-4205-A067-EDA1CA953330}" destId="{189B64CF-1C84-4C27-A691-CB9B7244D5D0}" srcOrd="0" destOrd="0" presId="urn:microsoft.com/office/officeart/2005/8/layout/default"/>
    <dgm:cxn modelId="{646EDF68-46BA-4D99-A73C-55B204EF841B}" srcId="{1367B03A-4A44-42AE-8999-E427912F518C}" destId="{8596697D-108F-4297-972C-56CC2634D200}" srcOrd="3" destOrd="0" parTransId="{2784391C-5335-4724-83A7-E04B13A0A241}" sibTransId="{7CBE5884-6E61-47B5-AF54-076C60F817C8}"/>
    <dgm:cxn modelId="{67284175-FCE6-443E-990F-7A81043CAC35}" type="presOf" srcId="{8596697D-108F-4297-972C-56CC2634D200}" destId="{00A6CEE6-61AF-4340-9DA8-08842A46BFDD}" srcOrd="0" destOrd="0" presId="urn:microsoft.com/office/officeart/2005/8/layout/default"/>
    <dgm:cxn modelId="{6F8882BE-7985-424C-8698-455BFCDDBE45}" srcId="{1367B03A-4A44-42AE-8999-E427912F518C}" destId="{C1834E7E-95D3-4FB1-8633-41D8305A4E7F}" srcOrd="4" destOrd="0" parTransId="{F752B1BB-359B-4D97-A482-7497B40850FA}" sibTransId="{07326B21-6DD3-467A-BAB7-78EE90BFB7D7}"/>
    <dgm:cxn modelId="{599794C5-2CCC-4DDE-90F0-BF8F9C9ADE11}" srcId="{1367B03A-4A44-42AE-8999-E427912F518C}" destId="{C9CD18FF-13A0-4205-A067-EDA1CA953330}" srcOrd="2" destOrd="0" parTransId="{7F0E5963-2660-43B7-BE9D-3544707D5816}" sibTransId="{3C4B408A-AB0F-42B9-A703-0C08B4F7F173}"/>
    <dgm:cxn modelId="{6D978CD2-8FF0-4D34-8CAE-EAC81BFD90BF}" type="presOf" srcId="{1367B03A-4A44-42AE-8999-E427912F518C}" destId="{D6944764-93EA-43A6-A37B-ACAD1B782F68}" srcOrd="0" destOrd="0" presId="urn:microsoft.com/office/officeart/2005/8/layout/default"/>
    <dgm:cxn modelId="{4393CEED-ED74-483D-93DF-E64F8235A862}" type="presOf" srcId="{C31FC968-4D1E-4B69-BCE1-569056B2B0EA}" destId="{239FEA7F-A02B-409E-8EDA-839A4FEEC411}" srcOrd="0" destOrd="0" presId="urn:microsoft.com/office/officeart/2005/8/layout/default"/>
    <dgm:cxn modelId="{71D56DF1-89E8-4DB3-9120-A83056BD77C8}" type="presOf" srcId="{25C28ED7-4963-4431-A7FD-4EDB3A70CCC1}" destId="{2C1C6B66-364C-4DB2-A3FF-EAAFA4F438EF}" srcOrd="0" destOrd="0" presId="urn:microsoft.com/office/officeart/2005/8/layout/default"/>
    <dgm:cxn modelId="{9B183C09-624D-4DC6-8A6F-69F1E984BC68}" type="presParOf" srcId="{D6944764-93EA-43A6-A37B-ACAD1B782F68}" destId="{239FEA7F-A02B-409E-8EDA-839A4FEEC411}" srcOrd="0" destOrd="0" presId="urn:microsoft.com/office/officeart/2005/8/layout/default"/>
    <dgm:cxn modelId="{FF83AF44-115B-4CB9-80A0-5535A32BE25E}" type="presParOf" srcId="{D6944764-93EA-43A6-A37B-ACAD1B782F68}" destId="{9FC429FD-F061-4652-A47C-B09662A5FF1B}" srcOrd="1" destOrd="0" presId="urn:microsoft.com/office/officeart/2005/8/layout/default"/>
    <dgm:cxn modelId="{E08BC90A-565A-4404-BBEF-267E6FBCAA9D}" type="presParOf" srcId="{D6944764-93EA-43A6-A37B-ACAD1B782F68}" destId="{2C1C6B66-364C-4DB2-A3FF-EAAFA4F438EF}" srcOrd="2" destOrd="0" presId="urn:microsoft.com/office/officeart/2005/8/layout/default"/>
    <dgm:cxn modelId="{54BE3DA6-D98E-463B-A6DD-13F5AC230623}" type="presParOf" srcId="{D6944764-93EA-43A6-A37B-ACAD1B782F68}" destId="{96C4E142-712A-43A1-99D5-579A7500FE10}" srcOrd="3" destOrd="0" presId="urn:microsoft.com/office/officeart/2005/8/layout/default"/>
    <dgm:cxn modelId="{327E53A4-E4B2-4EAF-9258-809CF43BEE54}" type="presParOf" srcId="{D6944764-93EA-43A6-A37B-ACAD1B782F68}" destId="{189B64CF-1C84-4C27-A691-CB9B7244D5D0}" srcOrd="4" destOrd="0" presId="urn:microsoft.com/office/officeart/2005/8/layout/default"/>
    <dgm:cxn modelId="{7469945E-E7CC-4868-B368-2ED363ACEAA4}" type="presParOf" srcId="{D6944764-93EA-43A6-A37B-ACAD1B782F68}" destId="{2F5BC55F-A087-4759-94B7-8AF05B09916F}" srcOrd="5" destOrd="0" presId="urn:microsoft.com/office/officeart/2005/8/layout/default"/>
    <dgm:cxn modelId="{C850F1DA-D32C-477E-8EB7-49698E36F345}" type="presParOf" srcId="{D6944764-93EA-43A6-A37B-ACAD1B782F68}" destId="{00A6CEE6-61AF-4340-9DA8-08842A46BFDD}" srcOrd="6" destOrd="0" presId="urn:microsoft.com/office/officeart/2005/8/layout/default"/>
    <dgm:cxn modelId="{011A369E-9553-4D97-A1B9-BB20A2B91DDF}" type="presParOf" srcId="{D6944764-93EA-43A6-A37B-ACAD1B782F68}" destId="{9F8826B4-9AD3-408B-8C18-09CF7945746D}" srcOrd="7" destOrd="0" presId="urn:microsoft.com/office/officeart/2005/8/layout/default"/>
    <dgm:cxn modelId="{57B1655B-4BDC-4AD2-B1A2-E4D39EC47F06}" type="presParOf" srcId="{D6944764-93EA-43A6-A37B-ACAD1B782F68}" destId="{8A77A5CA-6C82-443A-9D50-858287D9B3A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FEA7F-A02B-409E-8EDA-839A4FEEC411}">
      <dsp:nvSpPr>
        <dsp:cNvPr id="0" name=""/>
        <dsp:cNvSpPr/>
      </dsp:nvSpPr>
      <dsp:spPr>
        <a:xfrm>
          <a:off x="4028413" y="13611"/>
          <a:ext cx="3342037" cy="20052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Affects</a:t>
          </a:r>
        </a:p>
        <a:p>
          <a:pPr marL="0" lvl="0" indent="0" algn="ctr" defTabSz="1066800">
            <a:lnSpc>
              <a:spcPct val="90000"/>
            </a:lnSpc>
            <a:spcBef>
              <a:spcPct val="0"/>
            </a:spcBef>
            <a:spcAft>
              <a:spcPct val="35000"/>
            </a:spcAft>
            <a:buNone/>
          </a:pPr>
          <a:r>
            <a:rPr lang="en-US" sz="2400" kern="1200" dirty="0"/>
            <a:t>children &amp; young adults</a:t>
          </a:r>
        </a:p>
      </dsp:txBody>
      <dsp:txXfrm>
        <a:off x="4028413" y="13611"/>
        <a:ext cx="3342037" cy="2005222"/>
      </dsp:txXfrm>
    </dsp:sp>
    <dsp:sp modelId="{2C1C6B66-364C-4DB2-A3FF-EAAFA4F438EF}">
      <dsp:nvSpPr>
        <dsp:cNvPr id="0" name=""/>
        <dsp:cNvSpPr/>
      </dsp:nvSpPr>
      <dsp:spPr>
        <a:xfrm>
          <a:off x="395719" y="0"/>
          <a:ext cx="3342037" cy="2005222"/>
        </a:xfrm>
        <a:prstGeom prst="rect">
          <a:avLst/>
        </a:prstGeom>
        <a:solidFill>
          <a:schemeClr val="accent2">
            <a:hueOff val="-361550"/>
            <a:satOff val="-2481"/>
            <a:lumOff val="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 cancer resembling muscle tissue</a:t>
          </a:r>
        </a:p>
      </dsp:txBody>
      <dsp:txXfrm>
        <a:off x="395719" y="0"/>
        <a:ext cx="3342037" cy="2005222"/>
      </dsp:txXfrm>
    </dsp:sp>
    <dsp:sp modelId="{189B64CF-1C84-4C27-A691-CB9B7244D5D0}">
      <dsp:nvSpPr>
        <dsp:cNvPr id="0" name=""/>
        <dsp:cNvSpPr/>
      </dsp:nvSpPr>
      <dsp:spPr>
        <a:xfrm>
          <a:off x="7708965" y="3344"/>
          <a:ext cx="3342037" cy="2005222"/>
        </a:xfrm>
        <a:prstGeom prst="rect">
          <a:avLst/>
        </a:prstGeom>
        <a:solidFill>
          <a:schemeClr val="accent2">
            <a:hueOff val="-723100"/>
            <a:satOff val="-4962"/>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Occurs globally, but local long island families have motivated this project</a:t>
          </a:r>
        </a:p>
        <a:p>
          <a:pPr marL="0" lvl="0" indent="0" algn="ctr" defTabSz="1066800">
            <a:lnSpc>
              <a:spcPct val="90000"/>
            </a:lnSpc>
            <a:spcBef>
              <a:spcPct val="0"/>
            </a:spcBef>
            <a:spcAft>
              <a:spcPct val="35000"/>
            </a:spcAft>
            <a:buNone/>
          </a:pPr>
          <a:r>
            <a:rPr lang="en-US" sz="2400" kern="1200" dirty="0"/>
            <a:t> </a:t>
          </a:r>
        </a:p>
      </dsp:txBody>
      <dsp:txXfrm>
        <a:off x="7708965" y="3344"/>
        <a:ext cx="3342037" cy="2005222"/>
      </dsp:txXfrm>
    </dsp:sp>
    <dsp:sp modelId="{00A6CEE6-61AF-4340-9DA8-08842A46BFDD}">
      <dsp:nvSpPr>
        <dsp:cNvPr id="0" name=""/>
        <dsp:cNvSpPr/>
      </dsp:nvSpPr>
      <dsp:spPr>
        <a:xfrm>
          <a:off x="5872750" y="2233105"/>
          <a:ext cx="3342037" cy="2005222"/>
        </a:xfrm>
        <a:prstGeom prst="rect">
          <a:avLst/>
        </a:prstGeom>
        <a:solidFill>
          <a:schemeClr val="accent2">
            <a:hueOff val="-1084650"/>
            <a:satOff val="-7443"/>
            <a:lumOff val="3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High risk cases have low survival rates </a:t>
          </a:r>
        </a:p>
      </dsp:txBody>
      <dsp:txXfrm>
        <a:off x="5872750" y="2233105"/>
        <a:ext cx="3342037" cy="2005222"/>
      </dsp:txXfrm>
    </dsp:sp>
    <dsp:sp modelId="{8A77A5CA-6C82-443A-9D50-858287D9B3A7}">
      <dsp:nvSpPr>
        <dsp:cNvPr id="0" name=""/>
        <dsp:cNvSpPr/>
      </dsp:nvSpPr>
      <dsp:spPr>
        <a:xfrm>
          <a:off x="2151592" y="2229756"/>
          <a:ext cx="3342037" cy="2005222"/>
        </a:xfrm>
        <a:prstGeom prst="rect">
          <a:avLst/>
        </a:prstGeom>
        <a:solidFill>
          <a:schemeClr val="accent2">
            <a:hueOff val="-1446200"/>
            <a:satOff val="-9924"/>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Current treatments are toxic and not specific </a:t>
          </a:r>
        </a:p>
      </dsp:txBody>
      <dsp:txXfrm>
        <a:off x="2151592" y="2229756"/>
        <a:ext cx="3342037" cy="20052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4CBA8-CB8C-420F-A5D8-0760F6F89CE2}"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84087-9B7C-45C3-8C00-9C3A88CBC62B}" type="slidenum">
              <a:rPr lang="en-US" smtClean="0"/>
              <a:t>‹#›</a:t>
            </a:fld>
            <a:endParaRPr lang="en-US"/>
          </a:p>
        </p:txBody>
      </p:sp>
    </p:spTree>
    <p:extLst>
      <p:ext uri="{BB962C8B-B14F-4D97-AF65-F5344CB8AC3E}">
        <p14:creationId xmlns:p14="http://schemas.microsoft.com/office/powerpoint/2010/main" val="1345602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ture.com/articles/nature25507#Fig13" TargetMode="External"/><Relationship Id="rId7" Type="http://schemas.openxmlformats.org/officeDocument/2006/relationships/hyperlink" Target="https://www.nature.com/articles/nature25507#ref-CR30"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nature.com/articles/nature25507#ref-CR29" TargetMode="External"/><Relationship Id="rId5" Type="http://schemas.openxmlformats.org/officeDocument/2006/relationships/hyperlink" Target="https://www.nature.com/articles/nature25507#ref-CR28" TargetMode="External"/><Relationship Id="rId4" Type="http://schemas.openxmlformats.org/officeDocument/2006/relationships/hyperlink" Target="https://www.nature.com/articles/nature25507#ref-CR27"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0B63D1-2D96-467C-BDD3-29C5B4C0DCD7}" type="slidenum">
              <a:rPr lang="en-US" smtClean="0"/>
              <a:t>1</a:t>
            </a:fld>
            <a:endParaRPr lang="en-US"/>
          </a:p>
        </p:txBody>
      </p:sp>
    </p:spTree>
    <p:extLst>
      <p:ext uri="{BB962C8B-B14F-4D97-AF65-F5344CB8AC3E}">
        <p14:creationId xmlns:p14="http://schemas.microsoft.com/office/powerpoint/2010/main" val="115982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74CD211-08A5-C747-B8AE-60EFD24E405F}" type="slidenum">
              <a:rPr kumimoji="1" lang="zh-CN" altLang="en-US" smtClean="0"/>
              <a:t>23</a:t>
            </a:fld>
            <a:endParaRPr kumimoji="1" lang="zh-CN" altLang="en-US"/>
          </a:p>
        </p:txBody>
      </p:sp>
    </p:spTree>
    <p:extLst>
      <p:ext uri="{BB962C8B-B14F-4D97-AF65-F5344CB8AC3E}">
        <p14:creationId xmlns:p14="http://schemas.microsoft.com/office/powerpoint/2010/main" val="1976593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24D41C-29B3-064F-9E5B-1BCE7FD350F4}" type="slidenum">
              <a:rPr lang="en-US" smtClean="0"/>
              <a:t>24</a:t>
            </a:fld>
            <a:endParaRPr lang="en-US"/>
          </a:p>
        </p:txBody>
      </p:sp>
    </p:spTree>
    <p:extLst>
      <p:ext uri="{BB962C8B-B14F-4D97-AF65-F5344CB8AC3E}">
        <p14:creationId xmlns:p14="http://schemas.microsoft.com/office/powerpoint/2010/main" val="245506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1BE2C1AC-5840-364D-AA94-AF9F9E6409B6}" type="slidenum">
              <a:rPr lang="en-US" altLang="en-US" sz="1200">
                <a:latin typeface="Times" charset="0"/>
              </a:rPr>
              <a:pPr/>
              <a:t>25</a:t>
            </a:fld>
            <a:endParaRPr lang="en-US" altLang="en-US" sz="1200" dirty="0">
              <a:latin typeface="Times" charset="0"/>
            </a:endParaRPr>
          </a:p>
        </p:txBody>
      </p:sp>
      <p:sp>
        <p:nvSpPr>
          <p:cNvPr id="86018" name="Rectangle 2050"/>
          <p:cNvSpPr>
            <a:spLocks noGrp="1" noRot="1" noChangeAspect="1" noChangeArrowheads="1" noTextEdit="1"/>
          </p:cNvSpPr>
          <p:nvPr>
            <p:ph type="sldImg"/>
          </p:nvPr>
        </p:nvSpPr>
        <p:spPr>
          <a:solidFill>
            <a:srgbClr val="FFFFFF"/>
          </a:solidFill>
          <a:ln/>
        </p:spPr>
      </p:sp>
      <p:sp>
        <p:nvSpPr>
          <p:cNvPr id="86019" name="Rectangle 2051"/>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ea typeface="ＭＳ Ｐゴシック" charset="-128"/>
              </a:rPr>
              <a:t>The cell need to replicate its DNA the origins are spread out through out the genome, although with some organisms like </a:t>
            </a:r>
            <a:r>
              <a:rPr lang="en-US" altLang="en-US" dirty="0" err="1">
                <a:ea typeface="ＭＳ Ｐゴシック" charset="-128"/>
              </a:rPr>
              <a:t>cerevisiea</a:t>
            </a:r>
            <a:r>
              <a:rPr lang="en-US" altLang="en-US" dirty="0">
                <a:ea typeface="ＭＳ Ｐゴシック" charset="-128"/>
              </a:rPr>
              <a:t> there are seq specific origins for other higher eukaryotes its bit of mystery how these origins are </a:t>
            </a:r>
            <a:r>
              <a:rPr lang="en-US" altLang="en-US" dirty="0" err="1">
                <a:ea typeface="ＭＳ Ｐゴシック" charset="-128"/>
              </a:rPr>
              <a:t>spcified</a:t>
            </a:r>
            <a:r>
              <a:rPr lang="en-US" altLang="en-US" dirty="0">
                <a:ea typeface="ＭＳ Ｐゴシック" charset="-128"/>
              </a:rPr>
              <a:t>. </a:t>
            </a:r>
          </a:p>
          <a:p>
            <a:pPr eaLnBrk="1" hangingPunct="1"/>
            <a:endParaRPr lang="en-US" altLang="en-US" dirty="0">
              <a:ea typeface="ＭＳ Ｐゴシック" charset="-128"/>
            </a:endParaRPr>
          </a:p>
          <a:p>
            <a:r>
              <a:rPr lang="en-US" sz="1200" b="0" i="0" u="none" strike="noStrike" kern="1200" dirty="0">
                <a:solidFill>
                  <a:schemeClr val="tx1"/>
                </a:solidFill>
                <a:effectLst/>
                <a:latin typeface="+mn-lt"/>
                <a:ea typeface="+mn-ea"/>
                <a:cs typeface="+mn-cs"/>
              </a:rPr>
              <a:t> zones that range up to 500 kb in length. Replication timing is controlled by both stochastic and regulated forces and is highly plastic throughout developmental transitions</a:t>
            </a:r>
          </a:p>
          <a:p>
            <a:r>
              <a:rPr lang="en-US" sz="1200" b="0" i="0" u="none" strike="noStrike" kern="1200" dirty="0">
                <a:solidFill>
                  <a:schemeClr val="tx1"/>
                </a:solidFill>
                <a:effectLst/>
                <a:latin typeface="+mn-lt"/>
                <a:ea typeface="+mn-ea"/>
                <a:cs typeface="+mn-cs"/>
              </a:rPr>
              <a:t>Therefore we examined ORC-origin affinity in vivo and in vitro for a large fraction of yeast origins to classify them based on which mechanism (i.e. DNA sequence vs. extrinsic, ‘chromatin’ factors) mediates their binding to ORC in vivo.</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Transmission of genetic information from one cell generation to the next requires the accurate and complete duplication of each DNA strand exactly once before each cell division. Typically, this process begins with the binding of an “initiator” protein to a specific DNA sequence or “replicator. </a:t>
            </a:r>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 eukaryote other than pombe and </a:t>
            </a:r>
            <a:r>
              <a:rPr lang="en-US" sz="1200" b="0" i="0" u="none" strike="noStrike" kern="1200" dirty="0" err="1">
                <a:solidFill>
                  <a:schemeClr val="tx1"/>
                </a:solidFill>
                <a:effectLst/>
                <a:latin typeface="+mn-lt"/>
                <a:ea typeface="+mn-ea"/>
                <a:cs typeface="+mn-cs"/>
              </a:rPr>
              <a:t>cerevisea</a:t>
            </a:r>
            <a:r>
              <a:rPr lang="en-US" sz="1200" b="0" i="0" u="none" strike="noStrike" kern="1200" dirty="0">
                <a:solidFill>
                  <a:schemeClr val="tx1"/>
                </a:solidFill>
                <a:effectLst/>
                <a:latin typeface="+mn-lt"/>
                <a:ea typeface="+mn-ea"/>
                <a:cs typeface="+mn-cs"/>
              </a:rPr>
              <a:t> we don’t know how origins are specified , </a:t>
            </a:r>
            <a:r>
              <a:rPr lang="en-US" sz="1200" b="0" i="0" u="none" strike="noStrike" kern="1200" dirty="0" err="1">
                <a:solidFill>
                  <a:schemeClr val="tx1"/>
                </a:solidFill>
                <a:effectLst/>
                <a:latin typeface="+mn-lt"/>
                <a:ea typeface="+mn-ea"/>
                <a:cs typeface="+mn-cs"/>
              </a:rPr>
              <a:t>cerevisea</a:t>
            </a:r>
            <a:r>
              <a:rPr lang="en-US" sz="1200" b="0" i="0" u="none" strike="noStrike" kern="1200" dirty="0">
                <a:solidFill>
                  <a:schemeClr val="tx1"/>
                </a:solidFill>
                <a:effectLst/>
                <a:latin typeface="+mn-lt"/>
                <a:ea typeface="+mn-ea"/>
                <a:cs typeface="+mn-cs"/>
              </a:rPr>
              <a:t> and pombe are unusual seq in orc binding origins are specified </a:t>
            </a:r>
            <a:endParaRPr lang="en-US" dirty="0"/>
          </a:p>
          <a:p>
            <a:pPr eaLnBrk="1" hangingPunct="1"/>
            <a:endParaRPr lang="en-US" altLang="en-US" dirty="0">
              <a:ea typeface="ＭＳ Ｐゴシック" charset="-128"/>
            </a:endParaRPr>
          </a:p>
        </p:txBody>
      </p:sp>
    </p:spTree>
    <p:extLst>
      <p:ext uri="{BB962C8B-B14F-4D97-AF65-F5344CB8AC3E}">
        <p14:creationId xmlns:p14="http://schemas.microsoft.com/office/powerpoint/2010/main" val="86136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Acquisition of seq specificity orc4 alpha and orc2 loop correlates with orc-sir mediated silencing in this clade of budding yeast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Gene density and its more intergenic instead of intragenic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err="1">
                <a:solidFill>
                  <a:schemeClr val="tx1"/>
                </a:solidFill>
                <a:effectLst/>
                <a:latin typeface="+mn-lt"/>
                <a:ea typeface="+mn-ea"/>
                <a:cs typeface="+mn-cs"/>
              </a:rPr>
              <a:t>Remebr</a:t>
            </a:r>
            <a:r>
              <a:rPr lang="en-US" sz="1200" kern="1200" dirty="0">
                <a:solidFill>
                  <a:schemeClr val="tx1"/>
                </a:solidFill>
                <a:effectLst/>
                <a:latin typeface="+mn-lt"/>
                <a:ea typeface="+mn-ea"/>
                <a:cs typeface="+mn-cs"/>
              </a:rPr>
              <a:t> orc with hp1 in </a:t>
            </a:r>
            <a:r>
              <a:rPr lang="en-US" sz="1200" kern="1200" dirty="0" err="1">
                <a:solidFill>
                  <a:schemeClr val="tx1"/>
                </a:solidFill>
                <a:effectLst/>
                <a:latin typeface="+mn-lt"/>
                <a:ea typeface="+mn-ea"/>
                <a:cs typeface="+mn-cs"/>
              </a:rPr>
              <a:t>maamlian</a:t>
            </a:r>
            <a:r>
              <a:rPr lang="en-US" sz="1200" kern="1200" dirty="0">
                <a:solidFill>
                  <a:schemeClr val="tx1"/>
                </a:solidFill>
                <a:effectLst/>
                <a:latin typeface="+mn-lt"/>
                <a:ea typeface="+mn-ea"/>
                <a:cs typeface="+mn-cs"/>
              </a:rPr>
              <a:t> and swi6 in </a:t>
            </a:r>
            <a:r>
              <a:rPr lang="en-US" sz="1200" kern="1200" dirty="0" err="1">
                <a:solidFill>
                  <a:schemeClr val="tx1"/>
                </a:solidFill>
                <a:effectLst/>
                <a:latin typeface="+mn-lt"/>
                <a:ea typeface="+mn-ea"/>
                <a:cs typeface="+mn-cs"/>
              </a:rPr>
              <a:t>s.pombe</a:t>
            </a:r>
            <a:r>
              <a:rPr lang="en-US" sz="1200" kern="1200" dirty="0">
                <a:solidFill>
                  <a:schemeClr val="tx1"/>
                </a:solidFill>
                <a:effectLst/>
                <a:latin typeface="+mn-lt"/>
                <a:ea typeface="+mn-ea"/>
                <a:cs typeface="+mn-cs"/>
              </a:rPr>
              <a:t> centromere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S phase, DNA replication initiation sites are prone to DNA damage and transcription is robust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Therefore, suppression of DNA replication </a:t>
            </a:r>
            <a:r>
              <a:rPr lang="en-US" sz="1200" kern="1200" dirty="0" err="1">
                <a:solidFill>
                  <a:schemeClr val="tx1"/>
                </a:solidFill>
                <a:effectLst/>
                <a:latin typeface="+mn-lt"/>
                <a:ea typeface="+mn-ea"/>
                <a:cs typeface="+mn-cs"/>
              </a:rPr>
              <a:t>initi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ation</a:t>
            </a:r>
            <a:r>
              <a:rPr lang="en-US" sz="1200" kern="1200" dirty="0">
                <a:solidFill>
                  <a:schemeClr val="tx1"/>
                </a:solidFill>
                <a:effectLst/>
                <a:latin typeface="+mn-lt"/>
                <a:ea typeface="+mn-ea"/>
                <a:cs typeface="+mn-cs"/>
              </a:rPr>
              <a:t> within transcribed regions is important because it allows cells to avoid collisions between DNA and RNA polymerases, thus maintaining genome stability during early DNA replication.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rules, there are likely to be exceptions. Nevertheless, if there is a general rule that initiation occurs between genes in transcriptionally active cells, then the variation in size of the average in- </a:t>
            </a:r>
            <a:r>
              <a:rPr lang="en-US" sz="1200" kern="1200" dirty="0" err="1">
                <a:solidFill>
                  <a:schemeClr val="tx1"/>
                </a:solidFill>
                <a:effectLst/>
                <a:latin typeface="+mn-lt"/>
                <a:ea typeface="+mn-ea"/>
                <a:cs typeface="+mn-cs"/>
              </a:rPr>
              <a:t>tergenic</a:t>
            </a:r>
            <a:r>
              <a:rPr lang="en-US" sz="1200" kern="1200" dirty="0">
                <a:solidFill>
                  <a:schemeClr val="tx1"/>
                </a:solidFill>
                <a:effectLst/>
                <a:latin typeface="+mn-lt"/>
                <a:ea typeface="+mn-ea"/>
                <a:cs typeface="+mn-cs"/>
              </a:rPr>
              <a:t> region in different organisms might be </a:t>
            </a:r>
            <a:r>
              <a:rPr lang="en-US" sz="1200" kern="1200" dirty="0" err="1">
                <a:solidFill>
                  <a:schemeClr val="tx1"/>
                </a:solidFill>
                <a:effectLst/>
                <a:latin typeface="+mn-lt"/>
                <a:ea typeface="+mn-ea"/>
                <a:cs typeface="+mn-cs"/>
              </a:rPr>
              <a:t>respon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sible</a:t>
            </a:r>
            <a:r>
              <a:rPr lang="en-US" sz="1200" kern="1200" dirty="0">
                <a:solidFill>
                  <a:schemeClr val="tx1"/>
                </a:solidFill>
                <a:effectLst/>
                <a:latin typeface="+mn-lt"/>
                <a:ea typeface="+mn-ea"/>
                <a:cs typeface="+mn-cs"/>
              </a:rPr>
              <a:t> for the differences seen in sequence specificity.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Organisms like the yeasts, with a very low percentage of their genomes devoted to intergenic spacers, might, by necessity, have evolved an efficient mechanism to ensure that the replication complex can find </a:t>
            </a:r>
            <a:r>
              <a:rPr lang="en-US" sz="1200" kern="1200" dirty="0" err="1">
                <a:solidFill>
                  <a:schemeClr val="tx1"/>
                </a:solidFill>
                <a:effectLst/>
                <a:latin typeface="+mn-lt"/>
                <a:ea typeface="+mn-ea"/>
                <a:cs typeface="+mn-cs"/>
              </a:rPr>
              <a:t>appropri</a:t>
            </a:r>
            <a:r>
              <a:rPr lang="en-US" sz="1200" kern="1200" dirty="0">
                <a:solidFill>
                  <a:schemeClr val="tx1"/>
                </a:solidFill>
                <a:effectLst/>
                <a:latin typeface="+mn-lt"/>
                <a:ea typeface="+mn-ea"/>
                <a:cs typeface="+mn-cs"/>
              </a:rPr>
              <a:t>- ate sites at which to initiate. Organisms in which the majority of the genome is intergenic, have ample po- </a:t>
            </a:r>
            <a:r>
              <a:rPr lang="en-US" sz="1200" kern="1200" dirty="0" err="1">
                <a:solidFill>
                  <a:schemeClr val="tx1"/>
                </a:solidFill>
                <a:effectLst/>
                <a:latin typeface="+mn-lt"/>
                <a:ea typeface="+mn-ea"/>
                <a:cs typeface="+mn-cs"/>
              </a:rPr>
              <a:t>tential</a:t>
            </a:r>
            <a:r>
              <a:rPr lang="en-US" sz="1200" kern="1200" dirty="0">
                <a:solidFill>
                  <a:schemeClr val="tx1"/>
                </a:solidFill>
                <a:effectLst/>
                <a:latin typeface="+mn-lt"/>
                <a:ea typeface="+mn-ea"/>
                <a:cs typeface="+mn-cs"/>
              </a:rPr>
              <a:t> sites for initiation, so that sequence specificity may be more relaxed.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Localization with orc and colocalizing with sir silencing. In mating type loci orc has been shown to colocalize with sir . In rDNA sir is helping with recombination, RFB is helping with collision problem. </a:t>
            </a:r>
            <a:r>
              <a:rPr lang="en-US" sz="1200" kern="1200" dirty="0" err="1">
                <a:solidFill>
                  <a:schemeClr val="tx1"/>
                </a:solidFill>
                <a:effectLst/>
                <a:latin typeface="+mn-lt"/>
                <a:ea typeface="+mn-ea"/>
                <a:cs typeface="+mn-cs"/>
              </a:rPr>
              <a:t>Localizingorc</a:t>
            </a:r>
            <a:r>
              <a:rPr lang="en-US" sz="1200" kern="1200" dirty="0">
                <a:solidFill>
                  <a:schemeClr val="tx1"/>
                </a:solidFill>
                <a:effectLst/>
                <a:latin typeface="+mn-lt"/>
                <a:ea typeface="+mn-ea"/>
                <a:cs typeface="+mn-cs"/>
              </a:rPr>
              <a:t> with defined seq is because gene density so they have to </a:t>
            </a:r>
            <a:r>
              <a:rPr lang="en-US" sz="1200" kern="1200" dirty="0" err="1">
                <a:solidFill>
                  <a:schemeClr val="tx1"/>
                </a:solidFill>
                <a:effectLst/>
                <a:latin typeface="+mn-lt"/>
                <a:ea typeface="+mn-ea"/>
                <a:cs typeface="+mn-cs"/>
              </a:rPr>
              <a:t>thave</a:t>
            </a:r>
            <a:r>
              <a:rPr lang="en-US" sz="1200" kern="1200" dirty="0">
                <a:solidFill>
                  <a:schemeClr val="tx1"/>
                </a:solidFill>
                <a:effectLst/>
                <a:latin typeface="+mn-lt"/>
                <a:ea typeface="+mn-ea"/>
                <a:cs typeface="+mn-cs"/>
              </a:rPr>
              <a:t> defined and its more intergenic. Instead of on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emiddle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ofgenes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Acqusition</a:t>
            </a:r>
            <a:r>
              <a:rPr lang="en-US" sz="1200" kern="1200" dirty="0">
                <a:solidFill>
                  <a:schemeClr val="tx1"/>
                </a:solidFill>
                <a:effectLst/>
                <a:latin typeface="+mn-lt"/>
                <a:ea typeface="+mn-ea"/>
                <a:cs typeface="+mn-cs"/>
              </a:rPr>
              <a:t> of seq specificity orc4 alpha </a:t>
            </a:r>
            <a:r>
              <a:rPr lang="en-US" sz="1200" kern="1200" dirty="0" err="1">
                <a:solidFill>
                  <a:schemeClr val="tx1"/>
                </a:solidFill>
                <a:effectLst/>
                <a:latin typeface="+mn-lt"/>
                <a:ea typeface="+mn-ea"/>
                <a:cs typeface="+mn-cs"/>
              </a:rPr>
              <a:t>dn</a:t>
            </a:r>
            <a:r>
              <a:rPr lang="en-US" sz="1200" kern="1200" dirty="0">
                <a:solidFill>
                  <a:schemeClr val="tx1"/>
                </a:solidFill>
                <a:effectLst/>
                <a:latin typeface="+mn-lt"/>
                <a:ea typeface="+mn-ea"/>
                <a:cs typeface="+mn-cs"/>
              </a:rPr>
              <a:t> orc2 loop correlates with orc-sir mediated silencing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significance underlying this transition?</a:t>
            </a:r>
          </a:p>
          <a:p>
            <a:endParaRPr lang="en-US" dirty="0"/>
          </a:p>
          <a:p>
            <a:r>
              <a:rPr lang="en-US" dirty="0"/>
              <a:t>RNA interference (RNAi) is a cellular gene silencing pathway and is lost in most if not all </a:t>
            </a:r>
            <a:r>
              <a:rPr lang="en-US" dirty="0" err="1"/>
              <a:t>Saccharomycotina</a:t>
            </a:r>
            <a:r>
              <a:rPr lang="en-US" dirty="0"/>
              <a:t> (budding yeast) species </a:t>
            </a:r>
            <a:r>
              <a:rPr lang="en-US" dirty="0">
                <a:solidFill>
                  <a:srgbClr val="0070C0"/>
                </a:solidFill>
              </a:rPr>
              <a:t>(I. A. </a:t>
            </a:r>
            <a:r>
              <a:rPr lang="en-US" dirty="0" err="1">
                <a:solidFill>
                  <a:srgbClr val="0070C0"/>
                </a:solidFill>
              </a:rPr>
              <a:t>Drinnenberg</a:t>
            </a:r>
            <a:r>
              <a:rPr lang="en-US" dirty="0">
                <a:solidFill>
                  <a:srgbClr val="0070C0"/>
                </a:solidFill>
              </a:rPr>
              <a:t> et al., 2009) </a:t>
            </a:r>
          </a:p>
          <a:p>
            <a:r>
              <a:rPr lang="en-US" dirty="0"/>
              <a:t>Dicer play roles in promoting transcription termination and resolving replication stress and DNA damage at cites where likely to be </a:t>
            </a:r>
            <a:r>
              <a:rPr lang="en-US" b="1" dirty="0"/>
              <a:t>replication-transcription collisions</a:t>
            </a:r>
            <a:r>
              <a:rPr lang="en-US" dirty="0"/>
              <a:t>. </a:t>
            </a:r>
            <a:r>
              <a:rPr lang="en-US" dirty="0">
                <a:solidFill>
                  <a:srgbClr val="0070C0"/>
                </a:solidFill>
              </a:rPr>
              <a:t>(S. E. Castel et al., 2014, J. Ren et al., 2015)</a:t>
            </a:r>
          </a:p>
          <a:p>
            <a:endParaRPr lang="en-US" dirty="0"/>
          </a:p>
          <a:p>
            <a:pPr marL="0" indent="0">
              <a:buNone/>
            </a:pPr>
            <a:r>
              <a:rPr lang="en-US" b="1" dirty="0"/>
              <a:t>Possible problems in RNAi-deficient species:</a:t>
            </a:r>
          </a:p>
          <a:p>
            <a:r>
              <a:rPr lang="en-US" dirty="0"/>
              <a:t>Replication-transcription collisions and R-loop formation</a:t>
            </a:r>
          </a:p>
          <a:p>
            <a:r>
              <a:rPr lang="en-US" dirty="0"/>
              <a:t>Genome instability</a:t>
            </a:r>
          </a:p>
          <a:p>
            <a:endParaRPr lang="en-US" dirty="0"/>
          </a:p>
          <a:p>
            <a:r>
              <a:rPr lang="en-US" b="1" dirty="0"/>
              <a:t>Hypothesis</a:t>
            </a:r>
            <a:r>
              <a:rPr lang="en-US" dirty="0"/>
              <a:t>: Under the pressure of genome instability due to transcription-replication collisions after losing RNAi, yeast came up with origin specificity and gene silencing machinery evolved in part from replication machinery.</a:t>
            </a:r>
          </a:p>
          <a:p>
            <a:endParaRPr lang="en-US" dirty="0"/>
          </a:p>
          <a:p>
            <a:r>
              <a:rPr lang="en-US" sz="1200" kern="1200" dirty="0">
                <a:solidFill>
                  <a:schemeClr val="tx1"/>
                </a:solidFill>
                <a:effectLst/>
                <a:latin typeface="+mn-lt"/>
                <a:ea typeface="+mn-ea"/>
                <a:cs typeface="+mn-cs"/>
              </a:rPr>
              <a:t>We noticed that many fungi, including many budding yeasts, as well as all animals and plants, lack evidence for sequence specific origins of DNA replication and lack SIR-dependent gene silencing. Most have RNAi as a mechanism for transcriptional gene silencing, but one species, </a:t>
            </a:r>
            <a:r>
              <a:rPr lang="en-US" sz="1200" i="1" kern="1200" dirty="0" err="1">
                <a:solidFill>
                  <a:schemeClr val="tx1"/>
                </a:solidFill>
                <a:effectLst/>
                <a:latin typeface="+mn-lt"/>
                <a:ea typeface="+mn-ea"/>
                <a:cs typeface="+mn-cs"/>
              </a:rPr>
              <a:t>Yarrowia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lipolytica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lacks the Orc2 loop and Orc4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-helix, as well as SIR and RNAi gene silencing proteins. This yeast has been used by bioengineers because of its ability to produce large amounts of lipid, chemicals and enzymes for industrial applications, but the basic molecular biology of this yeast is minimal, and it is not known how the genome is copied or how origin location is specified, like the situation in most eukaryotes.</a:t>
            </a:r>
            <a:r>
              <a:rPr lang="en-US" dirty="0">
                <a:effectLst/>
              </a:rPr>
              <a:t> </a:t>
            </a:r>
          </a:p>
          <a:p>
            <a:endParaRPr lang="en-US" dirty="0">
              <a:effectLst/>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Esc1 (a Sir4 interacting protein), and components of the RNAi pathway, including Dicer (</a:t>
            </a:r>
            <a:r>
              <a:rPr lang="en-US" sz="1200" kern="1200" dirty="0" err="1">
                <a:solidFill>
                  <a:schemeClr val="tx1"/>
                </a:solidFill>
                <a:effectLst/>
                <a:latin typeface="+mn-lt"/>
                <a:ea typeface="+mn-ea"/>
                <a:cs typeface="+mn-cs"/>
              </a:rPr>
              <a:t>Drc</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argonaute</a:t>
            </a:r>
            <a:r>
              <a:rPr lang="en-US" sz="1200" kern="1200" dirty="0">
                <a:solidFill>
                  <a:schemeClr val="tx1"/>
                </a:solidFill>
                <a:effectLst/>
                <a:latin typeface="+mn-lt"/>
                <a:ea typeface="+mn-ea"/>
                <a:cs typeface="+mn-cs"/>
              </a:rPr>
              <a:t> (Ago) (orange box). The red box highlights </a:t>
            </a:r>
            <a:r>
              <a:rPr lang="en-US" sz="1200" i="1" kern="1200" dirty="0" err="1">
                <a:solidFill>
                  <a:schemeClr val="tx1"/>
                </a:solidFill>
                <a:effectLst/>
                <a:latin typeface="+mn-lt"/>
                <a:ea typeface="+mn-ea"/>
                <a:cs typeface="+mn-cs"/>
              </a:rPr>
              <a:t>Yarrowia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lipolytica</a:t>
            </a:r>
            <a:r>
              <a:rPr lang="en-US" sz="1200" kern="1200" dirty="0">
                <a:solidFill>
                  <a:schemeClr val="tx1"/>
                </a:solidFill>
                <a:effectLst/>
                <a:latin typeface="+mn-lt"/>
                <a:ea typeface="+mn-ea"/>
                <a:cs typeface="+mn-cs"/>
              </a:rPr>
              <a:t>. The green highlights Orc4 with AT-hook. From ref (52). WGD is whole genome duplication.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dirty="0"/>
              <a:t>Under the pressure of genome instability due to transcription-replication collisions after losing RNAi, yeast came up with origin specificity and gene silencing machinery evolved in part from replication machinery.</a:t>
            </a:r>
          </a:p>
          <a:p>
            <a:endParaRPr lang="en-US" sz="1200" dirty="0"/>
          </a:p>
          <a:p>
            <a:r>
              <a:rPr lang="en-US" sz="1200" dirty="0"/>
              <a:t>lack evidence for sequence specific origins of DNA replication and lack SIR-dependent gene silencing. Most have RNAi as a mechanism for transcriptional gene silencing, but one species, </a:t>
            </a:r>
            <a:r>
              <a:rPr lang="en-US" sz="1200" i="1" dirty="0" err="1"/>
              <a:t>Yarrowia</a:t>
            </a:r>
            <a:r>
              <a:rPr lang="en-US" sz="1200" i="1" dirty="0"/>
              <a:t> </a:t>
            </a:r>
            <a:r>
              <a:rPr lang="en-US" sz="1200" i="1" dirty="0" err="1"/>
              <a:t>lipolytica</a:t>
            </a:r>
            <a:r>
              <a:rPr lang="en-US" sz="1200" i="1" dirty="0"/>
              <a:t>, </a:t>
            </a:r>
            <a:r>
              <a:rPr lang="en-US" sz="1200" dirty="0"/>
              <a:t>lacks the Orc2 loop and Orc4 </a:t>
            </a:r>
            <a:r>
              <a:rPr lang="en-US" sz="1200" dirty="0">
                <a:sym typeface="Symbol" pitchFamily="2" charset="2"/>
              </a:rPr>
              <a:t></a:t>
            </a:r>
            <a:r>
              <a:rPr lang="en-US" sz="1200" dirty="0"/>
              <a:t>-helix, as well as SIR and RNAi gene silencing proteins.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onducted</a:t>
            </a:r>
            <a:r>
              <a:rPr lang="en-US" sz="1200" kern="1200" dirty="0">
                <a:solidFill>
                  <a:schemeClr val="tx1"/>
                </a:solidFill>
                <a:effectLst/>
                <a:latin typeface="+mn-lt"/>
                <a:ea typeface="+mn-ea"/>
                <a:cs typeface="+mn-cs"/>
              </a:rPr>
              <a:t> recently. Placing </a:t>
            </a:r>
            <a:r>
              <a:rPr lang="en-US" sz="1200" kern="1200" dirty="0" err="1">
                <a:solidFill>
                  <a:schemeClr val="tx1"/>
                </a:solidFill>
                <a:effectLst/>
                <a:latin typeface="+mn-lt"/>
                <a:ea typeface="+mn-ea"/>
                <a:cs typeface="+mn-cs"/>
              </a:rPr>
              <a:t>ef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ficient</a:t>
            </a:r>
            <a:r>
              <a:rPr lang="en-US" sz="1200" kern="1200" dirty="0">
                <a:solidFill>
                  <a:schemeClr val="tx1"/>
                </a:solidFill>
                <a:effectLst/>
                <a:latin typeface="+mn-lt"/>
                <a:ea typeface="+mn-ea"/>
                <a:cs typeface="+mn-cs"/>
              </a:rPr>
              <a:t> origins close to one another reduces the </a:t>
            </a:r>
            <a:r>
              <a:rPr lang="en-US" sz="1200" kern="1200" dirty="0" err="1">
                <a:solidFill>
                  <a:schemeClr val="tx1"/>
                </a:solidFill>
                <a:effectLst/>
                <a:latin typeface="+mn-lt"/>
                <a:ea typeface="+mn-ea"/>
                <a:cs typeface="+mn-cs"/>
              </a:rPr>
              <a:t>effi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ciency</a:t>
            </a:r>
            <a:r>
              <a:rPr lang="en-US" sz="1200" kern="1200" dirty="0">
                <a:solidFill>
                  <a:schemeClr val="tx1"/>
                </a:solidFill>
                <a:effectLst/>
                <a:latin typeface="+mn-lt"/>
                <a:ea typeface="+mn-ea"/>
                <a:cs typeface="+mn-cs"/>
              </a:rPr>
              <a:t> of firing at each individual origin [48°°,49°]. In effect, this close spacing creates a 'zone' of initiation similar to that seen, using two-dimensional gel anal- </a:t>
            </a:r>
            <a:r>
              <a:rPr lang="en-US" sz="1200" kern="1200" dirty="0" err="1">
                <a:solidFill>
                  <a:schemeClr val="tx1"/>
                </a:solidFill>
                <a:effectLst/>
                <a:latin typeface="+mn-lt"/>
                <a:ea typeface="+mn-ea"/>
                <a:cs typeface="+mn-cs"/>
              </a:rPr>
              <a:t>ysis</a:t>
            </a:r>
            <a:r>
              <a:rPr lang="en-US" sz="1200" kern="1200" dirty="0">
                <a:solidFill>
                  <a:schemeClr val="tx1"/>
                </a:solidFill>
                <a:effectLst/>
                <a:latin typeface="+mn-lt"/>
                <a:ea typeface="+mn-ea"/>
                <a:cs typeface="+mn-cs"/>
              </a:rPr>
              <a:t>, in the DHFR locus. These observations support the idea that if there is a large enough target for </a:t>
            </a:r>
            <a:r>
              <a:rPr lang="en-US" sz="1200" kern="1200" dirty="0" err="1">
                <a:solidFill>
                  <a:schemeClr val="tx1"/>
                </a:solidFill>
                <a:effectLst/>
                <a:latin typeface="+mn-lt"/>
                <a:ea typeface="+mn-ea"/>
                <a:cs typeface="+mn-cs"/>
              </a:rPr>
              <a:t>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tiation</a:t>
            </a:r>
            <a:r>
              <a:rPr lang="en-US" sz="1200" kern="1200" dirty="0">
                <a:solidFill>
                  <a:schemeClr val="tx1"/>
                </a:solidFill>
                <a:effectLst/>
                <a:latin typeface="+mn-lt"/>
                <a:ea typeface="+mn-ea"/>
                <a:cs typeface="+mn-cs"/>
              </a:rPr>
              <a:t>, then any one site could be used less often and the sequence requirements for these sites could be less specific. That is, if there were long enough stretches of intergenic DNA, the probability of initiation at one of many possible sites would be sufficient to ensure </a:t>
            </a:r>
            <a:r>
              <a:rPr lang="en-US" sz="1200" kern="1200" dirty="0" err="1">
                <a:solidFill>
                  <a:schemeClr val="tx1"/>
                </a:solidFill>
                <a:effectLst/>
                <a:latin typeface="+mn-lt"/>
                <a:ea typeface="+mn-ea"/>
                <a:cs typeface="+mn-cs"/>
              </a:rPr>
              <a:t>repli</a:t>
            </a:r>
            <a:r>
              <a:rPr lang="en-US" sz="1200" kern="1200" dirty="0">
                <a:solidFill>
                  <a:schemeClr val="tx1"/>
                </a:solidFill>
                <a:effectLst/>
                <a:latin typeface="+mn-lt"/>
                <a:ea typeface="+mn-ea"/>
                <a:cs typeface="+mn-cs"/>
              </a:rPr>
              <a:t>- cation of the contiguous sequences, even if these sites had low affinity for the initiation complex.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transcription regulates early DNA replication initiation by redistributing MCM complexes to non-transcribed regions to avoid replication-transcription </a:t>
            </a:r>
            <a:r>
              <a:rPr lang="en-US" sz="1200" kern="1200" dirty="0" err="1">
                <a:solidFill>
                  <a:schemeClr val="tx1"/>
                </a:solidFill>
                <a:effectLst/>
                <a:latin typeface="+mn-lt"/>
                <a:ea typeface="+mn-ea"/>
                <a:cs typeface="+mn-cs"/>
              </a:rPr>
              <a:t>colli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sions</a:t>
            </a:r>
            <a:r>
              <a:rPr lang="en-US" sz="1200" kern="1200" dirty="0">
                <a:solidFill>
                  <a:schemeClr val="tx1"/>
                </a:solidFill>
                <a:effectLst/>
                <a:latin typeface="+mn-lt"/>
                <a:ea typeface="+mn-ea"/>
                <a:cs typeface="+mn-cs"/>
              </a:rPr>
              <a:t> and thereby preserve genome stability.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the rDNA loci, release of Pol II facilitates DNA replication and prevents homologous recombination, which would otherwise lead to loss of rDNA repeats especially during meiosis. Our results reveal a novel role for Dcr1-mediated transcription termination in genome maintenance and may account for widespread regulation of genome stability by nuclear RNAi in higher eukaryotes.</a:t>
            </a:r>
            <a:endParaRPr lang="en-US" sz="1200"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ightly</a:t>
            </a:r>
            <a:r>
              <a:rPr lang="en-US" sz="1200" b="0" i="0" u="none" strike="noStrike" kern="1200" dirty="0">
                <a:solidFill>
                  <a:schemeClr val="tx1"/>
                </a:solidFill>
                <a:effectLst/>
                <a:latin typeface="+mn-lt"/>
                <a:ea typeface="+mn-ea"/>
                <a:cs typeface="+mn-cs"/>
              </a:rPr>
              <a:t> compacted repetitive regions of eukaryotic chromosomes. The inheritance of heterochromatin through mitosis requires RNA interference (RNAi), which guides histone modification during the DNA replication phase of the cell cycle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es RNA polymerase II (Pol II), allowing completion of DNA replication by the leading strand DNA polymerase, and associated histone modifying enzymes that spread heterochromatin with the replication fork. In the absence of RNAi, stalled forks are repaired by homologous recombination without histone modification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Clr4 and Lid2, which methylate histone H3 lysine 9 (H3K9) and demethylate histone H3 lysine 4 (H3K4), .</a:t>
            </a:r>
          </a:p>
          <a:p>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proposed a novel role for Dcr1 (Hs DICER1 homolog) in resolving transcription-replication conflicts in </a:t>
            </a:r>
            <a:r>
              <a:rPr lang="en-US" sz="1200" kern="1200" dirty="0" err="1">
                <a:solidFill>
                  <a:schemeClr val="tx1"/>
                </a:solidFill>
                <a:effectLst/>
                <a:latin typeface="+mn-lt"/>
                <a:ea typeface="+mn-ea"/>
                <a:cs typeface="+mn-cs"/>
              </a:rPr>
              <a:t>Schiz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osaccharomyces</a:t>
            </a:r>
            <a:r>
              <a:rPr lang="en-US" sz="1200" kern="1200" dirty="0">
                <a:solidFill>
                  <a:schemeClr val="tx1"/>
                </a:solidFill>
                <a:effectLst/>
                <a:latin typeface="+mn-lt"/>
                <a:ea typeface="+mn-ea"/>
                <a:cs typeface="+mn-cs"/>
              </a:rPr>
              <a:t> pombe,4 an excellent model organism to study such conflicts because its genome organization is very similar to that of higher eukaryotes.5 Dicer is an RNase III family nuclease, which cleaves double stranded RNA substrate into small RNA (sRNA) to load into the RNA inter- </a:t>
            </a:r>
            <a:r>
              <a:rPr lang="en-US" sz="1200" kern="1200" dirty="0" err="1">
                <a:solidFill>
                  <a:schemeClr val="tx1"/>
                </a:solidFill>
                <a:effectLst/>
                <a:latin typeface="+mn-lt"/>
                <a:ea typeface="+mn-ea"/>
                <a:cs typeface="+mn-cs"/>
              </a:rPr>
              <a:t>ference</a:t>
            </a:r>
            <a:r>
              <a:rPr lang="en-US" sz="1200" kern="1200" dirty="0">
                <a:solidFill>
                  <a:schemeClr val="tx1"/>
                </a:solidFill>
                <a:effectLst/>
                <a:latin typeface="+mn-lt"/>
                <a:ea typeface="+mn-ea"/>
                <a:cs typeface="+mn-cs"/>
              </a:rPr>
              <a:t> (RNAi) pathway to mediate </a:t>
            </a:r>
            <a:r>
              <a:rPr lang="en-US" sz="1200" kern="1200" dirty="0" err="1">
                <a:solidFill>
                  <a:schemeClr val="tx1"/>
                </a:solidFill>
                <a:effectLst/>
                <a:latin typeface="+mn-lt"/>
                <a:ea typeface="+mn-ea"/>
                <a:cs typeface="+mn-cs"/>
              </a:rPr>
              <a:t>silenc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at both the post-transcriptional and transcriptional levels.6 Previously we showed that S. pombe pericentromeric heterochromatin has an alternating arrangement of replication origins and </a:t>
            </a:r>
            <a:endParaRPr lang="en-US" dirty="0"/>
          </a:p>
          <a:p>
            <a:r>
              <a:rPr lang="en-US" sz="1200" kern="1200" dirty="0">
                <a:solidFill>
                  <a:schemeClr val="tx1"/>
                </a:solidFill>
                <a:effectLst/>
                <a:latin typeface="+mn-lt"/>
                <a:ea typeface="+mn-ea"/>
                <a:cs typeface="+mn-cs"/>
              </a:rPr>
              <a:t>transcription units, which are transcribed at S phase when DNA is replicating. Such competition between transcription and replication requires RNAi machinery to release stalled RNA polymerase II (Pol II), allowing the completion of replication. Without RNAi, Pol II fails to release and stalled replication forks need to be repaired by HR at the expense of genome integrity and heterochromatin inheritance.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found that loss of Dcr1 results in the reduction of repetitive rDNA copy num- </a:t>
            </a:r>
            <a:r>
              <a:rPr lang="en-US" sz="1200" kern="1200" dirty="0" err="1">
                <a:solidFill>
                  <a:schemeClr val="tx1"/>
                </a:solidFill>
                <a:effectLst/>
                <a:latin typeface="+mn-lt"/>
                <a:ea typeface="+mn-ea"/>
                <a:cs typeface="+mn-cs"/>
              </a:rPr>
              <a:t>ber</a:t>
            </a:r>
            <a:r>
              <a:rPr lang="en-US" sz="1200" kern="1200" dirty="0">
                <a:solidFill>
                  <a:schemeClr val="tx1"/>
                </a:solidFill>
                <a:effectLst/>
                <a:latin typeface="+mn-lt"/>
                <a:ea typeface="+mn-ea"/>
                <a:cs typeface="+mn-cs"/>
              </a:rPr>
              <a:t>, likely as a result of increased </a:t>
            </a:r>
            <a:r>
              <a:rPr lang="en-US" sz="1200" kern="1200" dirty="0" err="1">
                <a:solidFill>
                  <a:schemeClr val="tx1"/>
                </a:solidFill>
                <a:effectLst/>
                <a:latin typeface="+mn-lt"/>
                <a:ea typeface="+mn-ea"/>
                <a:cs typeface="+mn-cs"/>
              </a:rPr>
              <a:t>recombi</a:t>
            </a:r>
            <a:r>
              <a:rPr lang="en-US" sz="1200" kern="1200" dirty="0">
                <a:solidFill>
                  <a:schemeClr val="tx1"/>
                </a:solidFill>
                <a:effectLst/>
                <a:latin typeface="+mn-lt"/>
                <a:ea typeface="+mn-ea"/>
                <a:cs typeface="+mn-cs"/>
              </a:rPr>
              <a:t>- nation at collision sites within the repeats. </a:t>
            </a:r>
            <a:endParaRPr lang="en-US" dirty="0"/>
          </a:p>
          <a:p>
            <a:endParaRPr lang="en-US" dirty="0"/>
          </a:p>
          <a:p>
            <a:r>
              <a:rPr lang="en-US" sz="1200" b="0" i="0" u="none" strike="noStrike" kern="1200" dirty="0">
                <a:solidFill>
                  <a:schemeClr val="tx1"/>
                </a:solidFill>
                <a:effectLst/>
                <a:latin typeface="+mn-lt"/>
                <a:ea typeface="+mn-ea"/>
                <a:cs typeface="+mn-cs"/>
              </a:rPr>
              <a:t>Nevertheless, more chromosomal rearrangements in human cancers map to early- than to late-replicating genomic domains (</a:t>
            </a:r>
            <a:r>
              <a:rPr lang="en-US" sz="1200" b="0" i="0" u="sng" kern="1200" dirty="0">
                <a:solidFill>
                  <a:schemeClr val="tx1"/>
                </a:solidFill>
                <a:effectLst/>
                <a:latin typeface="+mn-lt"/>
                <a:ea typeface="+mn-ea"/>
                <a:cs typeface="+mn-cs"/>
                <a:hlinkClick r:id="rId3"/>
              </a:rPr>
              <a:t>Extended Data Fig. 9e</a:t>
            </a:r>
            <a:r>
              <a:rPr lang="en-US" sz="1200" b="0" i="0" u="none" strike="noStrike" kern="1200" dirty="0">
                <a:solidFill>
                  <a:schemeClr val="tx1"/>
                </a:solidFill>
                <a:effectLst/>
                <a:latin typeface="+mn-lt"/>
                <a:ea typeface="+mn-ea"/>
                <a:cs typeface="+mn-cs"/>
              </a:rPr>
              <a:t>), and early replicating fragile sites have also been identified</a:t>
            </a:r>
            <a:r>
              <a:rPr lang="en-US" sz="1200" b="0" i="0" u="sng" strike="noStrike" kern="1200" baseline="30000" dirty="0">
                <a:solidFill>
                  <a:schemeClr val="tx1"/>
                </a:solidFill>
                <a:effectLst/>
                <a:latin typeface="+mn-lt"/>
                <a:ea typeface="+mn-ea"/>
                <a:cs typeface="+mn-cs"/>
                <a:hlinkClick r:id="rId4" tooltip="Barlow, J. H. et al. Identification of early replicating fragile sites that contribute to genome instability. Cell 152, 620–632 (2013)"/>
              </a:rPr>
              <a:t>27</a:t>
            </a:r>
            <a:r>
              <a:rPr lang="en-US" sz="1200" b="0" i="0" u="none" strike="noStrike" kern="1200" dirty="0">
                <a:solidFill>
                  <a:schemeClr val="tx1"/>
                </a:solidFill>
                <a:effectLst/>
                <a:latin typeface="+mn-lt"/>
                <a:ea typeface="+mn-ea"/>
                <a:cs typeface="+mn-cs"/>
              </a:rPr>
              <a:t>. The collapse of forks initiating from intragenic, oncogene-induced origins could be attributed to replication–transcription conflicts, whereas forks from intergenic, constitutive origins did not collapse, even when replicating highly transcribed genes. This difference in </a:t>
            </a:r>
            <a:r>
              <a:rPr lang="en-US" sz="1200" b="0" i="0" u="none" strike="noStrike" kern="1200" dirty="0" err="1">
                <a:solidFill>
                  <a:schemeClr val="tx1"/>
                </a:solidFill>
                <a:effectLst/>
                <a:latin typeface="+mn-lt"/>
                <a:ea typeface="+mn-ea"/>
                <a:cs typeface="+mn-cs"/>
              </a:rPr>
              <a:t>behaviour</a:t>
            </a:r>
            <a:r>
              <a:rPr lang="en-US" sz="1200" b="0" i="0" u="none" strike="noStrike" kern="1200" dirty="0">
                <a:solidFill>
                  <a:schemeClr val="tx1"/>
                </a:solidFill>
                <a:effectLst/>
                <a:latin typeface="+mn-lt"/>
                <a:ea typeface="+mn-ea"/>
                <a:cs typeface="+mn-cs"/>
              </a:rPr>
              <a:t> may relate to the fact that head-on replication–transcription collisions, the most damaging type</a:t>
            </a:r>
            <a:r>
              <a:rPr lang="en-US" sz="1200" b="0" i="0" u="sng" strike="noStrike" kern="1200" baseline="30000" dirty="0">
                <a:solidFill>
                  <a:schemeClr val="tx1"/>
                </a:solidFill>
                <a:effectLst/>
                <a:latin typeface="+mn-lt"/>
                <a:ea typeface="+mn-ea"/>
                <a:cs typeface="+mn-cs"/>
                <a:hlinkClick r:id="rId5" tooltip="Prado, F. &amp; Aguilera, A. Impairment of replication fork progression mediates RNA polII transcription-associated recombination. EMBO J. 24, 1267–1276 (2005)"/>
              </a:rPr>
              <a:t>28</a:t>
            </a:r>
            <a:r>
              <a:rPr lang="en-US" sz="1200" b="0" i="0" u="none" strike="noStrike" kern="1200" dirty="0">
                <a:solidFill>
                  <a:schemeClr val="tx1"/>
                </a:solidFill>
                <a:effectLst/>
                <a:latin typeface="+mn-lt"/>
                <a:ea typeface="+mn-ea"/>
                <a:cs typeface="+mn-cs"/>
              </a:rPr>
              <a:t>, cannot be prevented when origins fire within genes. However, for constitutive origins, which are intergenic, head-on collisions can be avoided by a genomic organization, including replication fork barriers, that </a:t>
            </a:r>
            <a:r>
              <a:rPr lang="en-US" sz="1200" b="0" i="0" u="none" strike="noStrike" kern="1200" dirty="0" err="1">
                <a:solidFill>
                  <a:schemeClr val="tx1"/>
                </a:solidFill>
                <a:effectLst/>
                <a:latin typeface="+mn-lt"/>
                <a:ea typeface="+mn-ea"/>
                <a:cs typeface="+mn-cs"/>
              </a:rPr>
              <a:t>favours</a:t>
            </a:r>
            <a:r>
              <a:rPr lang="en-US" sz="1200" b="0" i="0" u="none" strike="noStrike" kern="1200" dirty="0">
                <a:solidFill>
                  <a:schemeClr val="tx1"/>
                </a:solidFill>
                <a:effectLst/>
                <a:latin typeface="+mn-lt"/>
                <a:ea typeface="+mn-ea"/>
                <a:cs typeface="+mn-cs"/>
              </a:rPr>
              <a:t> co-directionality of replication with transcription</a:t>
            </a:r>
            <a:r>
              <a:rPr lang="en-US" sz="1200" b="0" i="0" u="sng" strike="noStrike" kern="1200" baseline="30000" dirty="0">
                <a:solidFill>
                  <a:schemeClr val="tx1"/>
                </a:solidFill>
                <a:effectLst/>
                <a:latin typeface="+mn-lt"/>
                <a:ea typeface="+mn-ea"/>
                <a:cs typeface="+mn-cs"/>
                <a:hlinkClick r:id="rId6" tooltip="Petryk, N. et al. Replication landscape of the human genome. Nat. Commun. 7, 10208 (2016)"/>
              </a:rPr>
              <a:t>29</a:t>
            </a:r>
            <a:r>
              <a:rPr lang="en-US" sz="1200" b="0" i="0" u="none" strike="noStrike" kern="1200" baseline="30000" dirty="0">
                <a:solidFill>
                  <a:schemeClr val="tx1"/>
                </a:solidFill>
                <a:effectLst/>
                <a:latin typeface="+mn-lt"/>
                <a:ea typeface="+mn-ea"/>
                <a:cs typeface="+mn-cs"/>
              </a:rPr>
              <a:t>,</a:t>
            </a:r>
            <a:r>
              <a:rPr lang="en-US" sz="1200" b="0" i="0" u="sng" strike="noStrike" kern="1200" baseline="30000" dirty="0">
                <a:solidFill>
                  <a:schemeClr val="tx1"/>
                </a:solidFill>
                <a:effectLst/>
                <a:latin typeface="+mn-lt"/>
                <a:ea typeface="+mn-ea"/>
                <a:cs typeface="+mn-cs"/>
                <a:hlinkClick r:id="rId7" tooltip="Martin, M. M. et al. Genome-wide depletion of replication initiation events in highly transcribed regions. Genome Res. 21, 1822–1832 (2011)"/>
              </a:rPr>
              <a:t>30</a:t>
            </a:r>
            <a:r>
              <a:rPr lang="en-US" sz="1200" b="0" i="0" u="none" strike="noStrike" kern="1200" dirty="0">
                <a:solidFill>
                  <a:schemeClr val="tx1"/>
                </a:solidFill>
                <a:effectLst/>
                <a:latin typeface="+mn-lt"/>
                <a:ea typeface="+mn-ea"/>
                <a:cs typeface="+mn-cs"/>
              </a:rPr>
              <a:t>. Alternatively, forks might be particularly sensitive to replication–transcription conflicts shortly after origin firing (for example, before lagging strand synthesis has converted the initial origin bubble to double-stranded DNA daughter molecules), which would explain why forks from intragenic origins are prone to collapse.</a:t>
            </a:r>
            <a:endParaRPr lang="en-US" dirty="0"/>
          </a:p>
        </p:txBody>
      </p:sp>
      <p:sp>
        <p:nvSpPr>
          <p:cNvPr id="4" name="Slide Number Placeholder 3"/>
          <p:cNvSpPr>
            <a:spLocks noGrp="1"/>
          </p:cNvSpPr>
          <p:nvPr>
            <p:ph type="sldNum" sz="quarter" idx="5"/>
          </p:nvPr>
        </p:nvSpPr>
        <p:spPr/>
        <p:txBody>
          <a:bodyPr/>
          <a:lstStyle/>
          <a:p>
            <a:fld id="{FC313D9A-8DAE-AB49-8461-D50F5CCA7F0A}" type="slidenum">
              <a:rPr lang="en-US" smtClean="0"/>
              <a:t>26</a:t>
            </a:fld>
            <a:endParaRPr lang="en-US"/>
          </a:p>
        </p:txBody>
      </p:sp>
    </p:spTree>
    <p:extLst>
      <p:ext uri="{BB962C8B-B14F-4D97-AF65-F5344CB8AC3E}">
        <p14:creationId xmlns:p14="http://schemas.microsoft.com/office/powerpoint/2010/main" val="219893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origins cannot be genetically isolated as ARSs. The very limited (total of 8) CEN-linked genetic </a:t>
            </a:r>
            <a:r>
              <a:rPr lang="en-US" sz="1200" i="1" dirty="0"/>
              <a:t>Ori</a:t>
            </a:r>
            <a:r>
              <a:rPr lang="en-US" sz="1200" dirty="0"/>
              <a:t> sequences that have been examined in </a:t>
            </a:r>
            <a:r>
              <a:rPr lang="en-US" sz="1200" i="1" dirty="0"/>
              <a:t>Y. </a:t>
            </a:r>
            <a:r>
              <a:rPr lang="en-US" sz="1200" i="1" dirty="0" err="1"/>
              <a:t>lipolytica</a:t>
            </a:r>
            <a:r>
              <a:rPr lang="en-US" sz="1200" i="1" dirty="0"/>
              <a:t> </a:t>
            </a:r>
            <a:r>
              <a:rPr lang="en-US" sz="1200" dirty="0"/>
              <a:t>lack sequence similarity. Thus, how the genome replicates is completely not known. Furthermore, like most eukaryotes,, and indeed nearly all eukaryotes, </a:t>
            </a:r>
            <a:r>
              <a:rPr lang="en-US" sz="1200" i="1" dirty="0"/>
              <a:t>Y. </a:t>
            </a:r>
            <a:r>
              <a:rPr lang="en-US" sz="1200" i="1" dirty="0" err="1"/>
              <a:t>lipolytica</a:t>
            </a:r>
            <a:r>
              <a:rPr lang="en-US" sz="1200" dirty="0"/>
              <a:t> lacks the protein domains in ORC that specify origin sequence specificity in </a:t>
            </a:r>
            <a:r>
              <a:rPr lang="en-US" sz="1200" i="1" dirty="0"/>
              <a:t>S. cerevisiae </a:t>
            </a:r>
            <a:r>
              <a:rPr lang="en-US" sz="1200" dirty="0"/>
              <a:t>and like human and </a:t>
            </a:r>
            <a:r>
              <a:rPr lang="en-US" sz="1200" i="1" dirty="0"/>
              <a:t>Drosophila</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Sir1p is one of four SIR (silent information regulator) proteins required for silencing the cryptic mating-type locus </a:t>
            </a:r>
            <a:r>
              <a:rPr lang="en-US" sz="1200" b="1" i="1" kern="1200" dirty="0" err="1">
                <a:solidFill>
                  <a:schemeClr val="tx1"/>
                </a:solidFill>
                <a:effectLst/>
                <a:latin typeface="+mn-lt"/>
                <a:ea typeface="+mn-ea"/>
                <a:cs typeface="+mn-cs"/>
              </a:rPr>
              <a:t>HMR</a:t>
            </a:r>
            <a:r>
              <a:rPr lang="en-US" sz="1200" b="1" kern="1200" dirty="0" err="1">
                <a:solidFill>
                  <a:schemeClr val="tx1"/>
                </a:solidFill>
                <a:effectLst/>
                <a:latin typeface="+mn-lt"/>
                <a:ea typeface="+mn-ea"/>
                <a:cs typeface="+mn-cs"/>
              </a:rPr>
              <a:t>a</a:t>
            </a:r>
            <a:r>
              <a:rPr lang="en-US" sz="1200" b="1" kern="1200" dirty="0">
                <a:solidFill>
                  <a:schemeClr val="tx1"/>
                </a:solidFill>
                <a:effectLst/>
                <a:latin typeface="+mn-lt"/>
                <a:ea typeface="+mn-ea"/>
                <a:cs typeface="+mn-cs"/>
              </a:rPr>
              <a:t> in the budding yeast </a:t>
            </a:r>
            <a:r>
              <a:rPr lang="en-US" sz="1200" b="1" i="1" kern="1200" dirty="0">
                <a:solidFill>
                  <a:schemeClr val="tx1"/>
                </a:solidFill>
                <a:effectLst/>
                <a:latin typeface="+mn-lt"/>
                <a:ea typeface="+mn-ea"/>
                <a:cs typeface="+mn-cs"/>
              </a:rPr>
              <a:t>Saccharomyces cerevisiae</a:t>
            </a:r>
            <a:r>
              <a:rPr lang="en-US" sz="1200" b="1" kern="1200" dirty="0">
                <a:solidFill>
                  <a:schemeClr val="tx1"/>
                </a:solidFill>
                <a:effectLst/>
                <a:latin typeface="+mn-lt"/>
                <a:ea typeface="+mn-ea"/>
                <a:cs typeface="+mn-cs"/>
              </a:rPr>
              <a:t>. A Sir1p interaction with Orc1p, the largest subunit of the origin recognition complex (ORC), is critical for Sir1p’s ability to bind </a:t>
            </a:r>
            <a:r>
              <a:rPr lang="en-US" sz="1200" b="1" i="1" kern="1200" dirty="0" err="1">
                <a:solidFill>
                  <a:schemeClr val="tx1"/>
                </a:solidFill>
                <a:effectLst/>
                <a:latin typeface="+mn-lt"/>
                <a:ea typeface="+mn-ea"/>
                <a:cs typeface="+mn-cs"/>
              </a:rPr>
              <a:t>HMR</a:t>
            </a:r>
            <a:r>
              <a:rPr lang="en-US" sz="1200" b="1" kern="1200" dirty="0" err="1">
                <a:solidFill>
                  <a:schemeClr val="tx1"/>
                </a:solidFill>
                <a:effectLst/>
                <a:latin typeface="+mn-lt"/>
                <a:ea typeface="+mn-ea"/>
                <a:cs typeface="+mn-cs"/>
              </a:rPr>
              <a:t>a</a:t>
            </a:r>
            <a:r>
              <a:rPr lang="en-US" sz="1200" b="1" kern="1200" dirty="0">
                <a:solidFill>
                  <a:schemeClr val="tx1"/>
                </a:solidFill>
                <a:effectLst/>
                <a:latin typeface="+mn-lt"/>
                <a:ea typeface="+mn-ea"/>
                <a:cs typeface="+mn-cs"/>
              </a:rPr>
              <a:t> and function in the formation of silent chromatin. (</a:t>
            </a:r>
            <a:r>
              <a:rPr lang="en-US" sz="1200" b="1" kern="1200" dirty="0" err="1">
                <a:solidFill>
                  <a:schemeClr val="tx1"/>
                </a:solidFill>
                <a:effectLst/>
                <a:latin typeface="+mn-lt"/>
                <a:ea typeface="+mn-ea"/>
                <a:cs typeface="+mn-cs"/>
              </a:rPr>
              <a:t>cathrin</a:t>
            </a:r>
            <a:r>
              <a:rPr lang="en-US" sz="1200" b="1" kern="1200" dirty="0">
                <a:solidFill>
                  <a:schemeClr val="tx1"/>
                </a:solidFill>
                <a:effectLst/>
                <a:latin typeface="+mn-lt"/>
                <a:ea typeface="+mn-ea"/>
                <a:cs typeface="+mn-cs"/>
              </a:rPr>
              <a:t> fox)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Therefore, an ARS consensus se- </a:t>
            </a:r>
            <a:r>
              <a:rPr lang="en-US" sz="1200" kern="1200" dirty="0" err="1">
                <a:solidFill>
                  <a:schemeClr val="tx1"/>
                </a:solidFill>
                <a:effectLst/>
                <a:latin typeface="+mn-lt"/>
                <a:ea typeface="+mn-ea"/>
                <a:cs typeface="+mn-cs"/>
              </a:rPr>
              <a:t>quence</a:t>
            </a:r>
            <a:r>
              <a:rPr lang="en-US" sz="1200" kern="1200" dirty="0">
                <a:solidFill>
                  <a:schemeClr val="tx1"/>
                </a:solidFill>
                <a:effectLst/>
                <a:latin typeface="+mn-lt"/>
                <a:ea typeface="+mn-ea"/>
                <a:cs typeface="+mn-cs"/>
              </a:rPr>
              <a:t> could be part of an ORF in five of the six possible reading frames. Another constraint on </a:t>
            </a:r>
            <a:r>
              <a:rPr lang="en-US" sz="1200" kern="1200" dirty="0" err="1">
                <a:solidFill>
                  <a:schemeClr val="tx1"/>
                </a:solidFill>
                <a:effectLst/>
                <a:latin typeface="+mn-lt"/>
                <a:ea typeface="+mn-ea"/>
                <a:cs typeface="+mn-cs"/>
              </a:rPr>
              <a:t>ori</a:t>
            </a:r>
            <a:r>
              <a:rPr lang="en-US" sz="1200" kern="1200" dirty="0">
                <a:solidFill>
                  <a:schemeClr val="tx1"/>
                </a:solidFill>
                <a:effectLst/>
                <a:latin typeface="+mn-lt"/>
                <a:ea typeface="+mn-ea"/>
                <a:cs typeface="+mn-cs"/>
              </a:rPr>
              <a:t>- gin placement within genes might be that </a:t>
            </a:r>
            <a:r>
              <a:rPr lang="en-US" sz="1200" kern="1200" dirty="0" err="1">
                <a:solidFill>
                  <a:schemeClr val="tx1"/>
                </a:solidFill>
                <a:effectLst/>
                <a:latin typeface="+mn-lt"/>
                <a:ea typeface="+mn-ea"/>
                <a:cs typeface="+mn-cs"/>
              </a:rPr>
              <a:t>transcrip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through an ARS interferes with its function, and experiments have been carried out to test this </a:t>
            </a:r>
            <a:r>
              <a:rPr lang="en-US" sz="1200" kern="1200" dirty="0" err="1">
                <a:solidFill>
                  <a:schemeClr val="tx1"/>
                </a:solidFill>
                <a:effectLst/>
                <a:latin typeface="+mn-lt"/>
                <a:ea typeface="+mn-ea"/>
                <a:cs typeface="+mn-cs"/>
              </a:rPr>
              <a:t>possibil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ity</a:t>
            </a:r>
            <a:r>
              <a:rPr lang="en-US" sz="1200" kern="1200" dirty="0">
                <a:solidFill>
                  <a:schemeClr val="tx1"/>
                </a:solidFill>
                <a:effectLst/>
                <a:latin typeface="+mn-lt"/>
                <a:ea typeface="+mn-ea"/>
                <a:cs typeface="+mn-cs"/>
              </a:rPr>
              <a:t>. Insertion of the inducible </a:t>
            </a:r>
            <a:r>
              <a:rPr lang="en-US" sz="1200" kern="1200" dirty="0" err="1">
                <a:solidFill>
                  <a:schemeClr val="tx1"/>
                </a:solidFill>
                <a:effectLst/>
                <a:latin typeface="+mn-lt"/>
                <a:ea typeface="+mn-ea"/>
                <a:cs typeface="+mn-cs"/>
              </a:rPr>
              <a:t>GAl.</a:t>
            </a:r>
            <a:r>
              <a:rPr lang="en-US" sz="1200" kern="1200" dirty="0">
                <a:solidFill>
                  <a:schemeClr val="tx1"/>
                </a:solidFill>
                <a:effectLst/>
                <a:latin typeface="+mn-lt"/>
                <a:ea typeface="+mn-ea"/>
                <a:cs typeface="+mn-cs"/>
              </a:rPr>
              <a:t> promoter adjacent to ARS1 on a plasmid results in an ARS- phenotype when transformants are grown on galactose </a:t>
            </a:r>
            <a:endParaRPr lang="en-US" dirty="0"/>
          </a:p>
          <a:p>
            <a:r>
              <a:rPr lang="en-US" sz="1200" kern="1200" dirty="0">
                <a:solidFill>
                  <a:schemeClr val="tx1"/>
                </a:solidFill>
                <a:effectLst/>
                <a:latin typeface="+mn-lt"/>
                <a:ea typeface="+mn-ea"/>
                <a:cs typeface="+mn-cs"/>
              </a:rPr>
              <a:t>These results suggest that the act of transcription does interfere with initiation, and the sim- </a:t>
            </a:r>
            <a:r>
              <a:rPr lang="en-US" sz="1200" kern="1200" dirty="0" err="1">
                <a:solidFill>
                  <a:schemeClr val="tx1"/>
                </a:solidFill>
                <a:effectLst/>
                <a:latin typeface="+mn-lt"/>
                <a:ea typeface="+mn-ea"/>
                <a:cs typeface="+mn-cs"/>
              </a:rPr>
              <a:t>plest</a:t>
            </a:r>
            <a:r>
              <a:rPr lang="en-US" sz="1200" kern="1200" dirty="0">
                <a:solidFill>
                  <a:schemeClr val="tx1"/>
                </a:solidFill>
                <a:effectLst/>
                <a:latin typeface="+mn-lt"/>
                <a:ea typeface="+mn-ea"/>
                <a:cs typeface="+mn-cs"/>
              </a:rPr>
              <a:t> interpretation would be that transcription occurs during S phase at the same moment that initiation at the ARS is attempted. However, the ORC is associated with ARSs throughout the cell cycle [36], raising the </a:t>
            </a:r>
            <a:r>
              <a:rPr lang="en-US" sz="1200" kern="1200" dirty="0" err="1">
                <a:solidFill>
                  <a:schemeClr val="tx1"/>
                </a:solidFill>
                <a:effectLst/>
                <a:latin typeface="+mn-lt"/>
                <a:ea typeface="+mn-ea"/>
                <a:cs typeface="+mn-cs"/>
              </a:rPr>
              <a:t>possi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bility</a:t>
            </a:r>
            <a:r>
              <a:rPr lang="en-US" sz="1200" kern="1200" dirty="0">
                <a:solidFill>
                  <a:schemeClr val="tx1"/>
                </a:solidFill>
                <a:effectLst/>
                <a:latin typeface="+mn-lt"/>
                <a:ea typeface="+mn-ea"/>
                <a:cs typeface="+mn-cs"/>
              </a:rPr>
              <a:t> that transcription may not interfere with initiation per s~, rather, disruption of the ORC at other times in the cell cycle may prevent the ORC from carrying out its initiation function during the S phase. </a:t>
            </a:r>
            <a:endParaRPr lang="en-US" dirty="0"/>
          </a:p>
          <a:p>
            <a:r>
              <a:rPr lang="en-US" sz="1200" kern="1200" dirty="0">
                <a:solidFill>
                  <a:schemeClr val="tx1"/>
                </a:solidFill>
                <a:effectLst/>
                <a:latin typeface="+mn-lt"/>
                <a:ea typeface="+mn-ea"/>
                <a:cs typeface="+mn-cs"/>
              </a:rPr>
              <a:t>An alternative hypothesis is that some other feature be- sides the active process of transcription distinguishes transcription units from intergenic DNA; for example, the chromatin organization of transcription units may distinguish them from intergenic regions. The </a:t>
            </a:r>
            <a:r>
              <a:rPr lang="en-US" sz="1200" kern="1200" dirty="0" err="1">
                <a:solidFill>
                  <a:schemeClr val="tx1"/>
                </a:solidFill>
                <a:effectLst/>
                <a:latin typeface="+mn-lt"/>
                <a:ea typeface="+mn-ea"/>
                <a:cs typeface="+mn-cs"/>
              </a:rPr>
              <a:t>chro</a:t>
            </a:r>
            <a:r>
              <a:rPr lang="en-US" sz="1200" kern="1200" dirty="0">
                <a:solidFill>
                  <a:schemeClr val="tx1"/>
                </a:solidFill>
                <a:effectLst/>
                <a:latin typeface="+mn-lt"/>
                <a:ea typeface="+mn-ea"/>
                <a:cs typeface="+mn-cs"/>
              </a:rPr>
              <a:t>- matin structure of many yeast genes includes </a:t>
            </a:r>
            <a:r>
              <a:rPr lang="en-US" sz="1200" kern="1200" dirty="0" err="1">
                <a:solidFill>
                  <a:schemeClr val="tx1"/>
                </a:solidFill>
                <a:effectLst/>
                <a:latin typeface="+mn-lt"/>
                <a:ea typeface="+mn-ea"/>
                <a:cs typeface="+mn-cs"/>
              </a:rPr>
              <a:t>posi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tioned</a:t>
            </a:r>
            <a:r>
              <a:rPr lang="en-US" sz="1200" kern="1200" dirty="0">
                <a:solidFill>
                  <a:schemeClr val="tx1"/>
                </a:solidFill>
                <a:effectLst/>
                <a:latin typeface="+mn-lt"/>
                <a:ea typeface="+mn-ea"/>
                <a:cs typeface="+mn-cs"/>
              </a:rPr>
              <a:t> nucleosomes at the 5' and 3" ends, which are flanked by nuclease hypersensitive sites </a:t>
            </a:r>
            <a:endParaRPr lang="en-US" dirty="0"/>
          </a:p>
          <a:p>
            <a:r>
              <a:rPr lang="en-US" sz="1200" b="0" i="0" u="none" strike="noStrike" kern="1200" dirty="0">
                <a:solidFill>
                  <a:schemeClr val="tx1"/>
                </a:solidFill>
                <a:effectLst/>
                <a:latin typeface="+mn-lt"/>
                <a:ea typeface="+mn-ea"/>
                <a:cs typeface="+mn-cs"/>
              </a:rPr>
              <a:t> surrounding chromatin and not the origin itself is the major determinant of replication timing</a:t>
            </a:r>
            <a:endParaRPr lang="en-US" dirty="0"/>
          </a:p>
        </p:txBody>
      </p:sp>
      <p:sp>
        <p:nvSpPr>
          <p:cNvPr id="4" name="Slide Number Placeholder 3"/>
          <p:cNvSpPr>
            <a:spLocks noGrp="1"/>
          </p:cNvSpPr>
          <p:nvPr>
            <p:ph type="sldNum" sz="quarter" idx="5"/>
          </p:nvPr>
        </p:nvSpPr>
        <p:spPr/>
        <p:txBody>
          <a:bodyPr/>
          <a:lstStyle/>
          <a:p>
            <a:fld id="{786F17BB-0CE7-174C-9149-7DD6D65E7726}" type="slidenum">
              <a:rPr lang="en-US" smtClean="0"/>
              <a:t>27</a:t>
            </a:fld>
            <a:endParaRPr lang="en-US"/>
          </a:p>
        </p:txBody>
      </p:sp>
    </p:spTree>
    <p:extLst>
      <p:ext uri="{BB962C8B-B14F-4D97-AF65-F5344CB8AC3E}">
        <p14:creationId xmlns:p14="http://schemas.microsoft.com/office/powerpoint/2010/main" val="2377160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 silent, introduce TDP-43 early </a:t>
            </a:r>
          </a:p>
          <a:p>
            <a:endParaRPr lang="en-US" dirty="0"/>
          </a:p>
          <a:p>
            <a:r>
              <a:rPr lang="en-US" dirty="0"/>
              <a:t>Where a TE is regulated </a:t>
            </a:r>
          </a:p>
          <a:p>
            <a:endParaRPr lang="en-US" dirty="0"/>
          </a:p>
          <a:p>
            <a:r>
              <a:rPr lang="en-US" dirty="0"/>
              <a:t>And TDP-43…</a:t>
            </a:r>
          </a:p>
        </p:txBody>
      </p:sp>
      <p:sp>
        <p:nvSpPr>
          <p:cNvPr id="4" name="Slide Number Placeholder 3"/>
          <p:cNvSpPr>
            <a:spLocks noGrp="1"/>
          </p:cNvSpPr>
          <p:nvPr>
            <p:ph type="sldNum" sz="quarter" idx="5"/>
          </p:nvPr>
        </p:nvSpPr>
        <p:spPr/>
        <p:txBody>
          <a:bodyPr/>
          <a:lstStyle/>
          <a:p>
            <a:fld id="{A41B18ED-166C-E842-B7AF-505276A77A69}" type="slidenum">
              <a:rPr lang="en-US" smtClean="0"/>
              <a:t>31</a:t>
            </a:fld>
            <a:endParaRPr lang="en-US"/>
          </a:p>
        </p:txBody>
      </p:sp>
    </p:spTree>
    <p:extLst>
      <p:ext uri="{BB962C8B-B14F-4D97-AF65-F5344CB8AC3E}">
        <p14:creationId xmlns:p14="http://schemas.microsoft.com/office/powerpoint/2010/main" val="3465774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Genetically predisposed host</a:t>
            </a:r>
          </a:p>
        </p:txBody>
      </p:sp>
    </p:spTree>
    <p:extLst>
      <p:ext uri="{BB962C8B-B14F-4D97-AF65-F5344CB8AC3E}">
        <p14:creationId xmlns:p14="http://schemas.microsoft.com/office/powerpoint/2010/main" val="472967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939c97b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1939c97b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51D76B-0D06-477C-933B-A2090943289D}" type="slidenum">
              <a:rPr lang="en-US" smtClean="0"/>
              <a:t>42</a:t>
            </a:fld>
            <a:endParaRPr lang="en-US"/>
          </a:p>
        </p:txBody>
      </p:sp>
    </p:spTree>
    <p:extLst>
      <p:ext uri="{BB962C8B-B14F-4D97-AF65-F5344CB8AC3E}">
        <p14:creationId xmlns:p14="http://schemas.microsoft.com/office/powerpoint/2010/main" val="119810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574CB-B6B9-47C2-A3FE-4362F627AFF2}" type="slidenum">
              <a:rPr lang="en-US" smtClean="0"/>
              <a:t>51</a:t>
            </a:fld>
            <a:endParaRPr lang="en-US"/>
          </a:p>
        </p:txBody>
      </p:sp>
    </p:spTree>
    <p:extLst>
      <p:ext uri="{BB962C8B-B14F-4D97-AF65-F5344CB8AC3E}">
        <p14:creationId xmlns:p14="http://schemas.microsoft.com/office/powerpoint/2010/main" val="382375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This method relies on covalent labeling and cross-linking of proteins in physical proximity</a:t>
            </a:r>
          </a:p>
          <a:p>
            <a:endParaRPr/>
          </a:p>
          <a:p>
            <a:r>
              <a:t>Would also want to take a similar approach for the different domains of NRF2 to characterize specific binding partners for each domain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to human subject</a:t>
            </a:r>
          </a:p>
        </p:txBody>
      </p:sp>
      <p:sp>
        <p:nvSpPr>
          <p:cNvPr id="4" name="Slide Number Placeholder 3"/>
          <p:cNvSpPr>
            <a:spLocks noGrp="1"/>
          </p:cNvSpPr>
          <p:nvPr>
            <p:ph type="sldNum" sz="quarter" idx="5"/>
          </p:nvPr>
        </p:nvSpPr>
        <p:spPr/>
        <p:txBody>
          <a:bodyPr/>
          <a:lstStyle/>
          <a:p>
            <a:fld id="{432574CB-B6B9-47C2-A3FE-4362F627AFF2}" type="slidenum">
              <a:rPr lang="en-US" smtClean="0"/>
              <a:t>52</a:t>
            </a:fld>
            <a:endParaRPr lang="en-US"/>
          </a:p>
        </p:txBody>
      </p:sp>
    </p:spTree>
    <p:extLst>
      <p:ext uri="{BB962C8B-B14F-4D97-AF65-F5344CB8AC3E}">
        <p14:creationId xmlns:p14="http://schemas.microsoft.com/office/powerpoint/2010/main" val="4147361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2574CB-B6B9-47C2-A3FE-4362F627AFF2}" type="slidenum">
              <a:rPr lang="en-US" smtClean="0"/>
              <a:t>53</a:t>
            </a:fld>
            <a:endParaRPr lang="en-US"/>
          </a:p>
        </p:txBody>
      </p:sp>
    </p:spTree>
    <p:extLst>
      <p:ext uri="{BB962C8B-B14F-4D97-AF65-F5344CB8AC3E}">
        <p14:creationId xmlns:p14="http://schemas.microsoft.com/office/powerpoint/2010/main" val="2853849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 coding = 34%</a:t>
            </a:r>
          </a:p>
          <a:p>
            <a:r>
              <a:rPr lang="en-US" dirty="0"/>
              <a:t>Non – coding = 66%</a:t>
            </a:r>
          </a:p>
          <a:p>
            <a:endParaRPr lang="en-US" dirty="0"/>
          </a:p>
        </p:txBody>
      </p:sp>
      <p:sp>
        <p:nvSpPr>
          <p:cNvPr id="4" name="Slide Number Placeholder 3"/>
          <p:cNvSpPr>
            <a:spLocks noGrp="1"/>
          </p:cNvSpPr>
          <p:nvPr>
            <p:ph type="sldNum" sz="quarter" idx="5"/>
          </p:nvPr>
        </p:nvSpPr>
        <p:spPr/>
        <p:txBody>
          <a:bodyPr/>
          <a:lstStyle/>
          <a:p>
            <a:fld id="{1D370340-0BAD-694B-938A-AD1FA446ED8C}" type="slidenum">
              <a:rPr lang="en-US" smtClean="0"/>
              <a:t>62</a:t>
            </a:fld>
            <a:endParaRPr lang="en-US"/>
          </a:p>
        </p:txBody>
      </p:sp>
    </p:spTree>
    <p:extLst>
      <p:ext uri="{BB962C8B-B14F-4D97-AF65-F5344CB8AC3E}">
        <p14:creationId xmlns:p14="http://schemas.microsoft.com/office/powerpoint/2010/main" val="960851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B225F2-CED6-594C-AD24-9C258AAAE7D9}" type="slidenum">
              <a:rPr lang="en-US" smtClean="0"/>
              <a:t>65</a:t>
            </a:fld>
            <a:endParaRPr lang="en-US"/>
          </a:p>
        </p:txBody>
      </p:sp>
    </p:spTree>
    <p:extLst>
      <p:ext uri="{BB962C8B-B14F-4D97-AF65-F5344CB8AC3E}">
        <p14:creationId xmlns:p14="http://schemas.microsoft.com/office/powerpoint/2010/main" val="393307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B225F2-CED6-594C-AD24-9C258AAAE7D9}" type="slidenum">
              <a:rPr lang="en-US" smtClean="0"/>
              <a:t>66</a:t>
            </a:fld>
            <a:endParaRPr lang="en-US"/>
          </a:p>
        </p:txBody>
      </p:sp>
    </p:spTree>
    <p:extLst>
      <p:ext uri="{BB962C8B-B14F-4D97-AF65-F5344CB8AC3E}">
        <p14:creationId xmlns:p14="http://schemas.microsoft.com/office/powerpoint/2010/main" val="4224729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25 30% decrease in breast cancer risk</a:t>
            </a:r>
          </a:p>
        </p:txBody>
      </p:sp>
      <p:sp>
        <p:nvSpPr>
          <p:cNvPr id="4" name="Slide Number Placeholder 3"/>
          <p:cNvSpPr>
            <a:spLocks noGrp="1"/>
          </p:cNvSpPr>
          <p:nvPr>
            <p:ph type="sldNum" sz="quarter" idx="5"/>
          </p:nvPr>
        </p:nvSpPr>
        <p:spPr/>
        <p:txBody>
          <a:bodyPr/>
          <a:lstStyle/>
          <a:p>
            <a:fld id="{9BFC80C5-9B8E-493E-A609-7E308837133E}" type="slidenum">
              <a:rPr lang="en-US"/>
              <a:t>72</a:t>
            </a:fld>
            <a:endParaRPr lang="en-US"/>
          </a:p>
        </p:txBody>
      </p:sp>
    </p:spTree>
    <p:extLst>
      <p:ext uri="{BB962C8B-B14F-4D97-AF65-F5344CB8AC3E}">
        <p14:creationId xmlns:p14="http://schemas.microsoft.com/office/powerpoint/2010/main" val="315346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Cagmyc</a:t>
            </a:r>
            <a:r>
              <a:rPr lang="en-US" dirty="0">
                <a:cs typeface="Calibri"/>
              </a:rPr>
              <a:t> mouse model in which </a:t>
            </a:r>
            <a:r>
              <a:rPr lang="en-US" dirty="0" err="1">
                <a:cs typeface="Calibri"/>
              </a:rPr>
              <a:t>cMyc</a:t>
            </a:r>
            <a:r>
              <a:rPr lang="en-US" dirty="0">
                <a:cs typeface="Calibri"/>
              </a:rPr>
              <a:t> overexpression in mammary epithelial cells is driven by dox treatment</a:t>
            </a:r>
          </a:p>
          <a:p>
            <a:r>
              <a:rPr lang="en-US" dirty="0">
                <a:cs typeface="Calibri"/>
              </a:rPr>
              <a:t>Pregnancy over 38 years increase risk by 30-50% of more aggressive subtypes</a:t>
            </a:r>
          </a:p>
        </p:txBody>
      </p:sp>
      <p:sp>
        <p:nvSpPr>
          <p:cNvPr id="4" name="Slide Number Placeholder 3"/>
          <p:cNvSpPr>
            <a:spLocks noGrp="1"/>
          </p:cNvSpPr>
          <p:nvPr>
            <p:ph type="sldNum" sz="quarter" idx="5"/>
          </p:nvPr>
        </p:nvSpPr>
        <p:spPr/>
        <p:txBody>
          <a:bodyPr/>
          <a:lstStyle/>
          <a:p>
            <a:fld id="{9BFC80C5-9B8E-493E-A609-7E308837133E}" type="slidenum">
              <a:rPr lang="en-US"/>
              <a:t>73</a:t>
            </a:fld>
            <a:endParaRPr lang="en-US"/>
          </a:p>
        </p:txBody>
      </p:sp>
    </p:spTree>
    <p:extLst>
      <p:ext uri="{BB962C8B-B14F-4D97-AF65-F5344CB8AC3E}">
        <p14:creationId xmlns:p14="http://schemas.microsoft.com/office/powerpoint/2010/main" val="1998596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endParaRPr lang="en-US" dirty="0"/>
          </a:p>
        </p:txBody>
      </p:sp>
      <p:sp>
        <p:nvSpPr>
          <p:cNvPr id="4" name="Slide Number Placeholder 3"/>
          <p:cNvSpPr>
            <a:spLocks noGrp="1"/>
          </p:cNvSpPr>
          <p:nvPr>
            <p:ph type="sldNum" sz="quarter" idx="5"/>
          </p:nvPr>
        </p:nvSpPr>
        <p:spPr/>
        <p:txBody>
          <a:bodyPr/>
          <a:lstStyle/>
          <a:p>
            <a:fld id="{F7E1FED2-A8A1-455B-95BD-509369756C52}" type="slidenum">
              <a:rPr lang="en-US"/>
              <a:t>74</a:t>
            </a:fld>
            <a:endParaRPr lang="en-US" dirty="0"/>
          </a:p>
        </p:txBody>
      </p:sp>
    </p:spTree>
    <p:extLst>
      <p:ext uri="{BB962C8B-B14F-4D97-AF65-F5344CB8AC3E}">
        <p14:creationId xmlns:p14="http://schemas.microsoft.com/office/powerpoint/2010/main" val="287350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9C40F-2057-524A-8486-96D98DB51962}" type="slidenum">
              <a:rPr lang="en-US" smtClean="0"/>
              <a:t>9</a:t>
            </a:fld>
            <a:endParaRPr lang="en-US"/>
          </a:p>
        </p:txBody>
      </p:sp>
    </p:spTree>
    <p:extLst>
      <p:ext uri="{BB962C8B-B14F-4D97-AF65-F5344CB8AC3E}">
        <p14:creationId xmlns:p14="http://schemas.microsoft.com/office/powerpoint/2010/main" val="17256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C30AB-6DA7-41B5-BEF5-8B6494E7CE01}" type="slidenum">
              <a:rPr lang="en-US" smtClean="0"/>
              <a:t>10</a:t>
            </a:fld>
            <a:endParaRPr lang="en-US" dirty="0"/>
          </a:p>
        </p:txBody>
      </p:sp>
    </p:spTree>
    <p:extLst>
      <p:ext uri="{BB962C8B-B14F-4D97-AF65-F5344CB8AC3E}">
        <p14:creationId xmlns:p14="http://schemas.microsoft.com/office/powerpoint/2010/main" val="128152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harisSIL"/>
              </a:rPr>
              <a:t>Kif3A numbering is given relative to canonical 699 amino acid isoform. (2018 kinesin 2 </a:t>
            </a:r>
            <a:r>
              <a:rPr lang="en-US" sz="1800" b="0" i="0" u="none" strike="noStrike" baseline="0" dirty="0" err="1">
                <a:latin typeface="CharisSIL"/>
              </a:rPr>
              <a:t>biomechnics</a:t>
            </a:r>
            <a:r>
              <a:rPr lang="en-US" sz="1800" b="0" i="0" u="none" strike="noStrike" baseline="0" dirty="0">
                <a:latin typeface="CharisSIL"/>
              </a:rPr>
              <a:t>)</a:t>
            </a:r>
            <a:endParaRPr lang="en-US" sz="1800" b="0" i="0" u="none" strike="noStrike" baseline="0" dirty="0">
              <a:latin typeface="AdvOT569473da"/>
            </a:endParaRPr>
          </a:p>
        </p:txBody>
      </p:sp>
      <p:sp>
        <p:nvSpPr>
          <p:cNvPr id="4" name="Slide Number Placeholder 3"/>
          <p:cNvSpPr>
            <a:spLocks noGrp="1"/>
          </p:cNvSpPr>
          <p:nvPr>
            <p:ph type="sldNum" sz="quarter" idx="5"/>
          </p:nvPr>
        </p:nvSpPr>
        <p:spPr/>
        <p:txBody>
          <a:bodyPr/>
          <a:lstStyle/>
          <a:p>
            <a:fld id="{B97C30AB-6DA7-41B5-BEF5-8B6494E7CE01}" type="slidenum">
              <a:rPr lang="en-US" smtClean="0"/>
              <a:t>11</a:t>
            </a:fld>
            <a:endParaRPr lang="en-US"/>
          </a:p>
        </p:txBody>
      </p:sp>
    </p:spTree>
    <p:extLst>
      <p:ext uri="{BB962C8B-B14F-4D97-AF65-F5344CB8AC3E}">
        <p14:creationId xmlns:p14="http://schemas.microsoft.com/office/powerpoint/2010/main" val="348106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harisSIL"/>
              </a:rPr>
              <a:t>Kif3A numbering is given relative to canonical 699 amino acid isoform. (2018 kinesin 2 </a:t>
            </a:r>
            <a:r>
              <a:rPr lang="en-US" sz="1800" b="0" i="0" u="none" strike="noStrike" baseline="0" dirty="0" err="1">
                <a:latin typeface="CharisSIL"/>
              </a:rPr>
              <a:t>biomechnics</a:t>
            </a:r>
            <a:r>
              <a:rPr lang="en-US" sz="1800" b="0" i="0" u="none" strike="noStrike" baseline="0" dirty="0">
                <a:latin typeface="CharisSIL"/>
              </a:rPr>
              <a:t>)</a:t>
            </a:r>
            <a:endParaRPr lang="en-US" sz="1800" b="0" i="0" u="none" strike="noStrike" baseline="0" dirty="0">
              <a:latin typeface="AdvOT569473da"/>
            </a:endParaRPr>
          </a:p>
        </p:txBody>
      </p:sp>
      <p:sp>
        <p:nvSpPr>
          <p:cNvPr id="4" name="Slide Number Placeholder 3"/>
          <p:cNvSpPr>
            <a:spLocks noGrp="1"/>
          </p:cNvSpPr>
          <p:nvPr>
            <p:ph type="sldNum" sz="quarter" idx="5"/>
          </p:nvPr>
        </p:nvSpPr>
        <p:spPr/>
        <p:txBody>
          <a:bodyPr/>
          <a:lstStyle/>
          <a:p>
            <a:fld id="{B97C30AB-6DA7-41B5-BEF5-8B6494E7CE01}" type="slidenum">
              <a:rPr lang="en-US" smtClean="0"/>
              <a:t>12</a:t>
            </a:fld>
            <a:endParaRPr lang="en-US"/>
          </a:p>
        </p:txBody>
      </p:sp>
    </p:spTree>
    <p:extLst>
      <p:ext uri="{BB962C8B-B14F-4D97-AF65-F5344CB8AC3E}">
        <p14:creationId xmlns:p14="http://schemas.microsoft.com/office/powerpoint/2010/main" val="331436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dvOT569473da"/>
            </a:endParaRPr>
          </a:p>
        </p:txBody>
      </p:sp>
      <p:sp>
        <p:nvSpPr>
          <p:cNvPr id="4" name="Slide Number Placeholder 3"/>
          <p:cNvSpPr>
            <a:spLocks noGrp="1"/>
          </p:cNvSpPr>
          <p:nvPr>
            <p:ph type="sldNum" sz="quarter" idx="5"/>
          </p:nvPr>
        </p:nvSpPr>
        <p:spPr/>
        <p:txBody>
          <a:bodyPr/>
          <a:lstStyle/>
          <a:p>
            <a:fld id="{B97C30AB-6DA7-41B5-BEF5-8B6494E7CE01}" type="slidenum">
              <a:rPr lang="en-US" smtClean="0"/>
              <a:t>13</a:t>
            </a:fld>
            <a:endParaRPr lang="en-US"/>
          </a:p>
        </p:txBody>
      </p:sp>
    </p:spTree>
    <p:extLst>
      <p:ext uri="{BB962C8B-B14F-4D97-AF65-F5344CB8AC3E}">
        <p14:creationId xmlns:p14="http://schemas.microsoft.com/office/powerpoint/2010/main" val="79935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questions efficiently to colloquially explain the knowledge gap</a:t>
            </a:r>
          </a:p>
        </p:txBody>
      </p:sp>
      <p:sp>
        <p:nvSpPr>
          <p:cNvPr id="4" name="Slide Number Placeholder 3"/>
          <p:cNvSpPr>
            <a:spLocks noGrp="1"/>
          </p:cNvSpPr>
          <p:nvPr>
            <p:ph type="sldNum" sz="quarter" idx="5"/>
          </p:nvPr>
        </p:nvSpPr>
        <p:spPr/>
        <p:txBody>
          <a:bodyPr/>
          <a:lstStyle/>
          <a:p>
            <a:fld id="{FC649968-47A0-F149-8E6B-82D71AE3981B}" type="slidenum">
              <a:rPr lang="en-US" smtClean="0"/>
              <a:t>20</a:t>
            </a:fld>
            <a:endParaRPr lang="en-US"/>
          </a:p>
        </p:txBody>
      </p:sp>
    </p:spTree>
    <p:extLst>
      <p:ext uri="{BB962C8B-B14F-4D97-AF65-F5344CB8AC3E}">
        <p14:creationId xmlns:p14="http://schemas.microsoft.com/office/powerpoint/2010/main" val="395354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74CD211-08A5-C747-B8AE-60EFD24E405F}" type="slidenum">
              <a:rPr kumimoji="1" lang="zh-CN" altLang="en-US" smtClean="0"/>
              <a:t>22</a:t>
            </a:fld>
            <a:endParaRPr kumimoji="1" lang="zh-CN" altLang="en-US"/>
          </a:p>
        </p:txBody>
      </p:sp>
    </p:spTree>
    <p:extLst>
      <p:ext uri="{BB962C8B-B14F-4D97-AF65-F5344CB8AC3E}">
        <p14:creationId xmlns:p14="http://schemas.microsoft.com/office/powerpoint/2010/main" val="150871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9/29/2022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053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458799-D7A7-4C8C-AB79-EB10651667E9}"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3528149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458799-D7A7-4C8C-AB79-EB10651667E9}" type="datetimeFigureOut">
              <a:rPr lang="en-US" smtClean="0"/>
              <a:t>9/29/2022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6129747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D458799-D7A7-4C8C-AB79-EB10651667E9}" type="datetimeFigureOut">
              <a:rPr lang="en-US" smtClean="0"/>
              <a:t>9/29/2022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648B63F-BCE7-4FF3-A7D0-DB69CDC5D600}" type="slidenum">
              <a:rPr lang="en-US" smtClean="0"/>
              <a:t>‹#›</a:t>
            </a:fld>
            <a:endParaRPr lang="en-US"/>
          </a:p>
        </p:txBody>
      </p:sp>
    </p:spTree>
    <p:extLst>
      <p:ext uri="{BB962C8B-B14F-4D97-AF65-F5344CB8AC3E}">
        <p14:creationId xmlns:p14="http://schemas.microsoft.com/office/powerpoint/2010/main" val="36740481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458799-D7A7-4C8C-AB79-EB10651667E9}"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14588517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458799-D7A7-4C8C-AB79-EB10651667E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31498783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458799-D7A7-4C8C-AB79-EB10651667E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20100878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9AB6-5A52-4354-9583-C6B8FA3DC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DC7380-2E18-4C8F-920C-A2874DC1E7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F22E5C-9B73-4744-8A59-13A8BAB84F1A}"/>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5" name="Footer Placeholder 4">
            <a:extLst>
              <a:ext uri="{FF2B5EF4-FFF2-40B4-BE49-F238E27FC236}">
                <a16:creationId xmlns:a16="http://schemas.microsoft.com/office/drawing/2014/main" id="{205D3759-E84E-4E3D-B80C-7B6ED9F84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0DCBB-BDC1-4A92-AF04-3C457AA26685}"/>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42499262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A4CC4-F36A-47BB-8951-9381FEAF1D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8BEE0-F252-4813-9284-69AEB882F6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B66BB-C229-4BD4-ADF2-20FECDA89BED}"/>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5" name="Footer Placeholder 4">
            <a:extLst>
              <a:ext uri="{FF2B5EF4-FFF2-40B4-BE49-F238E27FC236}">
                <a16:creationId xmlns:a16="http://schemas.microsoft.com/office/drawing/2014/main" id="{907D6D42-ACD2-44FD-82A2-B31D1492D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C329-65B0-4424-BB2F-E30B873D93D7}"/>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19263548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C882-E405-4AE1-903B-3F74E1101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411C93-AABC-45B3-9CFB-7F197DB5F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5C6164-D2AE-44E1-8BE5-3B9C180F6B7D}"/>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5" name="Footer Placeholder 4">
            <a:extLst>
              <a:ext uri="{FF2B5EF4-FFF2-40B4-BE49-F238E27FC236}">
                <a16:creationId xmlns:a16="http://schemas.microsoft.com/office/drawing/2014/main" id="{7C09506B-EC41-4373-8F15-3F13755AA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FC39C-56FE-4F4E-9B72-0FC6296C8F30}"/>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4447644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FD23-0C22-4963-8B79-60E48E54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A69BD-BFF0-46AA-A0C2-165C1EBA78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BFBFC2-5D26-4547-8D33-C14A9EDFC5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8613BB-9E7D-4902-9DA3-6A4D377086A9}"/>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6" name="Footer Placeholder 5">
            <a:extLst>
              <a:ext uri="{FF2B5EF4-FFF2-40B4-BE49-F238E27FC236}">
                <a16:creationId xmlns:a16="http://schemas.microsoft.com/office/drawing/2014/main" id="{779DC043-75F8-4F37-A396-12921070C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39DC8-ECA4-407B-888E-3814DF9DBA5A}"/>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200512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5510-D2D9-4750-A5BB-6D8C18B208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BA0DDF-1A06-4A71-B06C-3C5A36B9CE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A761D5-DD52-4445-86C9-41C7560DBA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A0B11D-F28B-4F63-B682-9C11052D3D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AE909F-7E16-4925-BC13-43EF8ECD3B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20890D-A7FB-4C1E-B42B-9D865A920181}"/>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8" name="Footer Placeholder 7">
            <a:extLst>
              <a:ext uri="{FF2B5EF4-FFF2-40B4-BE49-F238E27FC236}">
                <a16:creationId xmlns:a16="http://schemas.microsoft.com/office/drawing/2014/main" id="{DC9F08AF-C7F9-4AED-8DE2-5E936585DE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AB2F64-8C90-4423-89EB-152539451F70}"/>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37090642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057-8E61-4101-B133-67D8F2285A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48BC0-22CC-47E0-9606-B94CB597778D}"/>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4" name="Footer Placeholder 3">
            <a:extLst>
              <a:ext uri="{FF2B5EF4-FFF2-40B4-BE49-F238E27FC236}">
                <a16:creationId xmlns:a16="http://schemas.microsoft.com/office/drawing/2014/main" id="{27F8480B-E6E0-4BB8-AC6F-62AB95CB2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CC6575-083F-456E-98E3-13CE4EDEDC0E}"/>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20949557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0BAE6-32B3-46F9-8BA5-C780537F3191}"/>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3" name="Footer Placeholder 2">
            <a:extLst>
              <a:ext uri="{FF2B5EF4-FFF2-40B4-BE49-F238E27FC236}">
                <a16:creationId xmlns:a16="http://schemas.microsoft.com/office/drawing/2014/main" id="{E1BF2AF9-159E-4662-9EAB-65918CAC7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516F2E-41C7-4A6D-AA0F-AF0230AECB1F}"/>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35465240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C64A-2783-4F48-B7FA-2C387B2AE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A7DD5A-D25D-4DC8-8CBD-D8EA1AD32C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720687-A86C-48D4-8F9D-F4168D77D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3EB75B-9D61-4AA2-8D19-8162A58DCA9B}"/>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6" name="Footer Placeholder 5">
            <a:extLst>
              <a:ext uri="{FF2B5EF4-FFF2-40B4-BE49-F238E27FC236}">
                <a16:creationId xmlns:a16="http://schemas.microsoft.com/office/drawing/2014/main" id="{4C61FDD8-347D-46FF-AE3D-E6376F5DB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4BB5A-CB4C-4793-B88E-D484E6C19F00}"/>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2255505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D1FA-3652-4F9C-8C06-7158306D0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9BDBC0-E695-450E-81AC-9060D27D3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1F4E7A-0344-41B9-B760-D422D9FD2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3A71E0-6B6A-49EA-8541-463F81B5E26C}"/>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6" name="Footer Placeholder 5">
            <a:extLst>
              <a:ext uri="{FF2B5EF4-FFF2-40B4-BE49-F238E27FC236}">
                <a16:creationId xmlns:a16="http://schemas.microsoft.com/office/drawing/2014/main" id="{F66461E3-7A4B-456F-A850-DF25091E9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B9E36-7305-48D2-BC42-9D27F095BBAA}"/>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2812221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F5DE-A154-495C-9F66-588BC7AC8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1297AD-74DD-4A85-B8C2-CC04FE230C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59867-3F6D-4C88-9AE1-D9E27764C6FC}"/>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5" name="Footer Placeholder 4">
            <a:extLst>
              <a:ext uri="{FF2B5EF4-FFF2-40B4-BE49-F238E27FC236}">
                <a16:creationId xmlns:a16="http://schemas.microsoft.com/office/drawing/2014/main" id="{C6E919D7-4FBE-448E-BD04-55330DE1E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5DA33-7821-4CA3-80D0-71697367D37B}"/>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11876751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F53E64-AE45-47E5-A1CE-4274889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193EC-2ED5-4025-8422-F43BF419BB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8B92F-C990-48AF-9DF7-0F893551F84C}"/>
              </a:ext>
            </a:extLst>
          </p:cNvPr>
          <p:cNvSpPr>
            <a:spLocks noGrp="1"/>
          </p:cNvSpPr>
          <p:nvPr>
            <p:ph type="dt" sz="half" idx="10"/>
          </p:nvPr>
        </p:nvSpPr>
        <p:spPr/>
        <p:txBody>
          <a:bodyPr/>
          <a:lstStyle/>
          <a:p>
            <a:fld id="{93943972-3220-4EB5-8DD2-DBD00585FCC7}" type="datetimeFigureOut">
              <a:rPr lang="en-US" smtClean="0"/>
              <a:t>9/29/2022</a:t>
            </a:fld>
            <a:endParaRPr lang="en-US"/>
          </a:p>
        </p:txBody>
      </p:sp>
      <p:sp>
        <p:nvSpPr>
          <p:cNvPr id="5" name="Footer Placeholder 4">
            <a:extLst>
              <a:ext uri="{FF2B5EF4-FFF2-40B4-BE49-F238E27FC236}">
                <a16:creationId xmlns:a16="http://schemas.microsoft.com/office/drawing/2014/main" id="{D56DE3AE-DB08-4F16-ADA1-2F03B7DAB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16AA5-56D5-40BB-A70F-1A84B93A4E4C}"/>
              </a:ext>
            </a:extLst>
          </p:cNvPr>
          <p:cNvSpPr>
            <a:spLocks noGrp="1"/>
          </p:cNvSpPr>
          <p:nvPr>
            <p:ph type="sldNum" sz="quarter" idx="12"/>
          </p:nvPr>
        </p:nvSpPr>
        <p:spPr/>
        <p:txBody>
          <a:bodyPr/>
          <a:lstStyle/>
          <a:p>
            <a:fld id="{2C6C5BAE-0419-462D-8AE7-87E535C2C064}" type="slidenum">
              <a:rPr lang="en-US" smtClean="0"/>
              <a:t>‹#›</a:t>
            </a:fld>
            <a:endParaRPr lang="en-US"/>
          </a:p>
        </p:txBody>
      </p:sp>
    </p:spTree>
    <p:extLst>
      <p:ext uri="{BB962C8B-B14F-4D97-AF65-F5344CB8AC3E}">
        <p14:creationId xmlns:p14="http://schemas.microsoft.com/office/powerpoint/2010/main" val="21021579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421294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9/29/2022</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7895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28527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984803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7235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620535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919184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478727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908251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344543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851770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9944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C7D2-45C9-404E-A707-EFD97DBF8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E60D67-BA32-EF4E-A4AF-D4EFAC90A5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973FA3-B974-C54E-91C2-89E223E063BE}"/>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5" name="Footer Placeholder 4">
            <a:extLst>
              <a:ext uri="{FF2B5EF4-FFF2-40B4-BE49-F238E27FC236}">
                <a16:creationId xmlns:a16="http://schemas.microsoft.com/office/drawing/2014/main" id="{91DBB33E-1FEE-8445-B0DD-C7E692049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03DBE-947B-024D-AB8F-01C0C6A9C70E}"/>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1493207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6DE6-7F8B-964D-8FE4-DA673020E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7E5AE-64C4-E540-A636-8C65D3240E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956FC-3F1C-F047-8201-F2863F2A94AC}"/>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5" name="Footer Placeholder 4">
            <a:extLst>
              <a:ext uri="{FF2B5EF4-FFF2-40B4-BE49-F238E27FC236}">
                <a16:creationId xmlns:a16="http://schemas.microsoft.com/office/drawing/2014/main" id="{33910F75-F8A3-784C-824A-77F8C9F9D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07DC1-4D63-A047-B8DF-863966A07BBA}"/>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20874799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ACC0A-57C8-5949-B0F4-E3F432D9EE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CC3228-3849-2341-BB63-D8EB98E7C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CE6B72-216C-DB47-9C4D-95A16A8405E7}"/>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5" name="Footer Placeholder 4">
            <a:extLst>
              <a:ext uri="{FF2B5EF4-FFF2-40B4-BE49-F238E27FC236}">
                <a16:creationId xmlns:a16="http://schemas.microsoft.com/office/drawing/2014/main" id="{9D42436B-2F2E-134E-8F98-EAAAB83FF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7DB88-6C71-3446-99AA-182B65E0065D}"/>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34885850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F914-841E-5343-8E8D-3B1D64D57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B0945-07F3-284A-BBA9-D576FC6E61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21DAC6-3656-8240-82AC-673D9FFFD8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2B88D2-CAE7-1D4A-854E-A48F494C53EC}"/>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6" name="Footer Placeholder 5">
            <a:extLst>
              <a:ext uri="{FF2B5EF4-FFF2-40B4-BE49-F238E27FC236}">
                <a16:creationId xmlns:a16="http://schemas.microsoft.com/office/drawing/2014/main" id="{05266136-DBA9-9F4C-B24A-31C0217F7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2251A-6D04-1341-BECF-470FE01820A6}"/>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4527425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3381-7BBC-3941-951C-C1D605672D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8E286B-FB9A-FF48-8766-9C4D2B8C6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1AF24A-9AAC-DC40-8CD5-4E4DC8CDEA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8724F5-9434-AD42-9BE4-F97DDCF1B4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32746B-A54F-714C-AB66-A5839A5B95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C5B298-1418-AB4E-A985-023DDFB9E937}"/>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8" name="Footer Placeholder 7">
            <a:extLst>
              <a:ext uri="{FF2B5EF4-FFF2-40B4-BE49-F238E27FC236}">
                <a16:creationId xmlns:a16="http://schemas.microsoft.com/office/drawing/2014/main" id="{FEF725D6-D7AB-CE44-BF19-3EC9E03C30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AD189E-ABE3-E84B-82CA-E82299FC5E60}"/>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3367235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F6FE-7D59-774A-AA75-5B606921B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F3BD03-D6AB-1447-94E9-C32B83876507}"/>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4" name="Footer Placeholder 3">
            <a:extLst>
              <a:ext uri="{FF2B5EF4-FFF2-40B4-BE49-F238E27FC236}">
                <a16:creationId xmlns:a16="http://schemas.microsoft.com/office/drawing/2014/main" id="{576DAADB-2851-ED4E-940C-85D3CA3CE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20E840-AC60-CB48-9932-A523895052F8}"/>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3807740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74BA4-93B8-4046-8C07-10364366C85E}"/>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3" name="Footer Placeholder 2">
            <a:extLst>
              <a:ext uri="{FF2B5EF4-FFF2-40B4-BE49-F238E27FC236}">
                <a16:creationId xmlns:a16="http://schemas.microsoft.com/office/drawing/2014/main" id="{C59978C0-0A44-7D40-B15D-4970058931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A9FFE8-165C-A14A-BBC4-B1DFFC14B144}"/>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15613239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ED95-3513-8F4B-83BB-EBDEE0DD46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659B80-25AB-0340-8B81-75F9D2E2F9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DA7009-C731-4B46-8DB3-AD0933FED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14338-61F2-C94B-8859-06F83DB764EA}"/>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6" name="Footer Placeholder 5">
            <a:extLst>
              <a:ext uri="{FF2B5EF4-FFF2-40B4-BE49-F238E27FC236}">
                <a16:creationId xmlns:a16="http://schemas.microsoft.com/office/drawing/2014/main" id="{F76621FD-2177-EE4A-8FE4-4330606C9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240D86-BD55-6641-9346-8E02A01303E5}"/>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27096220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9AE7-D500-584C-A5BC-E66A6DD57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758380-F890-7143-93EC-C299EA5C5F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5D7015-50E6-FF43-BF0A-403264EC7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C5BCF-2571-5A49-B15F-1F77DA6CBF62}"/>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6" name="Footer Placeholder 5">
            <a:extLst>
              <a:ext uri="{FF2B5EF4-FFF2-40B4-BE49-F238E27FC236}">
                <a16:creationId xmlns:a16="http://schemas.microsoft.com/office/drawing/2014/main" id="{E70CF253-44CB-EA49-86B1-AB5AD1949F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82408-D230-454C-9728-F372D48755C1}"/>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32807138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D8F8-B868-2B41-BEB2-43B91C6877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15099B-483D-E945-9E3D-74A587F50F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39E0-EEA0-AF4B-88FC-278CFA75F1C0}"/>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5" name="Footer Placeholder 4">
            <a:extLst>
              <a:ext uri="{FF2B5EF4-FFF2-40B4-BE49-F238E27FC236}">
                <a16:creationId xmlns:a16="http://schemas.microsoft.com/office/drawing/2014/main" id="{1480B1AF-0480-DC4F-8763-AA63CF351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4D5BD-9766-0048-8A29-95D46F00DDB1}"/>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12023000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AD087C-1D90-144C-84DD-1C63ADB4EA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20601-686A-BE43-9570-88A8B4EE16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B4287-03BA-1445-8472-20FD69070405}"/>
              </a:ext>
            </a:extLst>
          </p:cNvPr>
          <p:cNvSpPr>
            <a:spLocks noGrp="1"/>
          </p:cNvSpPr>
          <p:nvPr>
            <p:ph type="dt" sz="half" idx="10"/>
          </p:nvPr>
        </p:nvSpPr>
        <p:spPr/>
        <p:txBody>
          <a:bodyPr/>
          <a:lstStyle/>
          <a:p>
            <a:fld id="{6655E17C-3CA8-1E4F-A72A-0A34D2FBC2B0}" type="datetimeFigureOut">
              <a:rPr lang="en-US" smtClean="0"/>
              <a:t>9/29/2022</a:t>
            </a:fld>
            <a:endParaRPr lang="en-US"/>
          </a:p>
        </p:txBody>
      </p:sp>
      <p:sp>
        <p:nvSpPr>
          <p:cNvPr id="5" name="Footer Placeholder 4">
            <a:extLst>
              <a:ext uri="{FF2B5EF4-FFF2-40B4-BE49-F238E27FC236}">
                <a16:creationId xmlns:a16="http://schemas.microsoft.com/office/drawing/2014/main" id="{D717B69C-18FA-5B49-BDBA-24C8FABCF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D0BC6-CBB6-8E46-9072-9A62EFCE615F}"/>
              </a:ext>
            </a:extLst>
          </p:cNvPr>
          <p:cNvSpPr>
            <a:spLocks noGrp="1"/>
          </p:cNvSpPr>
          <p:nvPr>
            <p:ph type="sldNum" sz="quarter" idx="12"/>
          </p:nvPr>
        </p:nvSpPr>
        <p:spPr/>
        <p:txBody>
          <a:bodyPr/>
          <a:lstStyle/>
          <a:p>
            <a:fld id="{7EC38665-6145-7B4E-8803-7651E818970A}" type="slidenum">
              <a:rPr lang="en-US" smtClean="0"/>
              <a:t>‹#›</a:t>
            </a:fld>
            <a:endParaRPr lang="en-US"/>
          </a:p>
        </p:txBody>
      </p:sp>
    </p:spTree>
    <p:extLst>
      <p:ext uri="{BB962C8B-B14F-4D97-AF65-F5344CB8AC3E}">
        <p14:creationId xmlns:p14="http://schemas.microsoft.com/office/powerpoint/2010/main" val="127006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C3289C53-39E1-C048-B98B-B89BD95091FE}" type="slidenum">
              <a:rPr lang="en-US" smtClean="0"/>
              <a:t>‹#›</a:t>
            </a:fld>
            <a:endParaRPr lang="en-US"/>
          </a:p>
        </p:txBody>
      </p:sp>
    </p:spTree>
    <p:extLst>
      <p:ext uri="{BB962C8B-B14F-4D97-AF65-F5344CB8AC3E}">
        <p14:creationId xmlns:p14="http://schemas.microsoft.com/office/powerpoint/2010/main" val="8178016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22267165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1594351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7F5A4C-5082-F84B-824B-525EC0B868DF}"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33135224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7F5A4C-5082-F84B-824B-525EC0B868DF}"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22704600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7F5A4C-5082-F84B-824B-525EC0B868DF}"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2131568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F5A4C-5082-F84B-824B-525EC0B868DF}"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39339028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F5A4C-5082-F84B-824B-525EC0B868DF}"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3862582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F5A4C-5082-F84B-824B-525EC0B868DF}"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10602246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F5A4C-5082-F84B-824B-525EC0B868DF}"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4078619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8659970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9861719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1677952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7F5A4C-5082-F84B-824B-525EC0B868DF}"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17591493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47F5A4C-5082-F84B-824B-525EC0B868DF}"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24142536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23961191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7F5A4C-5082-F84B-824B-525EC0B868DF}"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289C53-39E1-C048-B98B-B89BD95091FE}" type="slidenum">
              <a:rPr lang="en-US" smtClean="0"/>
              <a:t>‹#›</a:t>
            </a:fld>
            <a:endParaRPr lang="en-US"/>
          </a:p>
        </p:txBody>
      </p:sp>
    </p:spTree>
    <p:extLst>
      <p:ext uri="{BB962C8B-B14F-4D97-AF65-F5344CB8AC3E}">
        <p14:creationId xmlns:p14="http://schemas.microsoft.com/office/powerpoint/2010/main" val="21627247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EA99-DE70-4803-9439-1B7200DB51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5AB1E9-A087-4EF5-AA57-CFF6B22AA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E8549F-08D7-45A0-9323-8635991E866D}"/>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5" name="Footer Placeholder 4">
            <a:extLst>
              <a:ext uri="{FF2B5EF4-FFF2-40B4-BE49-F238E27FC236}">
                <a16:creationId xmlns:a16="http://schemas.microsoft.com/office/drawing/2014/main" id="{B413FF50-3A3E-48B0-9144-2535AC89E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BDAF6-9DB8-44BB-8AC2-6E595ABA2F86}"/>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40464739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7449-BB3F-49E8-B941-A0C188D4DF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6B9BEC-DF3F-4160-9C3C-9EF109A456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FD376-E69B-4338-A5F5-5529A184C936}"/>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5" name="Footer Placeholder 4">
            <a:extLst>
              <a:ext uri="{FF2B5EF4-FFF2-40B4-BE49-F238E27FC236}">
                <a16:creationId xmlns:a16="http://schemas.microsoft.com/office/drawing/2014/main" id="{1BD1AEAA-3D6C-4919-996E-42197D7EE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F1884-2E77-4DA5-8EDD-22D84B007131}"/>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26928819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8BBB-8D2C-44AF-9CC1-65D29A4808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D02FB5-EF83-4DCA-BDA5-429809094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83453-B01F-4C4B-AE26-4C7F59E4B5FF}"/>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5" name="Footer Placeholder 4">
            <a:extLst>
              <a:ext uri="{FF2B5EF4-FFF2-40B4-BE49-F238E27FC236}">
                <a16:creationId xmlns:a16="http://schemas.microsoft.com/office/drawing/2014/main" id="{802BC518-A00B-40BA-95DE-41F2BBC2A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1E70D-B2A1-4105-A2D2-6BACF6AF7EC4}"/>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4232032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884F-427F-4203-8F41-6AD50E01D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0C13A-4963-4A6E-ACB9-A42EFF54FA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4C80AE-1362-4240-9B7E-E714595076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38FA5-5429-4C28-9F47-580AA153E173}"/>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6" name="Footer Placeholder 5">
            <a:extLst>
              <a:ext uri="{FF2B5EF4-FFF2-40B4-BE49-F238E27FC236}">
                <a16:creationId xmlns:a16="http://schemas.microsoft.com/office/drawing/2014/main" id="{512C811B-1C9D-4982-BE72-9C0378C5F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417B5-D1EB-443C-9AD1-002470701C46}"/>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10179324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936C-5A92-4AB5-8003-5D89569AE6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2FDD3-A1B2-4A15-9885-58B56AB88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8F3E7-3174-4F9B-835C-999764C831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5056E1-4DEF-4EC8-8420-55E2644583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826FF7-1134-4AA7-A2FC-E00EF79EC9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F4B28-440B-47A5-8F69-D9287954E95C}"/>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8" name="Footer Placeholder 7">
            <a:extLst>
              <a:ext uri="{FF2B5EF4-FFF2-40B4-BE49-F238E27FC236}">
                <a16:creationId xmlns:a16="http://schemas.microsoft.com/office/drawing/2014/main" id="{D0E2890F-45DA-4C43-82D5-9A1C8D56B2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D2EA69-27B9-497B-BFB6-73F0E0A63720}"/>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21959503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7D4C-0EAF-4384-B871-8B6C99F159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DAFDE-0771-4165-86C7-B98E065A9960}"/>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4" name="Footer Placeholder 3">
            <a:extLst>
              <a:ext uri="{FF2B5EF4-FFF2-40B4-BE49-F238E27FC236}">
                <a16:creationId xmlns:a16="http://schemas.microsoft.com/office/drawing/2014/main" id="{CB24582D-CB63-4DAC-9705-BB4949E3D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CBC49E-B1BD-4884-B71B-57309420173B}"/>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12687300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BC0576-C610-4F7C-BF6E-845692E256D5}"/>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3" name="Footer Placeholder 2">
            <a:extLst>
              <a:ext uri="{FF2B5EF4-FFF2-40B4-BE49-F238E27FC236}">
                <a16:creationId xmlns:a16="http://schemas.microsoft.com/office/drawing/2014/main" id="{462624F9-DB79-4D72-8720-5BD87C74CB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D880D-542A-44E0-9DF5-120A9C107936}"/>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36538377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0F3D-EA0A-4A94-9FA3-73624D4B7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3EF60-86C1-4D9D-8E19-3629F8B14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17B464-A959-4532-8B38-30A10F0801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8136F1-81A1-47FC-A461-1E6430517962}"/>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6" name="Footer Placeholder 5">
            <a:extLst>
              <a:ext uri="{FF2B5EF4-FFF2-40B4-BE49-F238E27FC236}">
                <a16:creationId xmlns:a16="http://schemas.microsoft.com/office/drawing/2014/main" id="{5002E89D-01AA-4EF1-B35E-972066532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7893A-7B2E-43AD-8581-631B122421F9}"/>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38280324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A353-99D1-4361-9CCD-3B1382F6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ECE565-2809-4617-B6FF-FE569176D3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3D171E-D954-4AF3-919D-2327F98E2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A97079-622A-4152-9777-8FE7855BA190}"/>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6" name="Footer Placeholder 5">
            <a:extLst>
              <a:ext uri="{FF2B5EF4-FFF2-40B4-BE49-F238E27FC236}">
                <a16:creationId xmlns:a16="http://schemas.microsoft.com/office/drawing/2014/main" id="{A9A480E9-BC42-43CF-AB6B-5481919E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98DCD-2933-477E-88F1-9BE0241EDBE7}"/>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3331878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EAD7-CEBD-4D90-95B2-32B7478271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47D6C0-B5EC-4C5B-B926-536E2B3312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AA4F2-C26B-4616-AE2B-1769B5F4C027}"/>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5" name="Footer Placeholder 4">
            <a:extLst>
              <a:ext uri="{FF2B5EF4-FFF2-40B4-BE49-F238E27FC236}">
                <a16:creationId xmlns:a16="http://schemas.microsoft.com/office/drawing/2014/main" id="{46E38362-9D54-4CD0-B3F1-A00BB5299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4AE8B-9F50-4F6B-AE2A-52EF19FE1708}"/>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9076358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A930D-5543-4670-8F57-2B21252D70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462DEA-FE05-4E44-A371-FC2560D86E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33F3A-21B1-4475-A23F-F2CAEB061679}"/>
              </a:ext>
            </a:extLst>
          </p:cNvPr>
          <p:cNvSpPr>
            <a:spLocks noGrp="1"/>
          </p:cNvSpPr>
          <p:nvPr>
            <p:ph type="dt" sz="half" idx="10"/>
          </p:nvPr>
        </p:nvSpPr>
        <p:spPr/>
        <p:txBody>
          <a:bodyPr/>
          <a:lstStyle/>
          <a:p>
            <a:fld id="{5B3BB4B9-B12A-4F2C-BE28-C7225F21D083}" type="datetimeFigureOut">
              <a:rPr lang="en-US" smtClean="0"/>
              <a:t>9/29/2022</a:t>
            </a:fld>
            <a:endParaRPr lang="en-US"/>
          </a:p>
        </p:txBody>
      </p:sp>
      <p:sp>
        <p:nvSpPr>
          <p:cNvPr id="5" name="Footer Placeholder 4">
            <a:extLst>
              <a:ext uri="{FF2B5EF4-FFF2-40B4-BE49-F238E27FC236}">
                <a16:creationId xmlns:a16="http://schemas.microsoft.com/office/drawing/2014/main" id="{04320D57-969E-4521-8B97-2600FC942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7FB68-E042-42CC-A6EB-30820EF362AE}"/>
              </a:ext>
            </a:extLst>
          </p:cNvPr>
          <p:cNvSpPr>
            <a:spLocks noGrp="1"/>
          </p:cNvSpPr>
          <p:nvPr>
            <p:ph type="sldNum" sz="quarter" idx="12"/>
          </p:nvPr>
        </p:nvSpPr>
        <p:spPr/>
        <p:txBody>
          <a:bodyPr/>
          <a:lstStyle/>
          <a:p>
            <a:fld id="{8294D4C6-5B03-4566-AF5B-98FF52A70A78}" type="slidenum">
              <a:rPr lang="en-US" smtClean="0"/>
              <a:t>‹#›</a:t>
            </a:fld>
            <a:endParaRPr lang="en-US"/>
          </a:p>
        </p:txBody>
      </p:sp>
    </p:spTree>
    <p:extLst>
      <p:ext uri="{BB962C8B-B14F-4D97-AF65-F5344CB8AC3E}">
        <p14:creationId xmlns:p14="http://schemas.microsoft.com/office/powerpoint/2010/main" val="5358812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4DA1-A3CB-4778-9FAF-5FFB5850DC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8DA08-D118-4961-821C-A543C2B05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C3486A-5A02-44D1-90C4-897756F8BE5D}"/>
              </a:ext>
            </a:extLst>
          </p:cNvPr>
          <p:cNvSpPr>
            <a:spLocks noGrp="1"/>
          </p:cNvSpPr>
          <p:nvPr>
            <p:ph type="dt" sz="half" idx="10"/>
          </p:nvPr>
        </p:nvSpPr>
        <p:spPr/>
        <p:txBody>
          <a:bodyPr/>
          <a:lstStyle/>
          <a:p>
            <a:fld id="{F98EB408-5FA9-4D8E-9EDF-D9D2644BCFB8}" type="datetime1">
              <a:rPr lang="en-US" smtClean="0"/>
              <a:t>9/29/2022</a:t>
            </a:fld>
            <a:endParaRPr lang="en-US"/>
          </a:p>
        </p:txBody>
      </p:sp>
      <p:sp>
        <p:nvSpPr>
          <p:cNvPr id="5" name="Footer Placeholder 4">
            <a:extLst>
              <a:ext uri="{FF2B5EF4-FFF2-40B4-BE49-F238E27FC236}">
                <a16:creationId xmlns:a16="http://schemas.microsoft.com/office/drawing/2014/main" id="{B1AB90C7-D650-40D0-9CE8-8F312FEAD2D1}"/>
              </a:ext>
            </a:extLst>
          </p:cNvPr>
          <p:cNvSpPr>
            <a:spLocks noGrp="1"/>
          </p:cNvSpPr>
          <p:nvPr>
            <p:ph type="ftr" sz="quarter" idx="11"/>
          </p:nvPr>
        </p:nvSpPr>
        <p:spPr/>
        <p:txBody>
          <a:bodyPr/>
          <a:lstStyle/>
          <a:p>
            <a:r>
              <a:rPr lang="en-US"/>
              <a:t>Speed Science -- Cristian Cleary</a:t>
            </a:r>
          </a:p>
        </p:txBody>
      </p:sp>
      <p:sp>
        <p:nvSpPr>
          <p:cNvPr id="6" name="Slide Number Placeholder 5">
            <a:extLst>
              <a:ext uri="{FF2B5EF4-FFF2-40B4-BE49-F238E27FC236}">
                <a16:creationId xmlns:a16="http://schemas.microsoft.com/office/drawing/2014/main" id="{BBDD57A0-AF0F-4E7F-A70C-807ABB437B1C}"/>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36592374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ABAD-C68F-473B-9306-A35A407E6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DA532-63B0-4D9D-99A7-3042AC4509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C3E99-C523-42BC-B56E-BBF520F9C657}"/>
              </a:ext>
            </a:extLst>
          </p:cNvPr>
          <p:cNvSpPr>
            <a:spLocks noGrp="1"/>
          </p:cNvSpPr>
          <p:nvPr>
            <p:ph type="dt" sz="half" idx="10"/>
          </p:nvPr>
        </p:nvSpPr>
        <p:spPr/>
        <p:txBody>
          <a:bodyPr/>
          <a:lstStyle/>
          <a:p>
            <a:fld id="{6574E147-14E8-480A-9F19-F765DB5D6CF1}" type="datetime1">
              <a:rPr lang="en-US" smtClean="0"/>
              <a:t>9/29/2022</a:t>
            </a:fld>
            <a:endParaRPr lang="en-US"/>
          </a:p>
        </p:txBody>
      </p:sp>
      <p:sp>
        <p:nvSpPr>
          <p:cNvPr id="5" name="Footer Placeholder 4">
            <a:extLst>
              <a:ext uri="{FF2B5EF4-FFF2-40B4-BE49-F238E27FC236}">
                <a16:creationId xmlns:a16="http://schemas.microsoft.com/office/drawing/2014/main" id="{37747520-06FB-41C8-8AA2-933784B95D06}"/>
              </a:ext>
            </a:extLst>
          </p:cNvPr>
          <p:cNvSpPr>
            <a:spLocks noGrp="1"/>
          </p:cNvSpPr>
          <p:nvPr>
            <p:ph type="ftr" sz="quarter" idx="11"/>
          </p:nvPr>
        </p:nvSpPr>
        <p:spPr/>
        <p:txBody>
          <a:bodyPr/>
          <a:lstStyle/>
          <a:p>
            <a:r>
              <a:rPr lang="en-US"/>
              <a:t>Speed Science -- Cristian Cleary</a:t>
            </a:r>
          </a:p>
        </p:txBody>
      </p:sp>
      <p:sp>
        <p:nvSpPr>
          <p:cNvPr id="6" name="Slide Number Placeholder 5">
            <a:extLst>
              <a:ext uri="{FF2B5EF4-FFF2-40B4-BE49-F238E27FC236}">
                <a16:creationId xmlns:a16="http://schemas.microsoft.com/office/drawing/2014/main" id="{FA3658E8-1524-4195-844F-4C2679B52E8A}"/>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1670548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Slide Title"/>
          <p:cNvSpPr txBox="1">
            <a:spLocks noGrp="1"/>
          </p:cNvSpPr>
          <p:nvPr>
            <p:ph type="title" hasCustomPrompt="1"/>
          </p:nvPr>
        </p:nvSpPr>
        <p:spPr>
          <a:prstGeom prst="rect">
            <a:avLst/>
          </a:prstGeom>
        </p:spPr>
        <p:txBody>
          <a:bodyPr/>
          <a:lstStyle/>
          <a:p>
            <a:r>
              <a:t>Slide Title</a:t>
            </a:r>
          </a:p>
        </p:txBody>
      </p:sp>
      <p:sp>
        <p:nvSpPr>
          <p:cNvPr id="15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151" name="Body Level One…"/>
          <p:cNvSpPr txBox="1">
            <a:spLocks noGrp="1"/>
          </p:cNvSpPr>
          <p:nvPr>
            <p:ph type="body" idx="1" hasCustomPrompt="1"/>
          </p:nvPr>
        </p:nvSpPr>
        <p:spPr>
          <a:prstGeom prst="rect">
            <a:avLst/>
          </a:prstGeom>
        </p:spPr>
        <p:txBody>
          <a:bodyPr/>
          <a:lstStyle>
            <a:lvl1pPr marL="132292" indent="-132292">
              <a:spcBef>
                <a:spcPts val="1650"/>
              </a:spcBef>
              <a:buClr>
                <a:srgbClr val="000000"/>
              </a:buClr>
              <a:buFont typeface="Arial"/>
              <a:defRPr sz="2000"/>
            </a:lvl1pPr>
            <a:lvl2pPr marL="667636" indent="-369186">
              <a:spcBef>
                <a:spcPts val="1650"/>
              </a:spcBef>
              <a:buClr>
                <a:srgbClr val="000000"/>
              </a:buClr>
              <a:buFont typeface="Arial"/>
              <a:buChar char="◦"/>
              <a:defRPr sz="2000"/>
            </a:lvl2pPr>
            <a:lvl3pPr marL="896236" indent="-369186">
              <a:spcBef>
                <a:spcPts val="1650"/>
              </a:spcBef>
              <a:buClr>
                <a:srgbClr val="000000"/>
              </a:buClr>
              <a:buFont typeface="Arial"/>
              <a:buChar char="◦"/>
              <a:defRPr sz="2000"/>
            </a:lvl3pPr>
            <a:lvl4pPr marL="1124836" indent="-369186">
              <a:spcBef>
                <a:spcPts val="1650"/>
              </a:spcBef>
              <a:buClr>
                <a:srgbClr val="000000"/>
              </a:buClr>
              <a:buFont typeface="Arial"/>
              <a:buChar char="◦"/>
              <a:defRPr sz="2000"/>
            </a:lvl4pPr>
            <a:lvl5pPr marL="1353436" indent="-369186">
              <a:spcBef>
                <a:spcPts val="1650"/>
              </a:spcBef>
              <a:buClr>
                <a:srgbClr val="000000"/>
              </a:buClr>
              <a:buFont typeface="Arial"/>
              <a:buChar char="◦"/>
              <a:defRPr sz="2000"/>
            </a:lvl5pPr>
          </a:lstStyle>
          <a:p>
            <a:r>
              <a:t>Slide bullet text</a:t>
            </a:r>
          </a:p>
          <a:p>
            <a:pPr lvl="1"/>
            <a:endParaRPr/>
          </a:p>
          <a:p>
            <a:pPr lvl="2"/>
            <a:endParaRPr/>
          </a:p>
          <a:p>
            <a:pPr lvl="3"/>
            <a:endParaRPr/>
          </a:p>
          <a:p>
            <a:pPr lvl="4"/>
            <a:endParaRP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1A4C-64C3-4116-B5CC-C3DA985CB7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E329EF-A0EE-40B4-B868-08485EAA2E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D5C73-60B0-4431-9F40-FC9AB5971B62}"/>
              </a:ext>
            </a:extLst>
          </p:cNvPr>
          <p:cNvSpPr>
            <a:spLocks noGrp="1"/>
          </p:cNvSpPr>
          <p:nvPr>
            <p:ph type="dt" sz="half" idx="10"/>
          </p:nvPr>
        </p:nvSpPr>
        <p:spPr/>
        <p:txBody>
          <a:bodyPr/>
          <a:lstStyle/>
          <a:p>
            <a:fld id="{3D2FCAEC-2D79-4CC9-8E5D-7F0DFA891CCB}" type="datetime1">
              <a:rPr lang="en-US" smtClean="0"/>
              <a:t>9/29/2022</a:t>
            </a:fld>
            <a:endParaRPr lang="en-US"/>
          </a:p>
        </p:txBody>
      </p:sp>
      <p:sp>
        <p:nvSpPr>
          <p:cNvPr id="5" name="Footer Placeholder 4">
            <a:extLst>
              <a:ext uri="{FF2B5EF4-FFF2-40B4-BE49-F238E27FC236}">
                <a16:creationId xmlns:a16="http://schemas.microsoft.com/office/drawing/2014/main" id="{BD034E5E-D893-404F-AE95-269BBE1A4ED1}"/>
              </a:ext>
            </a:extLst>
          </p:cNvPr>
          <p:cNvSpPr>
            <a:spLocks noGrp="1"/>
          </p:cNvSpPr>
          <p:nvPr>
            <p:ph type="ftr" sz="quarter" idx="11"/>
          </p:nvPr>
        </p:nvSpPr>
        <p:spPr/>
        <p:txBody>
          <a:bodyPr/>
          <a:lstStyle/>
          <a:p>
            <a:r>
              <a:rPr lang="en-US"/>
              <a:t>Speed Science -- Cristian Cleary</a:t>
            </a:r>
          </a:p>
        </p:txBody>
      </p:sp>
      <p:sp>
        <p:nvSpPr>
          <p:cNvPr id="6" name="Slide Number Placeholder 5">
            <a:extLst>
              <a:ext uri="{FF2B5EF4-FFF2-40B4-BE49-F238E27FC236}">
                <a16:creationId xmlns:a16="http://schemas.microsoft.com/office/drawing/2014/main" id="{01CDDC40-5152-4F05-809F-065E427BFE3C}"/>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35442271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A30D-BB17-4AF9-B596-7CA8C1C45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5050A-294F-45CC-B746-9951565BEC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85A4EB-9F1D-4445-8D1F-9F293BBD05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F00D68-B070-487A-B833-918F7DB99B66}"/>
              </a:ext>
            </a:extLst>
          </p:cNvPr>
          <p:cNvSpPr>
            <a:spLocks noGrp="1"/>
          </p:cNvSpPr>
          <p:nvPr>
            <p:ph type="dt" sz="half" idx="10"/>
          </p:nvPr>
        </p:nvSpPr>
        <p:spPr/>
        <p:txBody>
          <a:bodyPr/>
          <a:lstStyle/>
          <a:p>
            <a:fld id="{87F276A5-F8D9-4D56-9BF3-EB5645A68D89}" type="datetime1">
              <a:rPr lang="en-US" smtClean="0"/>
              <a:t>9/29/2022</a:t>
            </a:fld>
            <a:endParaRPr lang="en-US"/>
          </a:p>
        </p:txBody>
      </p:sp>
      <p:sp>
        <p:nvSpPr>
          <p:cNvPr id="6" name="Footer Placeholder 5">
            <a:extLst>
              <a:ext uri="{FF2B5EF4-FFF2-40B4-BE49-F238E27FC236}">
                <a16:creationId xmlns:a16="http://schemas.microsoft.com/office/drawing/2014/main" id="{F413AFA4-25C5-49B3-9041-19D2799AEE0D}"/>
              </a:ext>
            </a:extLst>
          </p:cNvPr>
          <p:cNvSpPr>
            <a:spLocks noGrp="1"/>
          </p:cNvSpPr>
          <p:nvPr>
            <p:ph type="ftr" sz="quarter" idx="11"/>
          </p:nvPr>
        </p:nvSpPr>
        <p:spPr/>
        <p:txBody>
          <a:bodyPr/>
          <a:lstStyle/>
          <a:p>
            <a:r>
              <a:rPr lang="en-US"/>
              <a:t>Speed Science -- Cristian Cleary</a:t>
            </a:r>
          </a:p>
        </p:txBody>
      </p:sp>
      <p:sp>
        <p:nvSpPr>
          <p:cNvPr id="7" name="Slide Number Placeholder 6">
            <a:extLst>
              <a:ext uri="{FF2B5EF4-FFF2-40B4-BE49-F238E27FC236}">
                <a16:creationId xmlns:a16="http://schemas.microsoft.com/office/drawing/2014/main" id="{9F4C09AF-FA33-4C0E-832D-98503A493B93}"/>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30772226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CC50-F4CB-479D-BA86-62C8DAE508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90C26-3041-4589-B523-1B7574B74C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5147BC-60C6-47DE-8BDE-AFC318779C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5B46F-A6CD-4C52-AC2A-9FD5D19841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CDEE6-D113-46F4-A4CB-19A3F0FB6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6E63D1-D3A1-484D-B1A6-F43DD1DD76CB}"/>
              </a:ext>
            </a:extLst>
          </p:cNvPr>
          <p:cNvSpPr>
            <a:spLocks noGrp="1"/>
          </p:cNvSpPr>
          <p:nvPr>
            <p:ph type="dt" sz="half" idx="10"/>
          </p:nvPr>
        </p:nvSpPr>
        <p:spPr/>
        <p:txBody>
          <a:bodyPr/>
          <a:lstStyle/>
          <a:p>
            <a:fld id="{A982CD8B-EB65-4FA3-90A5-C5D406BC1625}" type="datetime1">
              <a:rPr lang="en-US" smtClean="0"/>
              <a:t>9/29/2022</a:t>
            </a:fld>
            <a:endParaRPr lang="en-US"/>
          </a:p>
        </p:txBody>
      </p:sp>
      <p:sp>
        <p:nvSpPr>
          <p:cNvPr id="8" name="Footer Placeholder 7">
            <a:extLst>
              <a:ext uri="{FF2B5EF4-FFF2-40B4-BE49-F238E27FC236}">
                <a16:creationId xmlns:a16="http://schemas.microsoft.com/office/drawing/2014/main" id="{FA447825-F1B5-4F7D-8914-48F817939860}"/>
              </a:ext>
            </a:extLst>
          </p:cNvPr>
          <p:cNvSpPr>
            <a:spLocks noGrp="1"/>
          </p:cNvSpPr>
          <p:nvPr>
            <p:ph type="ftr" sz="quarter" idx="11"/>
          </p:nvPr>
        </p:nvSpPr>
        <p:spPr/>
        <p:txBody>
          <a:bodyPr/>
          <a:lstStyle/>
          <a:p>
            <a:r>
              <a:rPr lang="en-US"/>
              <a:t>Speed Science -- Cristian Cleary</a:t>
            </a:r>
          </a:p>
        </p:txBody>
      </p:sp>
      <p:sp>
        <p:nvSpPr>
          <p:cNvPr id="9" name="Slide Number Placeholder 8">
            <a:extLst>
              <a:ext uri="{FF2B5EF4-FFF2-40B4-BE49-F238E27FC236}">
                <a16:creationId xmlns:a16="http://schemas.microsoft.com/office/drawing/2014/main" id="{6654DA76-2F85-4D84-B10E-73498A2DA2A1}"/>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1003115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FF07-51BC-4175-B0BB-F5CC1B5118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3DB9D4-54CD-48D0-B590-DC09A06524B0}"/>
              </a:ext>
            </a:extLst>
          </p:cNvPr>
          <p:cNvSpPr>
            <a:spLocks noGrp="1"/>
          </p:cNvSpPr>
          <p:nvPr>
            <p:ph type="dt" sz="half" idx="10"/>
          </p:nvPr>
        </p:nvSpPr>
        <p:spPr/>
        <p:txBody>
          <a:bodyPr/>
          <a:lstStyle/>
          <a:p>
            <a:fld id="{7ADB9185-555A-4F45-BE12-D12C44B76F46}" type="datetime1">
              <a:rPr lang="en-US" smtClean="0"/>
              <a:t>9/29/2022</a:t>
            </a:fld>
            <a:endParaRPr lang="en-US"/>
          </a:p>
        </p:txBody>
      </p:sp>
      <p:sp>
        <p:nvSpPr>
          <p:cNvPr id="4" name="Footer Placeholder 3">
            <a:extLst>
              <a:ext uri="{FF2B5EF4-FFF2-40B4-BE49-F238E27FC236}">
                <a16:creationId xmlns:a16="http://schemas.microsoft.com/office/drawing/2014/main" id="{EFEAFF24-A78C-4A7C-A73E-5EC3AACE7A0C}"/>
              </a:ext>
            </a:extLst>
          </p:cNvPr>
          <p:cNvSpPr>
            <a:spLocks noGrp="1"/>
          </p:cNvSpPr>
          <p:nvPr>
            <p:ph type="ftr" sz="quarter" idx="11"/>
          </p:nvPr>
        </p:nvSpPr>
        <p:spPr/>
        <p:txBody>
          <a:bodyPr/>
          <a:lstStyle/>
          <a:p>
            <a:r>
              <a:rPr lang="en-US"/>
              <a:t>Speed Science -- Cristian Cleary</a:t>
            </a:r>
          </a:p>
        </p:txBody>
      </p:sp>
      <p:sp>
        <p:nvSpPr>
          <p:cNvPr id="5" name="Slide Number Placeholder 4">
            <a:extLst>
              <a:ext uri="{FF2B5EF4-FFF2-40B4-BE49-F238E27FC236}">
                <a16:creationId xmlns:a16="http://schemas.microsoft.com/office/drawing/2014/main" id="{DB091C79-16DE-407B-A85C-A5336C2344E2}"/>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5058449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E0838-FD85-42E7-955D-EC44B66E41B5}"/>
              </a:ext>
            </a:extLst>
          </p:cNvPr>
          <p:cNvSpPr>
            <a:spLocks noGrp="1"/>
          </p:cNvSpPr>
          <p:nvPr>
            <p:ph type="dt" sz="half" idx="10"/>
          </p:nvPr>
        </p:nvSpPr>
        <p:spPr/>
        <p:txBody>
          <a:bodyPr/>
          <a:lstStyle/>
          <a:p>
            <a:fld id="{24DE551D-5D2C-4279-86F9-B64F45A245D9}" type="datetime1">
              <a:rPr lang="en-US" smtClean="0"/>
              <a:t>9/29/2022</a:t>
            </a:fld>
            <a:endParaRPr lang="en-US"/>
          </a:p>
        </p:txBody>
      </p:sp>
      <p:sp>
        <p:nvSpPr>
          <p:cNvPr id="3" name="Footer Placeholder 2">
            <a:extLst>
              <a:ext uri="{FF2B5EF4-FFF2-40B4-BE49-F238E27FC236}">
                <a16:creationId xmlns:a16="http://schemas.microsoft.com/office/drawing/2014/main" id="{3F1F2734-4C14-4C95-B32A-7BF5C4158272}"/>
              </a:ext>
            </a:extLst>
          </p:cNvPr>
          <p:cNvSpPr>
            <a:spLocks noGrp="1"/>
          </p:cNvSpPr>
          <p:nvPr>
            <p:ph type="ftr" sz="quarter" idx="11"/>
          </p:nvPr>
        </p:nvSpPr>
        <p:spPr/>
        <p:txBody>
          <a:bodyPr/>
          <a:lstStyle/>
          <a:p>
            <a:r>
              <a:rPr lang="en-US"/>
              <a:t>Speed Science -- Cristian Cleary</a:t>
            </a:r>
          </a:p>
        </p:txBody>
      </p:sp>
      <p:sp>
        <p:nvSpPr>
          <p:cNvPr id="4" name="Slide Number Placeholder 3">
            <a:extLst>
              <a:ext uri="{FF2B5EF4-FFF2-40B4-BE49-F238E27FC236}">
                <a16:creationId xmlns:a16="http://schemas.microsoft.com/office/drawing/2014/main" id="{1B14C226-F1DF-4BE6-AE0B-EEA2C282DACA}"/>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37145743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A31B-5CFC-47E5-B2B4-39284D49B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1BC5CC-5A5F-42F6-ACFE-A7FD1F64C2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C55D5-FEBF-4DCF-BDF9-38A1D14F7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5DAC-545C-4C37-B677-8A762DD28D3A}"/>
              </a:ext>
            </a:extLst>
          </p:cNvPr>
          <p:cNvSpPr>
            <a:spLocks noGrp="1"/>
          </p:cNvSpPr>
          <p:nvPr>
            <p:ph type="dt" sz="half" idx="10"/>
          </p:nvPr>
        </p:nvSpPr>
        <p:spPr/>
        <p:txBody>
          <a:bodyPr/>
          <a:lstStyle/>
          <a:p>
            <a:fld id="{D7AD9AE9-230B-458A-A659-EEDB5DA8A2D6}" type="datetime1">
              <a:rPr lang="en-US" smtClean="0"/>
              <a:t>9/29/2022</a:t>
            </a:fld>
            <a:endParaRPr lang="en-US"/>
          </a:p>
        </p:txBody>
      </p:sp>
      <p:sp>
        <p:nvSpPr>
          <p:cNvPr id="6" name="Footer Placeholder 5">
            <a:extLst>
              <a:ext uri="{FF2B5EF4-FFF2-40B4-BE49-F238E27FC236}">
                <a16:creationId xmlns:a16="http://schemas.microsoft.com/office/drawing/2014/main" id="{C6042DE2-2938-4B47-BD63-8398F76AE586}"/>
              </a:ext>
            </a:extLst>
          </p:cNvPr>
          <p:cNvSpPr>
            <a:spLocks noGrp="1"/>
          </p:cNvSpPr>
          <p:nvPr>
            <p:ph type="ftr" sz="quarter" idx="11"/>
          </p:nvPr>
        </p:nvSpPr>
        <p:spPr/>
        <p:txBody>
          <a:bodyPr/>
          <a:lstStyle/>
          <a:p>
            <a:r>
              <a:rPr lang="en-US"/>
              <a:t>Speed Science -- Cristian Cleary</a:t>
            </a:r>
          </a:p>
        </p:txBody>
      </p:sp>
      <p:sp>
        <p:nvSpPr>
          <p:cNvPr id="7" name="Slide Number Placeholder 6">
            <a:extLst>
              <a:ext uri="{FF2B5EF4-FFF2-40B4-BE49-F238E27FC236}">
                <a16:creationId xmlns:a16="http://schemas.microsoft.com/office/drawing/2014/main" id="{B61E4A4A-3367-4CD9-B194-0DEF794537D6}"/>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5195327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1946-588D-4B8B-9CF7-6966E4A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2A0980-F498-4D46-8D9E-6FE526081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2A343-484A-4C3F-8DBE-3429C58B0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E15C7A-F28D-4297-A200-FFF7A5AF0B3D}"/>
              </a:ext>
            </a:extLst>
          </p:cNvPr>
          <p:cNvSpPr>
            <a:spLocks noGrp="1"/>
          </p:cNvSpPr>
          <p:nvPr>
            <p:ph type="dt" sz="half" idx="10"/>
          </p:nvPr>
        </p:nvSpPr>
        <p:spPr/>
        <p:txBody>
          <a:bodyPr/>
          <a:lstStyle/>
          <a:p>
            <a:fld id="{273E9D32-B374-42B3-8E0A-1E25A21A538D}" type="datetime1">
              <a:rPr lang="en-US" smtClean="0"/>
              <a:t>9/29/2022</a:t>
            </a:fld>
            <a:endParaRPr lang="en-US"/>
          </a:p>
        </p:txBody>
      </p:sp>
      <p:sp>
        <p:nvSpPr>
          <p:cNvPr id="6" name="Footer Placeholder 5">
            <a:extLst>
              <a:ext uri="{FF2B5EF4-FFF2-40B4-BE49-F238E27FC236}">
                <a16:creationId xmlns:a16="http://schemas.microsoft.com/office/drawing/2014/main" id="{C0EEC688-67DE-40B1-A92B-B49413463E70}"/>
              </a:ext>
            </a:extLst>
          </p:cNvPr>
          <p:cNvSpPr>
            <a:spLocks noGrp="1"/>
          </p:cNvSpPr>
          <p:nvPr>
            <p:ph type="ftr" sz="quarter" idx="11"/>
          </p:nvPr>
        </p:nvSpPr>
        <p:spPr/>
        <p:txBody>
          <a:bodyPr/>
          <a:lstStyle/>
          <a:p>
            <a:r>
              <a:rPr lang="en-US"/>
              <a:t>Speed Science -- Cristian Cleary</a:t>
            </a:r>
          </a:p>
        </p:txBody>
      </p:sp>
      <p:sp>
        <p:nvSpPr>
          <p:cNvPr id="7" name="Slide Number Placeholder 6">
            <a:extLst>
              <a:ext uri="{FF2B5EF4-FFF2-40B4-BE49-F238E27FC236}">
                <a16:creationId xmlns:a16="http://schemas.microsoft.com/office/drawing/2014/main" id="{AF249DB3-F330-4A62-8E15-097A945DFB2F}"/>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40497428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640B-5F5B-47FC-AD50-250496C3B2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7089EA-7990-4DC2-9A09-E14B4EDAC8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CA96D-AC59-47F6-B88E-B519E8EFB953}"/>
              </a:ext>
            </a:extLst>
          </p:cNvPr>
          <p:cNvSpPr>
            <a:spLocks noGrp="1"/>
          </p:cNvSpPr>
          <p:nvPr>
            <p:ph type="dt" sz="half" idx="10"/>
          </p:nvPr>
        </p:nvSpPr>
        <p:spPr/>
        <p:txBody>
          <a:bodyPr/>
          <a:lstStyle/>
          <a:p>
            <a:fld id="{F185E2FF-375A-410B-B669-744FCB5E236D}" type="datetime1">
              <a:rPr lang="en-US" smtClean="0"/>
              <a:t>9/29/2022</a:t>
            </a:fld>
            <a:endParaRPr lang="en-US"/>
          </a:p>
        </p:txBody>
      </p:sp>
      <p:sp>
        <p:nvSpPr>
          <p:cNvPr id="5" name="Footer Placeholder 4">
            <a:extLst>
              <a:ext uri="{FF2B5EF4-FFF2-40B4-BE49-F238E27FC236}">
                <a16:creationId xmlns:a16="http://schemas.microsoft.com/office/drawing/2014/main" id="{82332C76-3406-43EB-A321-3CF817040C0D}"/>
              </a:ext>
            </a:extLst>
          </p:cNvPr>
          <p:cNvSpPr>
            <a:spLocks noGrp="1"/>
          </p:cNvSpPr>
          <p:nvPr>
            <p:ph type="ftr" sz="quarter" idx="11"/>
          </p:nvPr>
        </p:nvSpPr>
        <p:spPr/>
        <p:txBody>
          <a:bodyPr/>
          <a:lstStyle/>
          <a:p>
            <a:r>
              <a:rPr lang="en-US"/>
              <a:t>Speed Science -- Cristian Cleary</a:t>
            </a:r>
          </a:p>
        </p:txBody>
      </p:sp>
      <p:sp>
        <p:nvSpPr>
          <p:cNvPr id="6" name="Slide Number Placeholder 5">
            <a:extLst>
              <a:ext uri="{FF2B5EF4-FFF2-40B4-BE49-F238E27FC236}">
                <a16:creationId xmlns:a16="http://schemas.microsoft.com/office/drawing/2014/main" id="{870E6965-CD8C-40E8-9758-1DA688440063}"/>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1040774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C1AF6A-EEDC-4AEF-AF69-54E1A1759F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EE413-3FB8-4983-AB55-1914980F6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D7D51-4092-4367-BAF5-3B047B209264}"/>
              </a:ext>
            </a:extLst>
          </p:cNvPr>
          <p:cNvSpPr>
            <a:spLocks noGrp="1"/>
          </p:cNvSpPr>
          <p:nvPr>
            <p:ph type="dt" sz="half" idx="10"/>
          </p:nvPr>
        </p:nvSpPr>
        <p:spPr/>
        <p:txBody>
          <a:bodyPr/>
          <a:lstStyle/>
          <a:p>
            <a:fld id="{B87D30F3-1323-44AB-B394-85021C808B23}" type="datetime1">
              <a:rPr lang="en-US" smtClean="0"/>
              <a:t>9/29/2022</a:t>
            </a:fld>
            <a:endParaRPr lang="en-US"/>
          </a:p>
        </p:txBody>
      </p:sp>
      <p:sp>
        <p:nvSpPr>
          <p:cNvPr id="5" name="Footer Placeholder 4">
            <a:extLst>
              <a:ext uri="{FF2B5EF4-FFF2-40B4-BE49-F238E27FC236}">
                <a16:creationId xmlns:a16="http://schemas.microsoft.com/office/drawing/2014/main" id="{35521F51-9280-4A4B-80B8-51E91994A1D5}"/>
              </a:ext>
            </a:extLst>
          </p:cNvPr>
          <p:cNvSpPr>
            <a:spLocks noGrp="1"/>
          </p:cNvSpPr>
          <p:nvPr>
            <p:ph type="ftr" sz="quarter" idx="11"/>
          </p:nvPr>
        </p:nvSpPr>
        <p:spPr/>
        <p:txBody>
          <a:bodyPr/>
          <a:lstStyle/>
          <a:p>
            <a:r>
              <a:rPr lang="en-US"/>
              <a:t>Speed Science -- Cristian Cleary</a:t>
            </a:r>
          </a:p>
        </p:txBody>
      </p:sp>
      <p:sp>
        <p:nvSpPr>
          <p:cNvPr id="6" name="Slide Number Placeholder 5">
            <a:extLst>
              <a:ext uri="{FF2B5EF4-FFF2-40B4-BE49-F238E27FC236}">
                <a16:creationId xmlns:a16="http://schemas.microsoft.com/office/drawing/2014/main" id="{C2695E58-210B-4FB6-8371-3EE60594CD30}"/>
              </a:ext>
            </a:extLst>
          </p:cNvPr>
          <p:cNvSpPr>
            <a:spLocks noGrp="1"/>
          </p:cNvSpPr>
          <p:nvPr>
            <p:ph type="sldNum" sz="quarter" idx="12"/>
          </p:nvPr>
        </p:nvSpPr>
        <p:spPr/>
        <p:txBody>
          <a:bodyPr/>
          <a:lstStyle/>
          <a:p>
            <a:fld id="{6E1647DA-CCBA-4540-A2F6-83E3C3695CFF}" type="slidenum">
              <a:rPr lang="en-US" smtClean="0"/>
              <a:t>‹#›</a:t>
            </a:fld>
            <a:endParaRPr lang="en-US"/>
          </a:p>
        </p:txBody>
      </p:sp>
    </p:spTree>
    <p:extLst>
      <p:ext uri="{BB962C8B-B14F-4D97-AF65-F5344CB8AC3E}">
        <p14:creationId xmlns:p14="http://schemas.microsoft.com/office/powerpoint/2010/main" val="40948745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05446-0F1F-C32D-CE0E-1ED619748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01B89E-55C8-3445-40EA-C9E2E5DB46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E0A669-9E7A-77CC-8812-FC3D5F52D33B}"/>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5" name="Footer Placeholder 4">
            <a:extLst>
              <a:ext uri="{FF2B5EF4-FFF2-40B4-BE49-F238E27FC236}">
                <a16:creationId xmlns:a16="http://schemas.microsoft.com/office/drawing/2014/main" id="{76B25256-63DF-D2AB-EBE6-1E501B430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7DE6C-9D36-F1EA-19CC-16868FA3CC93}"/>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207630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96AA-E4A4-F4B0-D597-1EC054FDFD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26B7F-E555-E4CD-008B-EA6C66E765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D031E-ED9C-7F1E-3B32-9B9390222E74}"/>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5" name="Footer Placeholder 4">
            <a:extLst>
              <a:ext uri="{FF2B5EF4-FFF2-40B4-BE49-F238E27FC236}">
                <a16:creationId xmlns:a16="http://schemas.microsoft.com/office/drawing/2014/main" id="{6AF89108-5C50-8ED7-6570-E6010D5AE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E84E4-B768-E2FA-9B88-591A2A387B3C}"/>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39159603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A530-FE0F-7331-C867-7705D17E46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BE845-A27C-1186-4AE4-EE25F2F62A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1EAD2-CB54-6C7E-66FF-B48D5171A34D}"/>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5" name="Footer Placeholder 4">
            <a:extLst>
              <a:ext uri="{FF2B5EF4-FFF2-40B4-BE49-F238E27FC236}">
                <a16:creationId xmlns:a16="http://schemas.microsoft.com/office/drawing/2014/main" id="{41C3494C-2A42-AFB1-A01A-00A6E8C67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C30DB-9E6F-E6C0-625F-B7D910B0444B}"/>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42825691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2BD4-396B-3BF6-2D61-3B8917D0C2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A11155-B8BF-175D-8D5B-0B78624295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A6E71-B17B-D083-6D6D-57B6394C763A}"/>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5" name="Footer Placeholder 4">
            <a:extLst>
              <a:ext uri="{FF2B5EF4-FFF2-40B4-BE49-F238E27FC236}">
                <a16:creationId xmlns:a16="http://schemas.microsoft.com/office/drawing/2014/main" id="{991AD346-5811-C013-01C5-4F27B92BA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4E067-1D40-F5BC-83C3-90D4CAC51050}"/>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2468032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F8C0-96E8-3E4D-34A1-827E049B3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72935-991C-0D6B-FBD9-F59E586AF6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DE16F-9905-F87C-44E4-C846BA9A55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DA037-FEBB-1CE7-476D-6209E16749DD}"/>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6" name="Footer Placeholder 5">
            <a:extLst>
              <a:ext uri="{FF2B5EF4-FFF2-40B4-BE49-F238E27FC236}">
                <a16:creationId xmlns:a16="http://schemas.microsoft.com/office/drawing/2014/main" id="{CA52E4B6-8A24-93C6-45F1-F6476620E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6AA84-A1F0-3E9B-2607-0CCA2D5417A7}"/>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38174826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78FD-B2E4-1533-FD9E-D083A00393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7D818-C36C-CB08-76C1-B4BC44705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4828CA-EE3D-B2F8-73C4-640AFB45A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A7DE7-71AE-CFB2-B65D-FBD86F0BD3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BE5F07-BE44-0139-82B1-52C1804C9A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B82199-8AB4-A750-6FAA-EC5894A1A037}"/>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8" name="Footer Placeholder 7">
            <a:extLst>
              <a:ext uri="{FF2B5EF4-FFF2-40B4-BE49-F238E27FC236}">
                <a16:creationId xmlns:a16="http://schemas.microsoft.com/office/drawing/2014/main" id="{41F7E864-446A-77BC-B474-5E535B3CFD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353F85-C16B-5BA2-754B-9D96657EC01A}"/>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10287888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33E6-7EED-88A6-A869-81A7584FF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8C3007-8E3A-65CC-CEC8-9940B981F7BA}"/>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4" name="Footer Placeholder 3">
            <a:extLst>
              <a:ext uri="{FF2B5EF4-FFF2-40B4-BE49-F238E27FC236}">
                <a16:creationId xmlns:a16="http://schemas.microsoft.com/office/drawing/2014/main" id="{40DC615C-8EE6-4BC8-4A96-D326D64BA3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2AF32D-BA1E-4A7C-8F5B-7586F9DF8BBA}"/>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17280769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CD057-1BD6-6DDD-C8B2-E98B25C77ED1}"/>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3" name="Footer Placeholder 2">
            <a:extLst>
              <a:ext uri="{FF2B5EF4-FFF2-40B4-BE49-F238E27FC236}">
                <a16:creationId xmlns:a16="http://schemas.microsoft.com/office/drawing/2014/main" id="{648A4E27-7C91-0517-A422-1CAD88DEE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7B8E0-C1E4-4C1F-4B5E-2DABF9AA09A7}"/>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917907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24D3-C4B6-B893-8837-27536A7D9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1D980-626E-DB8A-9241-08F085808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660E51-3BCF-44C2-40DA-89D38615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FDCC4-B118-B382-6FDF-B6BDA7091787}"/>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6" name="Footer Placeholder 5">
            <a:extLst>
              <a:ext uri="{FF2B5EF4-FFF2-40B4-BE49-F238E27FC236}">
                <a16:creationId xmlns:a16="http://schemas.microsoft.com/office/drawing/2014/main" id="{3BD861AE-41EC-B258-BA1F-F2928C4A6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4CDE0-B81A-D281-DD8B-8B7ECE3F634A}"/>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29305534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DC5F-6DA6-74FC-E773-490CC3E0A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2ED356-5CB5-4ED3-626C-3A32B6F20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90AE75-4034-22CB-BA5B-BFFE41EAC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268914-60F8-332D-55D9-100C78EA09EE}"/>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6" name="Footer Placeholder 5">
            <a:extLst>
              <a:ext uri="{FF2B5EF4-FFF2-40B4-BE49-F238E27FC236}">
                <a16:creationId xmlns:a16="http://schemas.microsoft.com/office/drawing/2014/main" id="{D5BEA944-40F6-DBB5-B925-4D3C9DEE6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B661F-B2A1-5431-2FCE-763CE331F436}"/>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17329489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84FF-39AB-1867-FA2F-C0D974EE63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03FE0D-136E-BCE3-61DD-274A77F859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DBFB8-4CA0-A26A-8A78-C27396E9CD21}"/>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5" name="Footer Placeholder 4">
            <a:extLst>
              <a:ext uri="{FF2B5EF4-FFF2-40B4-BE49-F238E27FC236}">
                <a16:creationId xmlns:a16="http://schemas.microsoft.com/office/drawing/2014/main" id="{4F9726EA-DC9C-C2F3-DC83-E01ADBD6C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ECBC1-FF84-064E-3A30-D87370B8D5D2}"/>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3426201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E66524-6B92-317C-3153-E30F4FE058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65EBD-C0EB-F68D-41C2-34FC147323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2EB17-5FF0-5F99-E308-8DDACCD77856}"/>
              </a:ext>
            </a:extLst>
          </p:cNvPr>
          <p:cNvSpPr>
            <a:spLocks noGrp="1"/>
          </p:cNvSpPr>
          <p:nvPr>
            <p:ph type="dt" sz="half" idx="10"/>
          </p:nvPr>
        </p:nvSpPr>
        <p:spPr/>
        <p:txBody>
          <a:bodyPr/>
          <a:lstStyle/>
          <a:p>
            <a:fld id="{A98F2915-EE10-9B42-9237-017CA0EB67B7}" type="datetimeFigureOut">
              <a:rPr lang="en-US" smtClean="0"/>
              <a:t>9/29/2022</a:t>
            </a:fld>
            <a:endParaRPr lang="en-US"/>
          </a:p>
        </p:txBody>
      </p:sp>
      <p:sp>
        <p:nvSpPr>
          <p:cNvPr id="5" name="Footer Placeholder 4">
            <a:extLst>
              <a:ext uri="{FF2B5EF4-FFF2-40B4-BE49-F238E27FC236}">
                <a16:creationId xmlns:a16="http://schemas.microsoft.com/office/drawing/2014/main" id="{693DB120-4FFE-B55B-A6A5-996E3A50A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201C7-3E33-61D1-611F-A4B5E8EACA06}"/>
              </a:ext>
            </a:extLst>
          </p:cNvPr>
          <p:cNvSpPr>
            <a:spLocks noGrp="1"/>
          </p:cNvSpPr>
          <p:nvPr>
            <p:ph type="sldNum" sz="quarter" idx="12"/>
          </p:nvPr>
        </p:nvSpPr>
        <p:spPr/>
        <p:txBody>
          <a:bodyPr/>
          <a:lstStyle/>
          <a:p>
            <a:fld id="{D128DA38-F79F-DE4F-9B47-8A650CDB606F}" type="slidenum">
              <a:rPr lang="en-US" smtClean="0"/>
              <a:t>‹#›</a:t>
            </a:fld>
            <a:endParaRPr lang="en-US"/>
          </a:p>
        </p:txBody>
      </p:sp>
    </p:spTree>
    <p:extLst>
      <p:ext uri="{BB962C8B-B14F-4D97-AF65-F5344CB8AC3E}">
        <p14:creationId xmlns:p14="http://schemas.microsoft.com/office/powerpoint/2010/main" val="264436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1B7E-59FB-74C9-2422-D071E7511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AF84F-324C-87B5-FD51-4C9B320A83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EC70A-D25B-31DD-C5EC-356219BA9CF6}"/>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5" name="Footer Placeholder 4">
            <a:extLst>
              <a:ext uri="{FF2B5EF4-FFF2-40B4-BE49-F238E27FC236}">
                <a16:creationId xmlns:a16="http://schemas.microsoft.com/office/drawing/2014/main" id="{E48F1F92-B534-7BEF-0B31-DEBFD4AD8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452C8-8F6A-51FD-8513-F2A956FE11C2}"/>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24097310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97C6F9-FE9C-6E41-9CE3-00F3A88C0B5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42700792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97C6F9-FE9C-6E41-9CE3-00F3A88C0B5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17855714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97C6F9-FE9C-6E41-9CE3-00F3A88C0B5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41146085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97C6F9-FE9C-6E41-9CE3-00F3A88C0B52}"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3328103672"/>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97C6F9-FE9C-6E41-9CE3-00F3A88C0B52}"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908665117"/>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97C6F9-FE9C-6E41-9CE3-00F3A88C0B52}"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4480339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7C6F9-FE9C-6E41-9CE3-00F3A88C0B52}"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28463444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97C6F9-FE9C-6E41-9CE3-00F3A88C0B52}"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4061038862"/>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97C6F9-FE9C-6E41-9CE3-00F3A88C0B52}"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10404681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97C6F9-FE9C-6E41-9CE3-00F3A88C0B5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224278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2E4B-0C6E-19C2-BF87-633589C5CA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D0B581-FC71-0126-5AD3-450252E9F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F939EB-794C-BBAA-9378-F8A57C713B41}"/>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5" name="Footer Placeholder 4">
            <a:extLst>
              <a:ext uri="{FF2B5EF4-FFF2-40B4-BE49-F238E27FC236}">
                <a16:creationId xmlns:a16="http://schemas.microsoft.com/office/drawing/2014/main" id="{9E3D5AD4-6C65-58E8-4540-660C53720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81063-7D17-D3D3-3802-F357E1DC6E43}"/>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30293837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97C6F9-FE9C-6E41-9CE3-00F3A88C0B52}"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7DBA9-651C-2B4E-BE46-8BA18E77AFDE}" type="slidenum">
              <a:rPr lang="en-US" smtClean="0"/>
              <a:t>‹#›</a:t>
            </a:fld>
            <a:endParaRPr lang="en-US"/>
          </a:p>
        </p:txBody>
      </p:sp>
    </p:spTree>
    <p:extLst>
      <p:ext uri="{BB962C8B-B14F-4D97-AF65-F5344CB8AC3E}">
        <p14:creationId xmlns:p14="http://schemas.microsoft.com/office/powerpoint/2010/main" val="39457141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0B4F-9B21-D04B-867B-650112D4E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3D653D-A8D8-E647-AEB7-7BC89BB2BE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18DE6-8EF4-8C42-8BF8-70B61BC2E4C1}"/>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5" name="Footer Placeholder 4">
            <a:extLst>
              <a:ext uri="{FF2B5EF4-FFF2-40B4-BE49-F238E27FC236}">
                <a16:creationId xmlns:a16="http://schemas.microsoft.com/office/drawing/2014/main" id="{B38B6E04-6FE3-6146-875B-30A8665FE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151D5-8282-AC41-BFC6-B784968A1E9A}"/>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19358047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D0BF-8FAB-5344-A1F6-9A2C1A3E4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E5E57A-BB41-A24B-8DC9-2E83047E70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33172-7E1D-5A40-BA5C-7749AA87851C}"/>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5" name="Footer Placeholder 4">
            <a:extLst>
              <a:ext uri="{FF2B5EF4-FFF2-40B4-BE49-F238E27FC236}">
                <a16:creationId xmlns:a16="http://schemas.microsoft.com/office/drawing/2014/main" id="{97EA591B-98D6-9F4A-9A0B-BE2155E06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55D08-17FC-4B4B-B300-C55A52A173EA}"/>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31394498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93B07-5A7C-6C43-B3DF-8F8421CF70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A24EC6-21D6-944C-B63C-1134C26F3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685C2-D775-3C48-B0AA-6B4DBE0B4752}"/>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5" name="Footer Placeholder 4">
            <a:extLst>
              <a:ext uri="{FF2B5EF4-FFF2-40B4-BE49-F238E27FC236}">
                <a16:creationId xmlns:a16="http://schemas.microsoft.com/office/drawing/2014/main" id="{A2E8C66D-4CF1-A048-B90D-102D1FE66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5B32D-F475-CD43-9601-BE0BE10A24C8}"/>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18845027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F343-20BC-9442-B3A6-C5CE49F14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F038E-095C-DD4D-B293-5F2F04225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0C1228-3983-AC4F-9681-FBB5BC03B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AC0D9D-E431-0D46-8DEF-81D346C47174}"/>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6" name="Footer Placeholder 5">
            <a:extLst>
              <a:ext uri="{FF2B5EF4-FFF2-40B4-BE49-F238E27FC236}">
                <a16:creationId xmlns:a16="http://schemas.microsoft.com/office/drawing/2014/main" id="{0449BE46-505C-BB4E-9187-E57D0F9A0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C99AB-600F-AF44-BE89-D57ADB8192E1}"/>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10801196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21FC4-6C9E-E640-9256-DB422CB8E4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C4635C-B87A-134C-8525-DF8DD267FD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B62E93-4632-8A41-9AAC-EE385A72B2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20508A-E083-0343-AB0D-00724EB76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F6C09-FF00-0D4B-9C92-EA40A3679B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1F32A5-A929-1645-A2B1-F242DE973918}"/>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8" name="Footer Placeholder 7">
            <a:extLst>
              <a:ext uri="{FF2B5EF4-FFF2-40B4-BE49-F238E27FC236}">
                <a16:creationId xmlns:a16="http://schemas.microsoft.com/office/drawing/2014/main" id="{B0BFC209-5AD1-6748-8A2D-8CBCA5ECB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876634-C6F6-1741-BD2C-2723AAA6AAE6}"/>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4396844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F7D2-FDB5-4340-BF12-6270DEA928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EDDFF-D82D-CB4B-B531-DD30B6A69A41}"/>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4" name="Footer Placeholder 3">
            <a:extLst>
              <a:ext uri="{FF2B5EF4-FFF2-40B4-BE49-F238E27FC236}">
                <a16:creationId xmlns:a16="http://schemas.microsoft.com/office/drawing/2014/main" id="{BEAD3092-C7D3-274C-8074-E2E7636960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79B45E-ADCF-5B4C-B9C8-6BCA74BCB98E}"/>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15602535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5E5612-7677-3F4F-912A-16E08FCEED34}"/>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3" name="Footer Placeholder 2">
            <a:extLst>
              <a:ext uri="{FF2B5EF4-FFF2-40B4-BE49-F238E27FC236}">
                <a16:creationId xmlns:a16="http://schemas.microsoft.com/office/drawing/2014/main" id="{9D93281F-E80A-D64A-A7BC-50BC02F20F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B8D9CE-93A0-9E42-B3B0-B9F66B458070}"/>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9078940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015D-1BBC-3D49-824D-0B7176696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DB7D36-CDA3-4443-B187-F84E8C07B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82C99E-704E-6B43-A39F-5F83440C6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2CA15-886E-EA49-B2CE-299C14ABFE9D}"/>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6" name="Footer Placeholder 5">
            <a:extLst>
              <a:ext uri="{FF2B5EF4-FFF2-40B4-BE49-F238E27FC236}">
                <a16:creationId xmlns:a16="http://schemas.microsoft.com/office/drawing/2014/main" id="{09093A6A-F112-B447-AA58-014A16E50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7E7EB-C347-8C42-9D55-54696C3217D4}"/>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1635892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15F3-EE08-BB4D-BA02-639109D5F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6DCAD-DFF6-EA48-A96A-5DBFBD845B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BCAEDE-1329-7E4A-B2A5-6E0F3396A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13997-6809-1F42-80D7-62A2DCE25AB2}"/>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6" name="Footer Placeholder 5">
            <a:extLst>
              <a:ext uri="{FF2B5EF4-FFF2-40B4-BE49-F238E27FC236}">
                <a16:creationId xmlns:a16="http://schemas.microsoft.com/office/drawing/2014/main" id="{093AABCF-7D02-2544-A751-760BD648B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BDCBE-4F89-0341-84F3-4FC92A91053B}"/>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180394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400B-07A0-EBFE-EE78-5506883AC8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6E7AC-C245-62B1-474C-80541E5CE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B7EB7-BB5E-CE93-838A-084E94986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AA9DE1-0AE4-7270-A9FF-9E18FCD797DE}"/>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6" name="Footer Placeholder 5">
            <a:extLst>
              <a:ext uri="{FF2B5EF4-FFF2-40B4-BE49-F238E27FC236}">
                <a16:creationId xmlns:a16="http://schemas.microsoft.com/office/drawing/2014/main" id="{CD5B360F-60E7-53BE-55CF-55490FB08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9712F-2302-017E-CB2E-0F727C4F0DAA}"/>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3579844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F0156-6792-0241-878C-6C5F09BA9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38EC6F-3548-4A41-BCCF-8B53EE831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1E96B-FF98-9044-ADAB-EBF92FAF1BA3}"/>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5" name="Footer Placeholder 4">
            <a:extLst>
              <a:ext uri="{FF2B5EF4-FFF2-40B4-BE49-F238E27FC236}">
                <a16:creationId xmlns:a16="http://schemas.microsoft.com/office/drawing/2014/main" id="{7083994B-E6B5-064B-A654-0CCAC7561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59FB2-CD3D-F04D-86AA-0C4659ABD072}"/>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32309211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8D7D1B-50F9-AA46-92C9-865DC5C772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A67835-C9E3-AC48-87E0-911085B5A1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6ABEA-018E-AB4B-AE74-EDEAD71CC67C}"/>
              </a:ext>
            </a:extLst>
          </p:cNvPr>
          <p:cNvSpPr>
            <a:spLocks noGrp="1"/>
          </p:cNvSpPr>
          <p:nvPr>
            <p:ph type="dt" sz="half" idx="10"/>
          </p:nvPr>
        </p:nvSpPr>
        <p:spPr/>
        <p:txBody>
          <a:bodyPr/>
          <a:lstStyle/>
          <a:p>
            <a:fld id="{E84147E7-CA25-A440-B3BA-E4DF49141D24}" type="datetimeFigureOut">
              <a:rPr lang="en-US" smtClean="0"/>
              <a:t>9/29/2022</a:t>
            </a:fld>
            <a:endParaRPr lang="en-US"/>
          </a:p>
        </p:txBody>
      </p:sp>
      <p:sp>
        <p:nvSpPr>
          <p:cNvPr id="5" name="Footer Placeholder 4">
            <a:extLst>
              <a:ext uri="{FF2B5EF4-FFF2-40B4-BE49-F238E27FC236}">
                <a16:creationId xmlns:a16="http://schemas.microsoft.com/office/drawing/2014/main" id="{2FD94B34-375D-FD4D-9F30-3DDFC9AFB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DC361-F5A0-374B-A306-9D66BD631363}"/>
              </a:ext>
            </a:extLst>
          </p:cNvPr>
          <p:cNvSpPr>
            <a:spLocks noGrp="1"/>
          </p:cNvSpPr>
          <p:nvPr>
            <p:ph type="sldNum" sz="quarter" idx="12"/>
          </p:nvPr>
        </p:nvSpPr>
        <p:spPr/>
        <p:txBody>
          <a:bodyPr/>
          <a:lstStyle/>
          <a:p>
            <a:fld id="{77898C26-F0F3-4B47-8447-E31B998D31AD}" type="slidenum">
              <a:rPr lang="en-US" smtClean="0"/>
              <a:t>‹#›</a:t>
            </a:fld>
            <a:endParaRPr lang="en-US"/>
          </a:p>
        </p:txBody>
      </p:sp>
    </p:spTree>
    <p:extLst>
      <p:ext uri="{BB962C8B-B14F-4D97-AF65-F5344CB8AC3E}">
        <p14:creationId xmlns:p14="http://schemas.microsoft.com/office/powerpoint/2010/main" val="40977605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E51F-1766-1B44-F635-E3B694F22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7BF855-2DBB-E0DC-32F2-670BAEDA1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E632B0-B617-F29A-567A-D4D4315DA774}"/>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5" name="Footer Placeholder 4">
            <a:extLst>
              <a:ext uri="{FF2B5EF4-FFF2-40B4-BE49-F238E27FC236}">
                <a16:creationId xmlns:a16="http://schemas.microsoft.com/office/drawing/2014/main" id="{8FD8BC08-A192-E47C-1A9F-9CE5C6D96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50374-6374-545B-4A7D-5CD3C03B8BC5}"/>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1876293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5BC7-36CB-34B8-EC45-BBCF305FE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4F603-35DA-E399-CC8F-9C46793E6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A6B46-E293-293F-765E-23786C909EF5}"/>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5" name="Footer Placeholder 4">
            <a:extLst>
              <a:ext uri="{FF2B5EF4-FFF2-40B4-BE49-F238E27FC236}">
                <a16:creationId xmlns:a16="http://schemas.microsoft.com/office/drawing/2014/main" id="{E5912537-0C65-E9CC-B78F-6A013C492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77FFF-B5D8-1917-0007-BBAD27894365}"/>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7119971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0C4D-723F-7246-AA0F-D960D3BAF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C0A95-21D6-1ADA-36D5-E8C55ED94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2B535-A1A5-ADFE-0CE0-6165FB983295}"/>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5" name="Footer Placeholder 4">
            <a:extLst>
              <a:ext uri="{FF2B5EF4-FFF2-40B4-BE49-F238E27FC236}">
                <a16:creationId xmlns:a16="http://schemas.microsoft.com/office/drawing/2014/main" id="{413B1B4B-9708-7B48-DAEA-434E1B9FC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13C55-6348-8C96-2A63-4B4D7396D2E3}"/>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39363520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D827-1B98-39D3-E66A-CF7E977AC9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44FAD6-35CC-2DAD-AAB6-218D8E53B2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8C803-05A0-9D38-684B-952E9B7E8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AD26D3-AC16-6406-983B-7592B34402AA}"/>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6" name="Footer Placeholder 5">
            <a:extLst>
              <a:ext uri="{FF2B5EF4-FFF2-40B4-BE49-F238E27FC236}">
                <a16:creationId xmlns:a16="http://schemas.microsoft.com/office/drawing/2014/main" id="{81D17EB5-6732-6CB3-1A66-EC0C9208CE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331AB-9561-3D92-B62B-C9742BFE96F8}"/>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33347501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47CB-6BD2-FDE6-C3E5-94733187FA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72000D-5B96-FDDB-32F5-D0940A551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7B778-62FA-F457-2EDA-DB7E4B4063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9B4D68-D858-FAC3-3870-7AE216DA6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6AA273-AE44-9B44-04C5-D849E67C9E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9D34F7-6B76-7F52-32AC-12592939B523}"/>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8" name="Footer Placeholder 7">
            <a:extLst>
              <a:ext uri="{FF2B5EF4-FFF2-40B4-BE49-F238E27FC236}">
                <a16:creationId xmlns:a16="http://schemas.microsoft.com/office/drawing/2014/main" id="{FDF11C66-F72F-FE22-FCF6-6336998997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4A78-4A07-AE1A-58A3-5BF14B9BFB0B}"/>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27539099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DDD0-6B8D-9170-5EE7-0926A5C65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ED5EA-E63A-3754-B678-DCC9A55F2E4D}"/>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4" name="Footer Placeholder 3">
            <a:extLst>
              <a:ext uri="{FF2B5EF4-FFF2-40B4-BE49-F238E27FC236}">
                <a16:creationId xmlns:a16="http://schemas.microsoft.com/office/drawing/2014/main" id="{CF9EB3EB-15C3-B5B8-C204-006140556D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B775C2-48C5-31C8-B362-3C8BD4DC2A6A}"/>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31695625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01401B-49E4-8E4F-83B3-A7C8D2204973}"/>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3" name="Footer Placeholder 2">
            <a:extLst>
              <a:ext uri="{FF2B5EF4-FFF2-40B4-BE49-F238E27FC236}">
                <a16:creationId xmlns:a16="http://schemas.microsoft.com/office/drawing/2014/main" id="{5B331A99-6D55-EFA0-B039-848535FE9A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0614EC-0563-B96F-45EB-F5B41371CAA1}"/>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26018234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4043-3A31-81A1-0EBE-AE6148D80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F8143B-638F-9610-2277-3E06D3C282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1AFAC-6E7C-B89B-4B5E-D9E285398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D590A1-37D4-8756-B15E-EBF9DB2E2E05}"/>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6" name="Footer Placeholder 5">
            <a:extLst>
              <a:ext uri="{FF2B5EF4-FFF2-40B4-BE49-F238E27FC236}">
                <a16:creationId xmlns:a16="http://schemas.microsoft.com/office/drawing/2014/main" id="{0A923CEB-28F7-B38E-F13D-E17437DC3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ADE3-8D6F-F204-FED2-225A537713F8}"/>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1500456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71AF-0625-AF36-0294-5655C7A8E3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0B7312-A0C5-ED68-4BF3-D46F0BC33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80E5F-96A6-6649-5968-53522EAD2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A588A6-8872-ACDC-0AE5-3D449F9836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3FD585-2C6A-AFD5-DD3B-A21BDC448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02071-2A70-6565-8F67-B7EA8DFCBE34}"/>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8" name="Footer Placeholder 7">
            <a:extLst>
              <a:ext uri="{FF2B5EF4-FFF2-40B4-BE49-F238E27FC236}">
                <a16:creationId xmlns:a16="http://schemas.microsoft.com/office/drawing/2014/main" id="{C472A0B3-7C3B-8236-44EA-6FD1992C47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68451-1508-C245-EA94-FCB6C3916825}"/>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41664259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ED1E-715E-8EF2-338A-16A0F9BA2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BAC00B-7E41-2EBE-5170-819B6A374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E1C3B-C197-E83F-1F63-4B934D2AC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37516-979A-2B8E-1E6F-4D8D77BD3AB8}"/>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6" name="Footer Placeholder 5">
            <a:extLst>
              <a:ext uri="{FF2B5EF4-FFF2-40B4-BE49-F238E27FC236}">
                <a16:creationId xmlns:a16="http://schemas.microsoft.com/office/drawing/2014/main" id="{341CC792-9E20-B4CE-9EF7-46C23EADE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2254E-2B11-1C7B-EBFE-9B6F8D251397}"/>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280625636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210D-41BF-3E03-BC94-012141564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995478-7C7F-7A27-38D7-0F6F5F93E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44554-B907-0A12-591C-1740CC1BE798}"/>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5" name="Footer Placeholder 4">
            <a:extLst>
              <a:ext uri="{FF2B5EF4-FFF2-40B4-BE49-F238E27FC236}">
                <a16:creationId xmlns:a16="http://schemas.microsoft.com/office/drawing/2014/main" id="{42101B94-311F-F486-81F8-92EA0C1C3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91903-0465-909F-07DE-B88AEF58C6F7}"/>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10212644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B52AE6-8B73-ADEC-44E4-1C736AAFAD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A0E519-217E-3DB5-52EE-C63A339EA6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E0108-651B-3DA2-A3F7-A710D9ED4F15}"/>
              </a:ext>
            </a:extLst>
          </p:cNvPr>
          <p:cNvSpPr>
            <a:spLocks noGrp="1"/>
          </p:cNvSpPr>
          <p:nvPr>
            <p:ph type="dt" sz="half" idx="10"/>
          </p:nvPr>
        </p:nvSpPr>
        <p:spPr/>
        <p:txBody>
          <a:bodyPr/>
          <a:lstStyle/>
          <a:p>
            <a:fld id="{98A385F7-F4C6-8F43-8510-920207954140}" type="datetimeFigureOut">
              <a:rPr lang="en-US" smtClean="0"/>
              <a:t>9/29/2022</a:t>
            </a:fld>
            <a:endParaRPr lang="en-US"/>
          </a:p>
        </p:txBody>
      </p:sp>
      <p:sp>
        <p:nvSpPr>
          <p:cNvPr id="5" name="Footer Placeholder 4">
            <a:extLst>
              <a:ext uri="{FF2B5EF4-FFF2-40B4-BE49-F238E27FC236}">
                <a16:creationId xmlns:a16="http://schemas.microsoft.com/office/drawing/2014/main" id="{C3AF8B78-D78E-895F-9197-D0CAA5A88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53023-A3F5-5EED-FA09-B34834AF81F8}"/>
              </a:ext>
            </a:extLst>
          </p:cNvPr>
          <p:cNvSpPr>
            <a:spLocks noGrp="1"/>
          </p:cNvSpPr>
          <p:nvPr>
            <p:ph type="sldNum" sz="quarter" idx="12"/>
          </p:nvPr>
        </p:nvSpPr>
        <p:spPr/>
        <p:txBody>
          <a:bodyPr/>
          <a:lstStyle/>
          <a:p>
            <a:fld id="{12A16B9D-D3FD-8549-B33B-065722DCD35E}" type="slidenum">
              <a:rPr lang="en-US" smtClean="0"/>
              <a:t>‹#›</a:t>
            </a:fld>
            <a:endParaRPr lang="en-US"/>
          </a:p>
        </p:txBody>
      </p:sp>
    </p:spTree>
    <p:extLst>
      <p:ext uri="{BB962C8B-B14F-4D97-AF65-F5344CB8AC3E}">
        <p14:creationId xmlns:p14="http://schemas.microsoft.com/office/powerpoint/2010/main" val="27831038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9FBB-305E-F363-7E52-CC5F7C0DAA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3E5DD2-8745-8FE6-E0B4-789D8D0CD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EBB35E-A3BF-0858-19DB-368160A1C0F4}"/>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5" name="Footer Placeholder 4">
            <a:extLst>
              <a:ext uri="{FF2B5EF4-FFF2-40B4-BE49-F238E27FC236}">
                <a16:creationId xmlns:a16="http://schemas.microsoft.com/office/drawing/2014/main" id="{F86D1285-F182-BDE8-85E0-BB850D6FA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6DC03-39B1-9051-911C-36EA88B325DC}"/>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38545330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A7E86-328F-FF1D-92C4-7A2A1D4A7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FD600-5803-72F7-1A96-8AE15EB5C0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7C12C-F4D1-28E5-2CC8-7D0E7519F900}"/>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5" name="Footer Placeholder 4">
            <a:extLst>
              <a:ext uri="{FF2B5EF4-FFF2-40B4-BE49-F238E27FC236}">
                <a16:creationId xmlns:a16="http://schemas.microsoft.com/office/drawing/2014/main" id="{6C6BBA59-2A85-C528-90A7-FA5821199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1825C-4694-F83C-3FE8-36FE699AD97C}"/>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17076530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1A08-93B0-70BD-941E-C10EEFAC70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94A917-B068-BCF1-E998-32A6F01168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E95CD6-2578-D3B6-CFFB-CD18EA2AD0D1}"/>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5" name="Footer Placeholder 4">
            <a:extLst>
              <a:ext uri="{FF2B5EF4-FFF2-40B4-BE49-F238E27FC236}">
                <a16:creationId xmlns:a16="http://schemas.microsoft.com/office/drawing/2014/main" id="{77EABA7A-8665-62AB-9595-2FBEE8B21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A9D24-CFD4-3EB9-87F0-0C84CE5D3AC5}"/>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32150616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36B8-4FFC-1685-49C0-9D7A4973C8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77C8F-0159-E649-3EEC-117C948F01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E8E6DB-9B7D-50D4-2A85-0C5F124E22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A39C54-3E93-46F1-36D6-BF826EC78698}"/>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6" name="Footer Placeholder 5">
            <a:extLst>
              <a:ext uri="{FF2B5EF4-FFF2-40B4-BE49-F238E27FC236}">
                <a16:creationId xmlns:a16="http://schemas.microsoft.com/office/drawing/2014/main" id="{93FED7BD-09A9-21D8-26AD-EFC955C4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57234B-E7BC-1269-E485-F14A4E985217}"/>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40281199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B32A-B31A-17E0-ABEE-8C8BF0A9B9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09DF48-0156-E7F7-2056-9BE16ECC2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F5D538-0180-9419-BB6F-2603F31955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FB43AB-365A-DB8F-36E0-33744B239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16B1B6-C865-1A3C-BFAE-8B8CFA18D4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00A61B-8417-5D15-3A1D-48CBF996314A}"/>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8" name="Footer Placeholder 7">
            <a:extLst>
              <a:ext uri="{FF2B5EF4-FFF2-40B4-BE49-F238E27FC236}">
                <a16:creationId xmlns:a16="http://schemas.microsoft.com/office/drawing/2014/main" id="{E477F558-B999-7CF8-4E36-52068FE11A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32AB8-21D0-BD40-171E-BE0C9A523F7E}"/>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8193423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AB93-AF26-4AF4-2948-9B80477D3A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94E82C-3422-7041-71E1-2C7D337B6484}"/>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4" name="Footer Placeholder 3">
            <a:extLst>
              <a:ext uri="{FF2B5EF4-FFF2-40B4-BE49-F238E27FC236}">
                <a16:creationId xmlns:a16="http://schemas.microsoft.com/office/drawing/2014/main" id="{7FC2711C-6002-2DF5-1544-752AEADD77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4FED8E-A97F-C6A7-6B4B-2CCF2E334458}"/>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4701462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25EC25-076B-BEAD-1D7F-49A88CA1A619}"/>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3" name="Footer Placeholder 2">
            <a:extLst>
              <a:ext uri="{FF2B5EF4-FFF2-40B4-BE49-F238E27FC236}">
                <a16:creationId xmlns:a16="http://schemas.microsoft.com/office/drawing/2014/main" id="{A6EFC8C6-2ED1-8D3B-E220-7CFC3DCC87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2F61DF-A12B-463B-36F7-AA34D729A5E7}"/>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4074900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F400-5819-80BA-C38E-0E730EFE3D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848545-6CCB-F384-C8EC-0CC06336F4B2}"/>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4" name="Footer Placeholder 3">
            <a:extLst>
              <a:ext uri="{FF2B5EF4-FFF2-40B4-BE49-F238E27FC236}">
                <a16:creationId xmlns:a16="http://schemas.microsoft.com/office/drawing/2014/main" id="{57F227C5-861A-AAD3-F171-F306F5863D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AF5A15-ED65-6BCE-8530-A64BDFD9CA0C}"/>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36794027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61F3-63FA-5546-0C13-A68AFCE6E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815153-E6C8-5624-82E8-2FB7A8679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0B8B88-D0CA-C74E-21DA-128C9E54D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55AA6-9F93-4AB3-AD78-AD453DD479E4}"/>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6" name="Footer Placeholder 5">
            <a:extLst>
              <a:ext uri="{FF2B5EF4-FFF2-40B4-BE49-F238E27FC236}">
                <a16:creationId xmlns:a16="http://schemas.microsoft.com/office/drawing/2014/main" id="{3DF89CB4-A293-26A4-4598-1877A8C61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4EACC-9AC7-A49C-8DB2-CAFF1B5814D0}"/>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27917077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97B7-274E-CCC7-57C5-7CC062D20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3582B3-82C9-18B7-71BB-4057D2D0B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A19EDD-D98D-C60D-F18E-FE7BBD280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06EC41-592B-960B-C153-D470A33FD7C9}"/>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6" name="Footer Placeholder 5">
            <a:extLst>
              <a:ext uri="{FF2B5EF4-FFF2-40B4-BE49-F238E27FC236}">
                <a16:creationId xmlns:a16="http://schemas.microsoft.com/office/drawing/2014/main" id="{E36FB1D8-621E-BEBF-FC71-1DED29B9A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2D4E6-5223-252F-3CEE-6FC9BE8AD1D5}"/>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23299085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5227-FBBA-95E7-1B15-9382BE507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319FAA-FBC6-49D3-143B-B3D12F25ED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DF6C1-E3D6-3731-0689-AFEA73701BAF}"/>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5" name="Footer Placeholder 4">
            <a:extLst>
              <a:ext uri="{FF2B5EF4-FFF2-40B4-BE49-F238E27FC236}">
                <a16:creationId xmlns:a16="http://schemas.microsoft.com/office/drawing/2014/main" id="{903CDD45-9DC7-923E-7E6F-04FDCA759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B8800-CA9E-6A1E-F33B-2702A6582343}"/>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41292553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E8077-7733-9BB8-4DF7-18E7E8A3E7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4E657D-9C86-19F6-40BD-3398BFC11B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2193B-DB7F-B734-4513-5609D7DF76EC}"/>
              </a:ext>
            </a:extLst>
          </p:cNvPr>
          <p:cNvSpPr>
            <a:spLocks noGrp="1"/>
          </p:cNvSpPr>
          <p:nvPr>
            <p:ph type="dt" sz="half" idx="10"/>
          </p:nvPr>
        </p:nvSpPr>
        <p:spPr/>
        <p:txBody>
          <a:bodyPr/>
          <a:lstStyle/>
          <a:p>
            <a:fld id="{BA67B341-9D94-4B47-B38A-B72B8ACD5CBE}" type="datetimeFigureOut">
              <a:rPr lang="en-US" smtClean="0"/>
              <a:t>9/29/2022</a:t>
            </a:fld>
            <a:endParaRPr lang="en-US"/>
          </a:p>
        </p:txBody>
      </p:sp>
      <p:sp>
        <p:nvSpPr>
          <p:cNvPr id="5" name="Footer Placeholder 4">
            <a:extLst>
              <a:ext uri="{FF2B5EF4-FFF2-40B4-BE49-F238E27FC236}">
                <a16:creationId xmlns:a16="http://schemas.microsoft.com/office/drawing/2014/main" id="{A6641DDF-F997-94C1-7EA5-7C1F47A37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E1017-6E78-0BCB-537E-A6882CA5F001}"/>
              </a:ext>
            </a:extLst>
          </p:cNvPr>
          <p:cNvSpPr>
            <a:spLocks noGrp="1"/>
          </p:cNvSpPr>
          <p:nvPr>
            <p:ph type="sldNum" sz="quarter" idx="12"/>
          </p:nvPr>
        </p:nvSpPr>
        <p:spPr/>
        <p:txBody>
          <a:bodyPr/>
          <a:lstStyle/>
          <a:p>
            <a:fld id="{5674FED3-7DD4-496A-874E-3B86B9170175}" type="slidenum">
              <a:rPr lang="en-US" smtClean="0"/>
              <a:t>‹#›</a:t>
            </a:fld>
            <a:endParaRPr lang="en-US"/>
          </a:p>
        </p:txBody>
      </p:sp>
    </p:spTree>
    <p:extLst>
      <p:ext uri="{BB962C8B-B14F-4D97-AF65-F5344CB8AC3E}">
        <p14:creationId xmlns:p14="http://schemas.microsoft.com/office/powerpoint/2010/main" val="18972704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255807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56354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55430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5178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716173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4898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7579F-8C95-939E-700B-534B4BB7B44C}"/>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3" name="Footer Placeholder 2">
            <a:extLst>
              <a:ext uri="{FF2B5EF4-FFF2-40B4-BE49-F238E27FC236}">
                <a16:creationId xmlns:a16="http://schemas.microsoft.com/office/drawing/2014/main" id="{A7FDA3FA-2859-55A6-6DDC-2F5AF92F7F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E81EC0-C298-75EC-F9CF-CCE89FD52B48}"/>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30782240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407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9/29/2022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83641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00064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00699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9/29/2022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8323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C8435-FC75-DC2C-EC73-C68F86392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B3C3BF-B7F6-DB23-497E-7900EC72C4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ED1E4-8D2C-E92C-282D-C2B6CED4C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119E4-34AB-F524-4F4E-CD7C07C745C7}"/>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6" name="Footer Placeholder 5">
            <a:extLst>
              <a:ext uri="{FF2B5EF4-FFF2-40B4-BE49-F238E27FC236}">
                <a16:creationId xmlns:a16="http://schemas.microsoft.com/office/drawing/2014/main" id="{5F50AEC4-5E57-7DDF-A16D-E663D8E3C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80D4F-BCB9-3658-7125-1D8E0F105531}"/>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2506538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3383-08DE-C092-5640-B8ACC39B3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703FC4-A650-C89E-F7C0-2365EB6903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D2A95-8A9D-C189-E4C3-E5610570F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DF7E6-F59A-172E-8648-F5EA5307F151}"/>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6" name="Footer Placeholder 5">
            <a:extLst>
              <a:ext uri="{FF2B5EF4-FFF2-40B4-BE49-F238E27FC236}">
                <a16:creationId xmlns:a16="http://schemas.microsoft.com/office/drawing/2014/main" id="{1150A79D-ED9B-F428-58C4-B5F68D4EF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FAADC-FD4D-4A02-E734-636D7CC28E14}"/>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377246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513C-3500-4F41-40D5-0E4D87DF36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4CBD2-A8A8-2CA4-58C4-EBAE8E0CAB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8450A-8721-0A93-F56F-05E18EC52554}"/>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5" name="Footer Placeholder 4">
            <a:extLst>
              <a:ext uri="{FF2B5EF4-FFF2-40B4-BE49-F238E27FC236}">
                <a16:creationId xmlns:a16="http://schemas.microsoft.com/office/drawing/2014/main" id="{26F3BC90-AFFF-8626-54F6-3CBFD40E3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F2DCF-297C-F608-F86A-AB647DF86522}"/>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74317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B6AC41-37B8-C173-3FB7-316C734710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3D2E3E-4434-DA67-FDE3-A49073EC5E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C73DA-80A4-D03D-5A7F-289A0A2F9A8F}"/>
              </a:ext>
            </a:extLst>
          </p:cNvPr>
          <p:cNvSpPr>
            <a:spLocks noGrp="1"/>
          </p:cNvSpPr>
          <p:nvPr>
            <p:ph type="dt" sz="half" idx="10"/>
          </p:nvPr>
        </p:nvSpPr>
        <p:spPr/>
        <p:txBody>
          <a:bodyPr/>
          <a:lstStyle/>
          <a:p>
            <a:fld id="{F6F92546-65B2-D447-B222-B8DF91592717}" type="datetimeFigureOut">
              <a:rPr lang="en-US" smtClean="0"/>
              <a:t>9/29/2022</a:t>
            </a:fld>
            <a:endParaRPr lang="en-US"/>
          </a:p>
        </p:txBody>
      </p:sp>
      <p:sp>
        <p:nvSpPr>
          <p:cNvPr id="5" name="Footer Placeholder 4">
            <a:extLst>
              <a:ext uri="{FF2B5EF4-FFF2-40B4-BE49-F238E27FC236}">
                <a16:creationId xmlns:a16="http://schemas.microsoft.com/office/drawing/2014/main" id="{DDA95409-F37C-E236-C172-AF91F1A48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A259E-528F-1272-7B83-C6B714F5C7D3}"/>
              </a:ext>
            </a:extLst>
          </p:cNvPr>
          <p:cNvSpPr>
            <a:spLocks noGrp="1"/>
          </p:cNvSpPr>
          <p:nvPr>
            <p:ph type="sldNum" sz="quarter" idx="12"/>
          </p:nvPr>
        </p:nvSpPr>
        <p:spPr/>
        <p:txBody>
          <a:bodyPr/>
          <a:lstStyle/>
          <a:p>
            <a:fld id="{63AF5C1E-626A-8C43-B9A2-B9C743D10589}" type="slidenum">
              <a:rPr lang="en-US" smtClean="0"/>
              <a:t>‹#›</a:t>
            </a:fld>
            <a:endParaRPr lang="en-US"/>
          </a:p>
        </p:txBody>
      </p:sp>
    </p:spTree>
    <p:extLst>
      <p:ext uri="{BB962C8B-B14F-4D97-AF65-F5344CB8AC3E}">
        <p14:creationId xmlns:p14="http://schemas.microsoft.com/office/powerpoint/2010/main" val="792906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41F780E3-D773-4574-A336-3943E44C0F84}" type="datetime1">
              <a:rPr lang="en-US" smtClean="0"/>
              <a:t>9/29/2022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6069489-5497-418F-8316-65C58C0B4495}" type="slidenum">
              <a:rPr lang="en-US" smtClean="0"/>
              <a:t>‹#›</a:t>
            </a:fld>
            <a:endParaRPr lang="en-US"/>
          </a:p>
        </p:txBody>
      </p:sp>
    </p:spTree>
    <p:extLst>
      <p:ext uri="{BB962C8B-B14F-4D97-AF65-F5344CB8AC3E}">
        <p14:creationId xmlns:p14="http://schemas.microsoft.com/office/powerpoint/2010/main" val="53927841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58F02-0747-4B5C-909C-A2C4F4EB21D0}"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69489-5497-418F-8316-65C58C0B4495}"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1816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C42C5-8D91-43D1-BC73-922B49E28E89}"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69489-5497-418F-8316-65C58C0B4495}"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0843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9FA0E1-AA3A-46AE-88F0-778EDCECD00A}" type="datetime1">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69489-5497-418F-8316-65C58C0B4495}"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55155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A8C9B-72F7-4F38-9CA6-C97F14F0A778}" type="datetime1">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69489-5497-418F-8316-65C58C0B4495}" type="slidenum">
              <a:rPr lang="en-US" smtClean="0"/>
              <a:t>‹#›</a:t>
            </a:fld>
            <a:endParaRPr lang="en-US"/>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876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63A0E7-031D-41AC-A371-D6BC04DF73B7}" type="datetime1">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69489-5497-418F-8316-65C58C0B4495}"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4646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EFD57-D79C-46AA-9C86-A58CA402AA88}" type="datetime1">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69489-5497-418F-8316-65C58C0B4495}" type="slidenum">
              <a:rPr lang="en-US" smtClean="0"/>
              <a:t>‹#›</a:t>
            </a:fld>
            <a:endParaRPr lang="en-US"/>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6791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7B49EF-EDD2-4A31-BE60-8D2D7415C004}" type="datetime1">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69489-5497-418F-8316-65C58C0B4495}" type="slidenum">
              <a:rPr lang="en-US" smtClean="0"/>
              <a:t>‹#›</a:t>
            </a:fld>
            <a:endParaRPr lang="en-US"/>
          </a:p>
        </p:txBody>
      </p:sp>
    </p:spTree>
    <p:extLst>
      <p:ext uri="{BB962C8B-B14F-4D97-AF65-F5344CB8AC3E}">
        <p14:creationId xmlns:p14="http://schemas.microsoft.com/office/powerpoint/2010/main" val="428915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CA373-1D00-4DDF-840E-14EEFFFB5BE6}" type="datetime1">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69489-5497-418F-8316-65C58C0B4495}" type="slidenum">
              <a:rPr lang="en-US" smtClean="0"/>
              <a:t>‹#›</a:t>
            </a:fld>
            <a:endParaRPr lang="en-US"/>
          </a:p>
        </p:txBody>
      </p:sp>
    </p:spTree>
    <p:extLst>
      <p:ext uri="{BB962C8B-B14F-4D97-AF65-F5344CB8AC3E}">
        <p14:creationId xmlns:p14="http://schemas.microsoft.com/office/powerpoint/2010/main" val="470088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57F76-0AB1-41E0-AF69-C4E5F16E9835}"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69489-5497-418F-8316-65C58C0B4495}"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3379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A7F41E-8B1B-4DD3-BBA2-72D0BCF28764}"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69489-5497-418F-8316-65C58C0B4495}"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9940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6CAC-EFA6-4101-87D7-32E4C5849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A1BA76-D6E0-4BC3-8EF4-A94DB2628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6AC1C7-FCFC-49AA-ADA6-C3584793491B}"/>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5" name="Footer Placeholder 4">
            <a:extLst>
              <a:ext uri="{FF2B5EF4-FFF2-40B4-BE49-F238E27FC236}">
                <a16:creationId xmlns:a16="http://schemas.microsoft.com/office/drawing/2014/main" id="{2EED085A-9164-4B2C-8614-C905B96F0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B8C79-C312-4A1D-87E6-00E0B46AD387}"/>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2939605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B769-E891-4C1E-BF86-0C3AF9681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F9EA5-C471-4AF4-8D63-0B9EB684AE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29D36-F6E1-488C-96FE-D8762E6D6D62}"/>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5" name="Footer Placeholder 4">
            <a:extLst>
              <a:ext uri="{FF2B5EF4-FFF2-40B4-BE49-F238E27FC236}">
                <a16:creationId xmlns:a16="http://schemas.microsoft.com/office/drawing/2014/main" id="{80185F9E-8FEC-4B7A-8505-3527088EC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6E6F1-9DB0-4C73-8C57-C277481ED697}"/>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1912904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A2A0-D0E1-485F-8E08-237C86B615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33BC1C-4645-4665-B1A0-A8780BC298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3AE60D-79A2-4E95-8EEF-C3E582D499CA}"/>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5" name="Footer Placeholder 4">
            <a:extLst>
              <a:ext uri="{FF2B5EF4-FFF2-40B4-BE49-F238E27FC236}">
                <a16:creationId xmlns:a16="http://schemas.microsoft.com/office/drawing/2014/main" id="{B264D436-3A13-4FB4-8ECA-0E2AA0B92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99146-7209-401A-AE0A-B939A727092C}"/>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689080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0D657-E6D0-45DF-B2AF-9DE797F786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02986-2334-4651-959E-C55172D386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348A50-F218-45D8-83F6-3AAA1430F5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141DEC-DD03-4C3B-951C-B682DF9E9DCB}"/>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6" name="Footer Placeholder 5">
            <a:extLst>
              <a:ext uri="{FF2B5EF4-FFF2-40B4-BE49-F238E27FC236}">
                <a16:creationId xmlns:a16="http://schemas.microsoft.com/office/drawing/2014/main" id="{0467DA15-1BB5-4E29-B1D6-8113695D0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D644B4-2A86-41FA-B7CB-4C27A1FCC71D}"/>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1073578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DAEF-F8F5-4A21-A762-BBCC619E70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D6B74B-2D8B-4F65-8B3A-9B150DF28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17B2BE-F61D-4BFB-963B-4D7B5A3438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9FFB0B-7033-4011-9998-31F812785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5529AA-14DB-4A49-8BD1-5713BB1609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01166-B316-46FE-8EE3-DFC00B2835F0}"/>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8" name="Footer Placeholder 7">
            <a:extLst>
              <a:ext uri="{FF2B5EF4-FFF2-40B4-BE49-F238E27FC236}">
                <a16:creationId xmlns:a16="http://schemas.microsoft.com/office/drawing/2014/main" id="{420E1D5B-D216-4F62-9B7A-39AD5D2A1D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47D84-F0D2-4C96-970E-25BA0BFF1221}"/>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264757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FC10-A3B6-40E2-8A30-B62A6A4407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D1F77-FC51-460E-B8DF-4EAF6276DB3A}"/>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4" name="Footer Placeholder 3">
            <a:extLst>
              <a:ext uri="{FF2B5EF4-FFF2-40B4-BE49-F238E27FC236}">
                <a16:creationId xmlns:a16="http://schemas.microsoft.com/office/drawing/2014/main" id="{D3324EDA-7D35-444A-A743-67263E6D34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8AE95E-AFCD-4869-B218-95E166005407}"/>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456018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765D29-E9AD-4614-8702-59492F308FC1}"/>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3" name="Footer Placeholder 2">
            <a:extLst>
              <a:ext uri="{FF2B5EF4-FFF2-40B4-BE49-F238E27FC236}">
                <a16:creationId xmlns:a16="http://schemas.microsoft.com/office/drawing/2014/main" id="{490B43E4-1BAA-405A-AE6E-0D5D90BF9F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3C9D0A-7896-41DD-BE0B-A131C6CEB4CA}"/>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1265044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A8BF-F1B0-4E5C-8785-36D97E6E4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9B330-0B3C-448E-9F37-B8357DC64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8E1499-3587-4814-BE9A-425A6FBA83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D8355-E001-44A5-B405-3F42AFE666C6}"/>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6" name="Footer Placeholder 5">
            <a:extLst>
              <a:ext uri="{FF2B5EF4-FFF2-40B4-BE49-F238E27FC236}">
                <a16:creationId xmlns:a16="http://schemas.microsoft.com/office/drawing/2014/main" id="{B973CA78-07BB-4E9B-9685-76FD7A496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6B621-5177-4F93-BB3A-C262CBBE00EB}"/>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2557673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EF18-0043-4AB3-83B0-64454EE59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7794F-5043-415A-84D5-43267B8023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E15967-A604-48B1-BF78-E1CA64883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AC7B-A052-46B9-A893-38A0EA8A80C4}"/>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6" name="Footer Placeholder 5">
            <a:extLst>
              <a:ext uri="{FF2B5EF4-FFF2-40B4-BE49-F238E27FC236}">
                <a16:creationId xmlns:a16="http://schemas.microsoft.com/office/drawing/2014/main" id="{A7CF14AD-9E11-4822-9A68-8957B58E7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58B12-B657-4203-AD67-2BE45DDD2C78}"/>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2476911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6005-1556-49D7-9EC6-545CB48F07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590A3-7A67-4C16-9BC8-DE695DA36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961CD-1906-4961-A913-D547494309CF}"/>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5" name="Footer Placeholder 4">
            <a:extLst>
              <a:ext uri="{FF2B5EF4-FFF2-40B4-BE49-F238E27FC236}">
                <a16:creationId xmlns:a16="http://schemas.microsoft.com/office/drawing/2014/main" id="{AC1B7431-9052-49B1-8ECC-04CAC06F9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D1FC7-91C5-4C05-900B-8F63BF9E6386}"/>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73979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684071-2A9A-4E8C-9032-FA19FA6002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F2F001-36A6-449C-806A-C176228F0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0892A-8544-47FF-A6F7-E45642CEBAC3}"/>
              </a:ext>
            </a:extLst>
          </p:cNvPr>
          <p:cNvSpPr>
            <a:spLocks noGrp="1"/>
          </p:cNvSpPr>
          <p:nvPr>
            <p:ph type="dt" sz="half" idx="10"/>
          </p:nvPr>
        </p:nvSpPr>
        <p:spPr/>
        <p:txBody>
          <a:bodyPr/>
          <a:lstStyle/>
          <a:p>
            <a:fld id="{CF9EB4A9-361B-49B3-80FD-891912A47B7D}" type="datetimeFigureOut">
              <a:rPr lang="en-US" smtClean="0"/>
              <a:t>9/29/2022</a:t>
            </a:fld>
            <a:endParaRPr lang="en-US"/>
          </a:p>
        </p:txBody>
      </p:sp>
      <p:sp>
        <p:nvSpPr>
          <p:cNvPr id="5" name="Footer Placeholder 4">
            <a:extLst>
              <a:ext uri="{FF2B5EF4-FFF2-40B4-BE49-F238E27FC236}">
                <a16:creationId xmlns:a16="http://schemas.microsoft.com/office/drawing/2014/main" id="{EBA1B2DE-56E9-4D2D-A5D3-3BFDA3B71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E7546-709F-495B-9E74-BAB6CEA37980}"/>
              </a:ext>
            </a:extLst>
          </p:cNvPr>
          <p:cNvSpPr>
            <a:spLocks noGrp="1"/>
          </p:cNvSpPr>
          <p:nvPr>
            <p:ph type="sldNum" sz="quarter" idx="12"/>
          </p:nvPr>
        </p:nvSpPr>
        <p:spPr/>
        <p:txBody>
          <a:bodyPr/>
          <a:lstStyle/>
          <a:p>
            <a:fld id="{89D0D46B-0E8E-449F-A7BB-092909E910BB}" type="slidenum">
              <a:rPr lang="en-US" smtClean="0"/>
              <a:t>‹#›</a:t>
            </a:fld>
            <a:endParaRPr lang="en-US"/>
          </a:p>
        </p:txBody>
      </p:sp>
    </p:spTree>
    <p:extLst>
      <p:ext uri="{BB962C8B-B14F-4D97-AF65-F5344CB8AC3E}">
        <p14:creationId xmlns:p14="http://schemas.microsoft.com/office/powerpoint/2010/main" val="3949255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993B-DE16-324D-9F1B-B0D5BB06BA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C82B48-518C-E648-BA26-4E36596B82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FE5325-D0FA-FA4A-A9C0-235BC437BB82}"/>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5" name="Footer Placeholder 4">
            <a:extLst>
              <a:ext uri="{FF2B5EF4-FFF2-40B4-BE49-F238E27FC236}">
                <a16:creationId xmlns:a16="http://schemas.microsoft.com/office/drawing/2014/main" id="{9474B11C-6002-EF42-95C9-71C9D8A6C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DBEFD-30D9-3D4D-AB01-6C9357FFF965}"/>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41641578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A743C-47C0-224B-A9EE-E2C3670E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281F8-1208-5F48-A405-2E1FA244A7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17868-574D-124E-A39D-11D512714324}"/>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5" name="Footer Placeholder 4">
            <a:extLst>
              <a:ext uri="{FF2B5EF4-FFF2-40B4-BE49-F238E27FC236}">
                <a16:creationId xmlns:a16="http://schemas.microsoft.com/office/drawing/2014/main" id="{EE7B7CE8-8368-ED4D-AA33-4BB92AF5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FC690-9A33-7C4B-A45D-0B04749CD1F9}"/>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1583479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B11A-1D75-3A40-86A9-999FDCAE04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047B5E-36C3-6D43-8B57-9FC5D031D2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0F3C54-1D77-DB43-98A2-DC30848AC2A3}"/>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5" name="Footer Placeholder 4">
            <a:extLst>
              <a:ext uri="{FF2B5EF4-FFF2-40B4-BE49-F238E27FC236}">
                <a16:creationId xmlns:a16="http://schemas.microsoft.com/office/drawing/2014/main" id="{908B1FB3-B357-8F45-B270-5FC775559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99F46-8686-5140-8805-03ED6E0EE383}"/>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618813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5FCE-CD23-8845-96D6-A5B306B19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49170-701B-C04D-A69F-DFE9CE13A9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E7FD95-DAD4-9945-B46E-DDB90B97B4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737D08-2069-BD48-8011-6996E6B13A9B}"/>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6" name="Footer Placeholder 5">
            <a:extLst>
              <a:ext uri="{FF2B5EF4-FFF2-40B4-BE49-F238E27FC236}">
                <a16:creationId xmlns:a16="http://schemas.microsoft.com/office/drawing/2014/main" id="{440C6A99-8975-C048-9372-29C65923D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C3623-6AC2-FD45-B767-CADFA28C19BA}"/>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2712158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DCF7-A07D-8B4B-9BC6-808135CF96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004E43-F8CC-BD47-B3AF-6B1822107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5E4A1-D1FE-D64E-A42F-D15DEE4D6E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295F67-68FB-0749-9177-EAAFF2C336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42CE28-6EEE-E84B-A5E0-9E7EC65F7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290EFC-9124-DE45-A8C1-C12FDCB1B163}"/>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8" name="Footer Placeholder 7">
            <a:extLst>
              <a:ext uri="{FF2B5EF4-FFF2-40B4-BE49-F238E27FC236}">
                <a16:creationId xmlns:a16="http://schemas.microsoft.com/office/drawing/2014/main" id="{9B0FE820-F0ED-A34E-BBDE-669D40E421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F3CE4-A338-E445-BEF6-7A03E62FFABD}"/>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1685901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AA9F-508E-324E-97F2-110CCB5EB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98B00A-BC74-9042-9758-8A6BB35910E4}"/>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4" name="Footer Placeholder 3">
            <a:extLst>
              <a:ext uri="{FF2B5EF4-FFF2-40B4-BE49-F238E27FC236}">
                <a16:creationId xmlns:a16="http://schemas.microsoft.com/office/drawing/2014/main" id="{6320EAFB-8B95-BD45-A192-3B0BF3E1F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381D4A-DD5D-AC49-8457-004D1B965B28}"/>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2049526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0EDA7A-502D-564B-84C3-E3A48B691FDF}"/>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3" name="Footer Placeholder 2">
            <a:extLst>
              <a:ext uri="{FF2B5EF4-FFF2-40B4-BE49-F238E27FC236}">
                <a16:creationId xmlns:a16="http://schemas.microsoft.com/office/drawing/2014/main" id="{703B1491-822C-7647-A33C-E26B5A0B65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725893-5B97-1546-9E21-2CE31B61D6A0}"/>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4030355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6B2D-58DD-354D-9A66-3548A5EC8C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B4A3C7-E117-CD41-8125-ED3F2CD5CA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437DD-8967-7B43-8D9B-945917F45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7B489-C0C4-0348-9C60-940EB9F4A931}"/>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6" name="Footer Placeholder 5">
            <a:extLst>
              <a:ext uri="{FF2B5EF4-FFF2-40B4-BE49-F238E27FC236}">
                <a16:creationId xmlns:a16="http://schemas.microsoft.com/office/drawing/2014/main" id="{420FBE80-7A37-5842-B5D7-9311CD78E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D67C2-1A7B-1A40-A699-1160A441AFDB}"/>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1071132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F951-5890-DA48-83FA-E76D36259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CEE6F-4FB4-6740-9090-3B4E297E27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B51DAF-D21F-E540-96C6-9F6BCA58B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FB812-9C96-D944-BD88-944BC853CA9D}"/>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6" name="Footer Placeholder 5">
            <a:extLst>
              <a:ext uri="{FF2B5EF4-FFF2-40B4-BE49-F238E27FC236}">
                <a16:creationId xmlns:a16="http://schemas.microsoft.com/office/drawing/2014/main" id="{F92CFDD3-CEB6-4942-B306-DE3C5B118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5E929-DEDD-6E45-B5E2-1E9B44E4302C}"/>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276191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E2EA-6074-DD4F-A3F8-33E0DD57F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588108-5CA0-1A43-A701-2B4B94FEC0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BEFC4-0858-7245-A3B2-4EF5C98689B0}"/>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5" name="Footer Placeholder 4">
            <a:extLst>
              <a:ext uri="{FF2B5EF4-FFF2-40B4-BE49-F238E27FC236}">
                <a16:creationId xmlns:a16="http://schemas.microsoft.com/office/drawing/2014/main" id="{AC788C9D-71C2-0549-A0FA-4BA01A471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67056-2D4C-3146-9946-8FB1E168D3A1}"/>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3586375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3D2AF1-C460-CC47-88FE-732A859C04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995844-2F46-E84E-A8A4-583D5AA75B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63D82-FFE3-9745-ABA1-75A403C5132A}"/>
              </a:ext>
            </a:extLst>
          </p:cNvPr>
          <p:cNvSpPr>
            <a:spLocks noGrp="1"/>
          </p:cNvSpPr>
          <p:nvPr>
            <p:ph type="dt" sz="half" idx="10"/>
          </p:nvPr>
        </p:nvSpPr>
        <p:spPr/>
        <p:txBody>
          <a:bodyPr/>
          <a:lstStyle/>
          <a:p>
            <a:fld id="{572F1FE4-4458-C74B-95B7-7201097C19FD}" type="datetimeFigureOut">
              <a:rPr lang="en-US" smtClean="0"/>
              <a:t>9/29/2022</a:t>
            </a:fld>
            <a:endParaRPr lang="en-US"/>
          </a:p>
        </p:txBody>
      </p:sp>
      <p:sp>
        <p:nvSpPr>
          <p:cNvPr id="5" name="Footer Placeholder 4">
            <a:extLst>
              <a:ext uri="{FF2B5EF4-FFF2-40B4-BE49-F238E27FC236}">
                <a16:creationId xmlns:a16="http://schemas.microsoft.com/office/drawing/2014/main" id="{72929B70-A4BF-3848-8D74-A01D7FE32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0C785-3AB4-E840-869C-14F4ECCD5DBB}"/>
              </a:ext>
            </a:extLst>
          </p:cNvPr>
          <p:cNvSpPr>
            <a:spLocks noGrp="1"/>
          </p:cNvSpPr>
          <p:nvPr>
            <p:ph type="sldNum" sz="quarter" idx="12"/>
          </p:nvPr>
        </p:nvSpPr>
        <p:spPr/>
        <p:txBody>
          <a:bodyPr/>
          <a:lstStyle/>
          <a:p>
            <a:fld id="{9D2C24F2-D65C-8648-9298-053B11CCB30A}" type="slidenum">
              <a:rPr lang="en-US" smtClean="0"/>
              <a:t>‹#›</a:t>
            </a:fld>
            <a:endParaRPr lang="en-US"/>
          </a:p>
        </p:txBody>
      </p:sp>
    </p:spTree>
    <p:extLst>
      <p:ext uri="{BB962C8B-B14F-4D97-AF65-F5344CB8AC3E}">
        <p14:creationId xmlns:p14="http://schemas.microsoft.com/office/powerpoint/2010/main" val="2879678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6D3A38-9DEB-184F-BE52-4D7B49D6962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BFB65E3C-AF17-3E4A-B8B5-F0C210E2B4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E5DD9239-FFB5-CF44-8DD8-F5E568F8EA67}"/>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5" name="页脚占位符 4">
            <a:extLst>
              <a:ext uri="{FF2B5EF4-FFF2-40B4-BE49-F238E27FC236}">
                <a16:creationId xmlns:a16="http://schemas.microsoft.com/office/drawing/2014/main" id="{A5DCBB53-2B37-B44A-99BF-07A0A3811AC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17D4483-7C78-884D-B64D-B0BBF309B9B5}"/>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1287419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245C4C-C35C-EB4D-8883-C9B46DC2E7F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0BE0685-2464-F349-9419-3075D5090CBD}"/>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7505615-D31B-3947-8101-EDBACD7258A1}"/>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5" name="页脚占位符 4">
            <a:extLst>
              <a:ext uri="{FF2B5EF4-FFF2-40B4-BE49-F238E27FC236}">
                <a16:creationId xmlns:a16="http://schemas.microsoft.com/office/drawing/2014/main" id="{A6BC853E-FAE4-A643-9AEC-FB1346D0467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3F91F10-0E77-0A4B-84D2-4AA7A654C290}"/>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2192386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433FA9-8916-524F-88AB-63458E64885C}"/>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322F8A2C-2D28-4445-95D9-DA025A7283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F896ECC7-432C-8543-8B95-41DE44D35E0F}"/>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5" name="页脚占位符 4">
            <a:extLst>
              <a:ext uri="{FF2B5EF4-FFF2-40B4-BE49-F238E27FC236}">
                <a16:creationId xmlns:a16="http://schemas.microsoft.com/office/drawing/2014/main" id="{D141F96A-1B6F-0F47-88FD-5726841282B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3085110-EC94-BD45-95E5-BCBC93F17D65}"/>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4199896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ECEF2-74AA-CC47-9B44-46DB85234C5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5916886-7E6E-114C-AAAD-3A6AD11960B9}"/>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B2291D98-D522-424A-9E12-200E4E8DA0F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9D47442E-67BA-7149-9919-2F8BFAF9E61B}"/>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6" name="页脚占位符 5">
            <a:extLst>
              <a:ext uri="{FF2B5EF4-FFF2-40B4-BE49-F238E27FC236}">
                <a16:creationId xmlns:a16="http://schemas.microsoft.com/office/drawing/2014/main" id="{879263DE-7811-4E4B-A7E5-275632E2CA6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7598D55-EE7D-394B-8C03-B4BE65605216}"/>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3008382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29774F-D141-324E-BD63-805C947F0BB8}"/>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51CA9BF-1EA7-A54E-8A20-2ABA5FA1A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0B733111-92C8-0642-9B5A-466687C9F3F3}"/>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F29B340-D008-F445-B780-1A557AE137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F07BAF6-D40D-B041-A5BD-D28B483EA5E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19CB94C2-82E4-5A42-9C42-61667963FCFA}"/>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8" name="页脚占位符 7">
            <a:extLst>
              <a:ext uri="{FF2B5EF4-FFF2-40B4-BE49-F238E27FC236}">
                <a16:creationId xmlns:a16="http://schemas.microsoft.com/office/drawing/2014/main" id="{5A38BB99-E025-EB43-B832-033FBF6778A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6EB5FECC-615C-D645-8DB6-D69C1D3179D6}"/>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2321180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BF0E-4FC2-574A-996E-FA50ED642FE0}"/>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FBE171D-1FB4-4F45-B278-A0934E88CA13}"/>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4" name="页脚占位符 3">
            <a:extLst>
              <a:ext uri="{FF2B5EF4-FFF2-40B4-BE49-F238E27FC236}">
                <a16:creationId xmlns:a16="http://schemas.microsoft.com/office/drawing/2014/main" id="{016F99AD-625B-374E-B9CA-9FADE47266DB}"/>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1BB749E-B65E-E04D-BF9A-30089748CD98}"/>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4253608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B57B4A-82A5-DE4E-8F08-5FD9FE59A4B0}"/>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3" name="页脚占位符 2">
            <a:extLst>
              <a:ext uri="{FF2B5EF4-FFF2-40B4-BE49-F238E27FC236}">
                <a16:creationId xmlns:a16="http://schemas.microsoft.com/office/drawing/2014/main" id="{840776CE-B0ED-3B4B-865C-4814CD3000FE}"/>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02EBBDCF-40D4-0F44-99C7-FE78D75CE892}"/>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297324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4132A3-264F-5646-A3DD-3E61263F486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341A634-C8A5-454C-A3A6-6233BFACA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1A796BC-43BA-F148-86FB-3620986F4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6EA2FD8E-FFE8-C04D-BD6B-6D1FF912EFF9}"/>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6" name="页脚占位符 5">
            <a:extLst>
              <a:ext uri="{FF2B5EF4-FFF2-40B4-BE49-F238E27FC236}">
                <a16:creationId xmlns:a16="http://schemas.microsoft.com/office/drawing/2014/main" id="{15546054-A6D6-FD4D-B729-2A6E9B016DD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8914C73-4110-974B-A986-1FC96CBEF973}"/>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2787062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8686D-D282-4D49-AA65-DF5D1766739A}"/>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CEF59826-FC69-054E-B94A-3ACBC1CF1C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6AA1596-EA95-234D-AA56-9F1AD9C7F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2A569D6-E04C-FC4A-8C6F-4ABC108FD663}"/>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6" name="页脚占位符 5">
            <a:extLst>
              <a:ext uri="{FF2B5EF4-FFF2-40B4-BE49-F238E27FC236}">
                <a16:creationId xmlns:a16="http://schemas.microsoft.com/office/drawing/2014/main" id="{7AA5D394-1376-1143-8CBA-8F739E73512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7D22C60-69E1-924C-9CB9-C7379AB06CC7}"/>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23844556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468561-CBEA-F648-9ABF-7DB7AAD7D894}"/>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E95C070D-ABC7-C24C-9AB9-C9E88C5DD226}"/>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A563925-D3B9-A743-AD51-1B6B97CCB1EA}"/>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5" name="页脚占位符 4">
            <a:extLst>
              <a:ext uri="{FF2B5EF4-FFF2-40B4-BE49-F238E27FC236}">
                <a16:creationId xmlns:a16="http://schemas.microsoft.com/office/drawing/2014/main" id="{8E0A09D4-2084-C446-8BA4-EA64A5B40A0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7FF0B87-135A-EF4E-A988-103075940DA6}"/>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563411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569FDAC-00DE-3D4B-ACB7-7BDC98579A15}"/>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E8587A1E-7617-3344-B63B-3AF95845CE09}"/>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98DD8F6-4097-2B4E-A848-B9F4CE3A9D59}"/>
              </a:ext>
            </a:extLst>
          </p:cNvPr>
          <p:cNvSpPr>
            <a:spLocks noGrp="1"/>
          </p:cNvSpPr>
          <p:nvPr>
            <p:ph type="dt" sz="half" idx="10"/>
          </p:nvPr>
        </p:nvSpPr>
        <p:spPr/>
        <p:txBody>
          <a:bodyPr/>
          <a:lstStyle/>
          <a:p>
            <a:fld id="{3A2C25D6-02E0-3D47-9B35-FB94889FC910}" type="datetimeFigureOut">
              <a:rPr kumimoji="1" lang="zh-CN" altLang="en-US" smtClean="0"/>
              <a:t>2022/9/29</a:t>
            </a:fld>
            <a:endParaRPr kumimoji="1" lang="zh-CN" altLang="en-US"/>
          </a:p>
        </p:txBody>
      </p:sp>
      <p:sp>
        <p:nvSpPr>
          <p:cNvPr id="5" name="页脚占位符 4">
            <a:extLst>
              <a:ext uri="{FF2B5EF4-FFF2-40B4-BE49-F238E27FC236}">
                <a16:creationId xmlns:a16="http://schemas.microsoft.com/office/drawing/2014/main" id="{43EB9CD2-C2B2-A046-AB84-B9B8E0DFC27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4DE6388-912C-ED4B-9020-44216B84C229}"/>
              </a:ext>
            </a:extLst>
          </p:cNvPr>
          <p:cNvSpPr>
            <a:spLocks noGrp="1"/>
          </p:cNvSpPr>
          <p:nvPr>
            <p:ph type="sldNum" sz="quarter" idx="12"/>
          </p:nvPr>
        </p:nvSpPr>
        <p:spPr/>
        <p:txBody>
          <a:body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1389163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9D11-ECE4-9DD0-EE82-CEDE43008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C80E6E-E7F3-556E-03AD-8F74C0792B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A8DB2E-3F2F-5060-6258-2273250D0B8C}"/>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5" name="Footer Placeholder 4">
            <a:extLst>
              <a:ext uri="{FF2B5EF4-FFF2-40B4-BE49-F238E27FC236}">
                <a16:creationId xmlns:a16="http://schemas.microsoft.com/office/drawing/2014/main" id="{4FCE5391-1689-F718-9870-BB57A55E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BC4EA-3B88-0581-7259-79B556720322}"/>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1813301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8045-2B22-A47B-9006-28C1AF500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58719-B321-38E7-D299-FBAD592223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2115B-A8C1-A9E4-C613-1D7CFECB0DDD}"/>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5" name="Footer Placeholder 4">
            <a:extLst>
              <a:ext uri="{FF2B5EF4-FFF2-40B4-BE49-F238E27FC236}">
                <a16:creationId xmlns:a16="http://schemas.microsoft.com/office/drawing/2014/main" id="{4F036558-3513-8796-1CED-52CDD9EE6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A946C-5273-6F91-6488-179AD12912D3}"/>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3717349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18CC-5C36-6198-57C5-4A506C68AE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128116-5266-3A91-722B-A64732A588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AA8D03-CD06-B96A-D670-B00B578B0C09}"/>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5" name="Footer Placeholder 4">
            <a:extLst>
              <a:ext uri="{FF2B5EF4-FFF2-40B4-BE49-F238E27FC236}">
                <a16:creationId xmlns:a16="http://schemas.microsoft.com/office/drawing/2014/main" id="{3BC519DE-329D-B243-2383-3056FE375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EAF24-3C5D-A30C-D39C-00DD5D81A62E}"/>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3319925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9747-38D7-28A8-C92E-FBFBAADB0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C26C58-005B-6729-9F95-83E19C2B3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0EF4CB-0DC7-E85B-1692-DCE7E52B29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40343D-F763-CDF4-5018-0C4A7E9C7323}"/>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6" name="Footer Placeholder 5">
            <a:extLst>
              <a:ext uri="{FF2B5EF4-FFF2-40B4-BE49-F238E27FC236}">
                <a16:creationId xmlns:a16="http://schemas.microsoft.com/office/drawing/2014/main" id="{3B08B68C-C5A1-98D6-C769-EFDCF1940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A1FED-D247-77B2-5283-75D065768B27}"/>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2125856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92146-4DB7-5AFB-BCA5-B93A056DF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70169-E35B-32C2-229E-2DA31B38C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24768-9379-B5E5-9022-05EDD84CDA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BC0DEC-0B38-C9FF-8796-6035A60267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C6300-80DF-4816-CE2D-C5ADF2527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3FC963-AC3A-288C-B94C-08F1395788D0}"/>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8" name="Footer Placeholder 7">
            <a:extLst>
              <a:ext uri="{FF2B5EF4-FFF2-40B4-BE49-F238E27FC236}">
                <a16:creationId xmlns:a16="http://schemas.microsoft.com/office/drawing/2014/main" id="{ABC16543-DB97-051A-2C61-FBADCE6F3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D8A3E5-F284-D677-1045-474C348C4B1D}"/>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22834268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592D-B350-4D12-52DF-396735654A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EE177C-86A6-2D33-92E5-A5F1CC1E0470}"/>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4" name="Footer Placeholder 3">
            <a:extLst>
              <a:ext uri="{FF2B5EF4-FFF2-40B4-BE49-F238E27FC236}">
                <a16:creationId xmlns:a16="http://schemas.microsoft.com/office/drawing/2014/main" id="{09CB44E1-5F0C-DE05-64B6-1CC06D9B46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99A8D0-1D8F-7F3E-E041-00EC064F3D54}"/>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33207443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9D2E06-1DA0-FF7E-B8F2-40DCC8A3747C}"/>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3" name="Footer Placeholder 2">
            <a:extLst>
              <a:ext uri="{FF2B5EF4-FFF2-40B4-BE49-F238E27FC236}">
                <a16:creationId xmlns:a16="http://schemas.microsoft.com/office/drawing/2014/main" id="{C772743C-3D01-E999-63D9-DD5047A7E6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8B2A02-EF33-F76A-C113-BECCB12FDF62}"/>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32029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C8DF6-1CF7-B4B5-AF4C-60CCBF88F0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6D7D85-5759-1517-D4E5-AC90A1E62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26EF79-67EE-AE78-114C-8DA13616E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25E4E-2AF3-1D93-83FE-9E83D1988CCD}"/>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6" name="Footer Placeholder 5">
            <a:extLst>
              <a:ext uri="{FF2B5EF4-FFF2-40B4-BE49-F238E27FC236}">
                <a16:creationId xmlns:a16="http://schemas.microsoft.com/office/drawing/2014/main" id="{5DA64F2C-565B-CFBE-C34C-23168FD3F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CB49A-D2A6-FAF3-0DA8-567BBB08A7E0}"/>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3467690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DC93-6C57-BBE9-3B3F-39F734E5E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30A45-9E27-1576-C8A3-BB3B78931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FAFDD2-5A90-57D4-FFBC-CE1C47467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C4104-8B31-CD60-A0AD-98FD8D9E3FB2}"/>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6" name="Footer Placeholder 5">
            <a:extLst>
              <a:ext uri="{FF2B5EF4-FFF2-40B4-BE49-F238E27FC236}">
                <a16:creationId xmlns:a16="http://schemas.microsoft.com/office/drawing/2014/main" id="{DCC46252-B5E2-A2C4-0559-928043803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5CBE3C-CD17-4123-8EDC-3E1AB2CB1E82}"/>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32276908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B8979-79F8-FEFC-0BDC-32A661C5B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62A39-2202-86A3-95E4-3C355AB03B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6ABA3-00FD-4452-E9C6-CE4C36F1FD0B}"/>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5" name="Footer Placeholder 4">
            <a:extLst>
              <a:ext uri="{FF2B5EF4-FFF2-40B4-BE49-F238E27FC236}">
                <a16:creationId xmlns:a16="http://schemas.microsoft.com/office/drawing/2014/main" id="{C57F8777-9919-9CE6-7098-39F42F9F3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661F7-3DB1-3BC8-A8A4-8A08CAD6245D}"/>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19903937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41E0D-52C5-9C9E-65CD-8C6CF87D4D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89E5E-2417-F9BA-D747-AB1412D0AC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26344-08B0-E791-BE9A-5B27CD914D2B}"/>
              </a:ext>
            </a:extLst>
          </p:cNvPr>
          <p:cNvSpPr>
            <a:spLocks noGrp="1"/>
          </p:cNvSpPr>
          <p:nvPr>
            <p:ph type="dt" sz="half" idx="10"/>
          </p:nvPr>
        </p:nvSpPr>
        <p:spPr/>
        <p:txBody>
          <a:bodyPr/>
          <a:lstStyle/>
          <a:p>
            <a:fld id="{A83DDDA5-0376-744D-83CD-C72E3643AF9E}" type="datetimeFigureOut">
              <a:rPr lang="en-US" smtClean="0"/>
              <a:t>9/29/2022</a:t>
            </a:fld>
            <a:endParaRPr lang="en-US"/>
          </a:p>
        </p:txBody>
      </p:sp>
      <p:sp>
        <p:nvSpPr>
          <p:cNvPr id="5" name="Footer Placeholder 4">
            <a:extLst>
              <a:ext uri="{FF2B5EF4-FFF2-40B4-BE49-F238E27FC236}">
                <a16:creationId xmlns:a16="http://schemas.microsoft.com/office/drawing/2014/main" id="{F3BAE636-F814-442A-0251-CDC7BE7F1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E3C32-7BBD-2D2D-419F-E645DE11E007}"/>
              </a:ext>
            </a:extLst>
          </p:cNvPr>
          <p:cNvSpPr>
            <a:spLocks noGrp="1"/>
          </p:cNvSpPr>
          <p:nvPr>
            <p:ph type="sldNum" sz="quarter" idx="12"/>
          </p:nvPr>
        </p:nvSpPr>
        <p:spPr/>
        <p:txBody>
          <a:bodyPr/>
          <a:lstStyle/>
          <a:p>
            <a:fld id="{2B705527-E946-634A-8E8F-5183144682DC}" type="slidenum">
              <a:rPr lang="en-US" smtClean="0"/>
              <a:t>‹#›</a:t>
            </a:fld>
            <a:endParaRPr lang="en-US"/>
          </a:p>
        </p:txBody>
      </p:sp>
    </p:spTree>
    <p:extLst>
      <p:ext uri="{BB962C8B-B14F-4D97-AF65-F5344CB8AC3E}">
        <p14:creationId xmlns:p14="http://schemas.microsoft.com/office/powerpoint/2010/main" val="283685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110FEF6-D392-4748-92F5-8E40D6A31075}" type="datetimeFigureOut">
              <a:rPr lang="en-US" smtClean="0"/>
              <a:t>9/29/2022</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EB1B6CA-F769-9948-A7CD-E6397F927D7E}"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199307762"/>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10FEF6-D392-4748-92F5-8E40D6A31075}"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B6CA-F769-9948-A7CD-E6397F927D7E}" type="slidenum">
              <a:rPr lang="en-US" smtClean="0"/>
              <a:t>‹#›</a:t>
            </a:fld>
            <a:endParaRPr lang="en-US"/>
          </a:p>
        </p:txBody>
      </p:sp>
    </p:spTree>
    <p:extLst>
      <p:ext uri="{BB962C8B-B14F-4D97-AF65-F5344CB8AC3E}">
        <p14:creationId xmlns:p14="http://schemas.microsoft.com/office/powerpoint/2010/main" val="14469201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110FEF6-D392-4748-92F5-8E40D6A31075}" type="datetimeFigureOut">
              <a:rPr lang="en-US" smtClean="0"/>
              <a:t>9/29/2022</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EB1B6CA-F769-9948-A7CD-E6397F927D7E}"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2880800"/>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0FEF6-D392-4748-92F5-8E40D6A31075}"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1B6CA-F769-9948-A7CD-E6397F927D7E}" type="slidenum">
              <a:rPr lang="en-US" smtClean="0"/>
              <a:t>‹#›</a:t>
            </a:fld>
            <a:endParaRPr lang="en-US"/>
          </a:p>
        </p:txBody>
      </p:sp>
    </p:spTree>
    <p:extLst>
      <p:ext uri="{BB962C8B-B14F-4D97-AF65-F5344CB8AC3E}">
        <p14:creationId xmlns:p14="http://schemas.microsoft.com/office/powerpoint/2010/main" val="1905207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10FEF6-D392-4748-92F5-8E40D6A31075}"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B1B6CA-F769-9948-A7CD-E6397F927D7E}" type="slidenum">
              <a:rPr lang="en-US" smtClean="0"/>
              <a:t>‹#›</a:t>
            </a:fld>
            <a:endParaRPr lang="en-US"/>
          </a:p>
        </p:txBody>
      </p:sp>
    </p:spTree>
    <p:extLst>
      <p:ext uri="{BB962C8B-B14F-4D97-AF65-F5344CB8AC3E}">
        <p14:creationId xmlns:p14="http://schemas.microsoft.com/office/powerpoint/2010/main" val="36757564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10FEF6-D392-4748-92F5-8E40D6A31075}"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B1B6CA-F769-9948-A7CD-E6397F927D7E}" type="slidenum">
              <a:rPr lang="en-US" smtClean="0"/>
              <a:t>‹#›</a:t>
            </a:fld>
            <a:endParaRPr lang="en-US"/>
          </a:p>
        </p:txBody>
      </p:sp>
    </p:spTree>
    <p:extLst>
      <p:ext uri="{BB962C8B-B14F-4D97-AF65-F5344CB8AC3E}">
        <p14:creationId xmlns:p14="http://schemas.microsoft.com/office/powerpoint/2010/main" val="3271711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0FEF6-D392-4748-92F5-8E40D6A31075}"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B1B6CA-F769-9948-A7CD-E6397F927D7E}" type="slidenum">
              <a:rPr lang="en-US" smtClean="0"/>
              <a:t>‹#›</a:t>
            </a:fld>
            <a:endParaRPr lang="en-US"/>
          </a:p>
        </p:txBody>
      </p:sp>
    </p:spTree>
    <p:extLst>
      <p:ext uri="{BB962C8B-B14F-4D97-AF65-F5344CB8AC3E}">
        <p14:creationId xmlns:p14="http://schemas.microsoft.com/office/powerpoint/2010/main" val="27374240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110FEF6-D392-4748-92F5-8E40D6A31075}" type="datetimeFigureOut">
              <a:rPr lang="en-US" smtClean="0"/>
              <a:t>9/29/2022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EB1B6CA-F769-9948-A7CD-E6397F927D7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75998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110FEF6-D392-4748-92F5-8E40D6A31075}" type="datetimeFigureOut">
              <a:rPr lang="en-US" smtClean="0"/>
              <a:t>9/29/2022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EB1B6CA-F769-9948-A7CD-E6397F927D7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9533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10FEF6-D392-4748-92F5-8E40D6A31075}"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B6CA-F769-9948-A7CD-E6397F927D7E}" type="slidenum">
              <a:rPr lang="en-US" smtClean="0"/>
              <a:t>‹#›</a:t>
            </a:fld>
            <a:endParaRPr lang="en-US"/>
          </a:p>
        </p:txBody>
      </p:sp>
    </p:spTree>
    <p:extLst>
      <p:ext uri="{BB962C8B-B14F-4D97-AF65-F5344CB8AC3E}">
        <p14:creationId xmlns:p14="http://schemas.microsoft.com/office/powerpoint/2010/main" val="2588713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10FEF6-D392-4748-92F5-8E40D6A31075}"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1B6CA-F769-9948-A7CD-E6397F927D7E}" type="slidenum">
              <a:rPr lang="en-US" smtClean="0"/>
              <a:t>‹#›</a:t>
            </a:fld>
            <a:endParaRPr lang="en-US"/>
          </a:p>
        </p:txBody>
      </p:sp>
    </p:spTree>
    <p:extLst>
      <p:ext uri="{BB962C8B-B14F-4D97-AF65-F5344CB8AC3E}">
        <p14:creationId xmlns:p14="http://schemas.microsoft.com/office/powerpoint/2010/main" val="21089022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458799-D7A7-4C8C-AB79-EB10651667E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8B63F-BCE7-4FF3-A7D0-DB69CDC5D60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6751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458799-D7A7-4C8C-AB79-EB10651667E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799750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458799-D7A7-4C8C-AB79-EB10651667E9}"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8B63F-BCE7-4FF3-A7D0-DB69CDC5D60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0623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458799-D7A7-4C8C-AB79-EB10651667E9}"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37794491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458799-D7A7-4C8C-AB79-EB10651667E9}"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48B63F-BCE7-4FF3-A7D0-DB69CDC5D600}" type="slidenum">
              <a:rPr lang="en-US" smtClean="0"/>
              <a:t>‹#›</a:t>
            </a:fld>
            <a:endParaRPr lang="en-US"/>
          </a:p>
        </p:txBody>
      </p:sp>
    </p:spTree>
    <p:extLst>
      <p:ext uri="{BB962C8B-B14F-4D97-AF65-F5344CB8AC3E}">
        <p14:creationId xmlns:p14="http://schemas.microsoft.com/office/powerpoint/2010/main" val="408838606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1.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heme" Target="../theme/theme14.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image" Target="../media/image2.jpe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9/29/2022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226285"/>
      </p:ext>
    </p:extLst>
  </p:cSld>
  <p:clrMap bg1="lt1" tx1="dk1" bg2="lt2" tx2="dk2" accent1="accent1" accent2="accent2" accent3="accent3" accent4="accent4" accent5="accent5" accent6="accent6" hlink="hlink" folHlink="folHlink"/>
  <p:sldLayoutIdLst>
    <p:sldLayoutId id="2147484392" r:id="rId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458799-D7A7-4C8C-AB79-EB10651667E9}" type="datetimeFigureOut">
              <a:rPr lang="en-US" smtClean="0"/>
              <a:t>9/29/2022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648B63F-BCE7-4FF3-A7D0-DB69CDC5D60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934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4B12A-794E-46B4-A742-B2839A62A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614DAB-8F5B-4D87-88A2-076C4D733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B334F-D7B0-4808-969A-31A93B1E1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943972-3220-4EB5-8DD2-DBD00585FCC7}" type="datetimeFigureOut">
              <a:rPr lang="en-US" smtClean="0"/>
              <a:t>9/29/2022</a:t>
            </a:fld>
            <a:endParaRPr lang="en-US"/>
          </a:p>
        </p:txBody>
      </p:sp>
      <p:sp>
        <p:nvSpPr>
          <p:cNvPr id="5" name="Footer Placeholder 4">
            <a:extLst>
              <a:ext uri="{FF2B5EF4-FFF2-40B4-BE49-F238E27FC236}">
                <a16:creationId xmlns:a16="http://schemas.microsoft.com/office/drawing/2014/main" id="{FFE3EF0E-DF64-48A5-9A18-FC2F2C35E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8C25CB-513C-4266-B770-EC72E64E7B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C5BAE-0419-462D-8AE7-87E535C2C064}" type="slidenum">
              <a:rPr lang="en-US" smtClean="0"/>
              <a:t>‹#›</a:t>
            </a:fld>
            <a:endParaRPr lang="en-US"/>
          </a:p>
        </p:txBody>
      </p:sp>
    </p:spTree>
    <p:extLst>
      <p:ext uri="{BB962C8B-B14F-4D97-AF65-F5344CB8AC3E}">
        <p14:creationId xmlns:p14="http://schemas.microsoft.com/office/powerpoint/2010/main" val="2526963204"/>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9/29/2022</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2561046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10356-2FD0-BC4C-8371-2D11A992E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427177-FAB8-C047-856C-0ACBC576B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AE5A6-A5E1-3D43-B332-0C3935728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5E17C-3CA8-1E4F-A72A-0A34D2FBC2B0}" type="datetimeFigureOut">
              <a:rPr lang="en-US" smtClean="0"/>
              <a:t>9/29/2022</a:t>
            </a:fld>
            <a:endParaRPr lang="en-US"/>
          </a:p>
        </p:txBody>
      </p:sp>
      <p:sp>
        <p:nvSpPr>
          <p:cNvPr id="5" name="Footer Placeholder 4">
            <a:extLst>
              <a:ext uri="{FF2B5EF4-FFF2-40B4-BE49-F238E27FC236}">
                <a16:creationId xmlns:a16="http://schemas.microsoft.com/office/drawing/2014/main" id="{52869969-18C0-294B-933E-B5843A47A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A9E79C-5C0F-EC46-A431-5E79165BB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38665-6145-7B4E-8803-7651E818970A}" type="slidenum">
              <a:rPr lang="en-US" smtClean="0"/>
              <a:t>‹#›</a:t>
            </a:fld>
            <a:endParaRPr lang="en-US"/>
          </a:p>
        </p:txBody>
      </p:sp>
    </p:spTree>
    <p:extLst>
      <p:ext uri="{BB962C8B-B14F-4D97-AF65-F5344CB8AC3E}">
        <p14:creationId xmlns:p14="http://schemas.microsoft.com/office/powerpoint/2010/main" val="82971902"/>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847F5A4C-5082-F84B-824B-525EC0B868DF}" type="datetimeFigureOut">
              <a:rPr lang="en-US" smtClean="0"/>
              <a:t>9/29/2022</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3289C53-39E1-C048-B98B-B89BD95091FE}" type="slidenum">
              <a:rPr lang="en-US" smtClean="0"/>
              <a:t>‹#›</a:t>
            </a:fld>
            <a:endParaRPr lang="en-US"/>
          </a:p>
        </p:txBody>
      </p:sp>
    </p:spTree>
    <p:extLst>
      <p:ext uri="{BB962C8B-B14F-4D97-AF65-F5344CB8AC3E}">
        <p14:creationId xmlns:p14="http://schemas.microsoft.com/office/powerpoint/2010/main" val="215682863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4659" r:id="rId15"/>
    <p:sldLayoutId id="2147484660" r:id="rId16"/>
    <p:sldLayoutId id="214748466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7832B5-F906-48EA-80EC-68D507A93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940D32-F11E-49BA-BC5A-633D87149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8D300-B229-4A09-97F6-D855BBC3D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BB4B9-B12A-4F2C-BE28-C7225F21D083}" type="datetimeFigureOut">
              <a:rPr lang="en-US" smtClean="0"/>
              <a:t>9/29/2022</a:t>
            </a:fld>
            <a:endParaRPr lang="en-US"/>
          </a:p>
        </p:txBody>
      </p:sp>
      <p:sp>
        <p:nvSpPr>
          <p:cNvPr id="5" name="Footer Placeholder 4">
            <a:extLst>
              <a:ext uri="{FF2B5EF4-FFF2-40B4-BE49-F238E27FC236}">
                <a16:creationId xmlns:a16="http://schemas.microsoft.com/office/drawing/2014/main" id="{A39C4659-34F1-47C6-A56F-769888FC60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7CB0B0-65B5-4A9E-B4A8-65B24FA0B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4D4C6-5B03-4566-AF5B-98FF52A70A78}" type="slidenum">
              <a:rPr lang="en-US" smtClean="0"/>
              <a:t>‹#›</a:t>
            </a:fld>
            <a:endParaRPr lang="en-US"/>
          </a:p>
        </p:txBody>
      </p:sp>
    </p:spTree>
    <p:extLst>
      <p:ext uri="{BB962C8B-B14F-4D97-AF65-F5344CB8AC3E}">
        <p14:creationId xmlns:p14="http://schemas.microsoft.com/office/powerpoint/2010/main" val="21727754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95FA6A-1C82-4818-AA4A-7C1B49288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F70DE-B2E5-48D4-AB75-EAFC4AB8C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643DA-A99D-42E7-B2DE-018076DABD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8B47C-8E76-45B7-AAAB-FC6913D776AA}" type="datetime1">
              <a:rPr lang="en-US" smtClean="0"/>
              <a:t>9/29/2022</a:t>
            </a:fld>
            <a:endParaRPr lang="en-US"/>
          </a:p>
        </p:txBody>
      </p:sp>
      <p:sp>
        <p:nvSpPr>
          <p:cNvPr id="5" name="Footer Placeholder 4">
            <a:extLst>
              <a:ext uri="{FF2B5EF4-FFF2-40B4-BE49-F238E27FC236}">
                <a16:creationId xmlns:a16="http://schemas.microsoft.com/office/drawing/2014/main" id="{FAF4657F-05B5-465F-A87A-1D87802DE7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Speed Science -- Cristian Cleary</a:t>
            </a:r>
          </a:p>
        </p:txBody>
      </p:sp>
      <p:sp>
        <p:nvSpPr>
          <p:cNvPr id="6" name="Slide Number Placeholder 5">
            <a:extLst>
              <a:ext uri="{FF2B5EF4-FFF2-40B4-BE49-F238E27FC236}">
                <a16:creationId xmlns:a16="http://schemas.microsoft.com/office/drawing/2014/main" id="{31947B4E-27A9-4B59-928F-5BE0E9638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647DA-CCBA-4540-A2F6-83E3C3695CFF}" type="slidenum">
              <a:rPr lang="en-US" smtClean="0"/>
              <a:t>‹#›</a:t>
            </a:fld>
            <a:endParaRPr lang="en-US"/>
          </a:p>
        </p:txBody>
      </p:sp>
    </p:spTree>
    <p:extLst>
      <p:ext uri="{BB962C8B-B14F-4D97-AF65-F5344CB8AC3E}">
        <p14:creationId xmlns:p14="http://schemas.microsoft.com/office/powerpoint/2010/main" val="2574165890"/>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6CA4B-4692-EB0F-4F12-E5DAE4CAA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3C5483-6019-584D-32D9-7549D94559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0A9D9-25E5-C305-FAF0-B0395F22E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F2915-EE10-9B42-9237-017CA0EB67B7}" type="datetimeFigureOut">
              <a:rPr lang="en-US" smtClean="0"/>
              <a:t>9/29/2022</a:t>
            </a:fld>
            <a:endParaRPr lang="en-US"/>
          </a:p>
        </p:txBody>
      </p:sp>
      <p:sp>
        <p:nvSpPr>
          <p:cNvPr id="5" name="Footer Placeholder 4">
            <a:extLst>
              <a:ext uri="{FF2B5EF4-FFF2-40B4-BE49-F238E27FC236}">
                <a16:creationId xmlns:a16="http://schemas.microsoft.com/office/drawing/2014/main" id="{A44AA8FB-8E96-75DB-D0A2-E1F646365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0AE00-8664-3B6A-069E-B7148F8DC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8DA38-F79F-DE4F-9B47-8A650CDB606F}" type="slidenum">
              <a:rPr lang="en-US" smtClean="0"/>
              <a:t>‹#›</a:t>
            </a:fld>
            <a:endParaRPr lang="en-US"/>
          </a:p>
        </p:txBody>
      </p:sp>
    </p:spTree>
    <p:extLst>
      <p:ext uri="{BB962C8B-B14F-4D97-AF65-F5344CB8AC3E}">
        <p14:creationId xmlns:p14="http://schemas.microsoft.com/office/powerpoint/2010/main" val="1626133209"/>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C6F9-FE9C-6E41-9CE3-00F3A88C0B52}" type="datetimeFigureOut">
              <a:rPr lang="en-US" smtClean="0"/>
              <a:t>9/29/2022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7DBA9-651C-2B4E-BE46-8BA18E77AFDE}" type="slidenum">
              <a:rPr lang="en-US" smtClean="0"/>
              <a:t>‹#›</a:t>
            </a:fld>
            <a:endParaRPr lang="en-US"/>
          </a:p>
        </p:txBody>
      </p:sp>
    </p:spTree>
    <p:extLst>
      <p:ext uri="{BB962C8B-B14F-4D97-AF65-F5344CB8AC3E}">
        <p14:creationId xmlns:p14="http://schemas.microsoft.com/office/powerpoint/2010/main" val="1331516152"/>
      </p:ext>
    </p:extLst>
  </p:cSld>
  <p:clrMap bg1="dk1" tx1="lt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84BC4-5DE6-9744-BAA1-4BA4698DE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397A-827C-B14A-A192-C8810182A9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DF72D-36E7-F44E-A309-5CA3D874B6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147E7-CA25-A440-B3BA-E4DF49141D24}" type="datetimeFigureOut">
              <a:rPr lang="en-US" smtClean="0"/>
              <a:t>9/29/2022</a:t>
            </a:fld>
            <a:endParaRPr lang="en-US"/>
          </a:p>
        </p:txBody>
      </p:sp>
      <p:sp>
        <p:nvSpPr>
          <p:cNvPr id="5" name="Footer Placeholder 4">
            <a:extLst>
              <a:ext uri="{FF2B5EF4-FFF2-40B4-BE49-F238E27FC236}">
                <a16:creationId xmlns:a16="http://schemas.microsoft.com/office/drawing/2014/main" id="{3519972F-5E66-E24E-8EA7-8910A469C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082DCF-4E0D-BD46-AB0E-9BB64BF2D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98C26-F0F3-4B47-8447-E31B998D31AD}" type="slidenum">
              <a:rPr lang="en-US" smtClean="0"/>
              <a:t>‹#›</a:t>
            </a:fld>
            <a:endParaRPr lang="en-US"/>
          </a:p>
        </p:txBody>
      </p:sp>
    </p:spTree>
    <p:extLst>
      <p:ext uri="{BB962C8B-B14F-4D97-AF65-F5344CB8AC3E}">
        <p14:creationId xmlns:p14="http://schemas.microsoft.com/office/powerpoint/2010/main" val="3558417203"/>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209709"/>
            <a:ext cx="184253" cy="518091"/>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52"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399" r:id="rId12"/>
    <p:sldLayoutId id="2147484400" r:id="rId13"/>
    <p:sldLayoutId id="2147484401" r:id="rId14"/>
    <p:sldLayoutId id="2147484402" r:id="rId15"/>
    <p:sldLayoutId id="2147484403"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3E28C-8D11-AD40-B71F-93292576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130988-9DBF-E69A-6676-DD91341A7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A5B9-E91F-01FA-B125-D0DB04EB5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385F7-F4C6-8F43-8510-920207954140}" type="datetimeFigureOut">
              <a:rPr lang="en-US" smtClean="0"/>
              <a:t>9/29/2022</a:t>
            </a:fld>
            <a:endParaRPr lang="en-US"/>
          </a:p>
        </p:txBody>
      </p:sp>
      <p:sp>
        <p:nvSpPr>
          <p:cNvPr id="5" name="Footer Placeholder 4">
            <a:extLst>
              <a:ext uri="{FF2B5EF4-FFF2-40B4-BE49-F238E27FC236}">
                <a16:creationId xmlns:a16="http://schemas.microsoft.com/office/drawing/2014/main" id="{8545514C-B0F7-9E56-0D0C-42C42B815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18FF5A-B659-469D-777F-7209AB91A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16B9D-D3FD-8549-B33B-065722DCD35E}" type="slidenum">
              <a:rPr lang="en-US" smtClean="0"/>
              <a:t>‹#›</a:t>
            </a:fld>
            <a:endParaRPr lang="en-US"/>
          </a:p>
        </p:txBody>
      </p:sp>
    </p:spTree>
    <p:extLst>
      <p:ext uri="{BB962C8B-B14F-4D97-AF65-F5344CB8AC3E}">
        <p14:creationId xmlns:p14="http://schemas.microsoft.com/office/powerpoint/2010/main" val="337993986"/>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CEAE-0636-4C9B-D6CA-8B47804FD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76EFA5-9D44-661C-2723-02A018BF56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6A4DB-A84B-E92A-D632-CE85C93DE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7B341-9D94-4B47-B38A-B72B8ACD5CBE}" type="datetimeFigureOut">
              <a:rPr lang="en-US" smtClean="0"/>
              <a:t>9/29/2022</a:t>
            </a:fld>
            <a:endParaRPr lang="en-US"/>
          </a:p>
        </p:txBody>
      </p:sp>
      <p:sp>
        <p:nvSpPr>
          <p:cNvPr id="5" name="Footer Placeholder 4">
            <a:extLst>
              <a:ext uri="{FF2B5EF4-FFF2-40B4-BE49-F238E27FC236}">
                <a16:creationId xmlns:a16="http://schemas.microsoft.com/office/drawing/2014/main" id="{A7663B27-5498-CBB1-69FA-A71D1BEDA9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5FBAC5-9A62-FE04-31CD-53AFBFCB2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4FED3-7DD4-496A-874E-3B86B9170175}" type="slidenum">
              <a:rPr lang="en-US" smtClean="0"/>
              <a:t>‹#›</a:t>
            </a:fld>
            <a:endParaRPr lang="en-US"/>
          </a:p>
        </p:txBody>
      </p:sp>
    </p:spTree>
    <p:extLst>
      <p:ext uri="{BB962C8B-B14F-4D97-AF65-F5344CB8AC3E}">
        <p14:creationId xmlns:p14="http://schemas.microsoft.com/office/powerpoint/2010/main" val="1633070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a:t>
            </a:r>
          </a:p>
          <a:p>
            <a:pPr lvl="7"/>
            <a:r>
              <a:rPr lang="en-US" dirty="0"/>
              <a:t>Eight</a:t>
            </a:r>
          </a:p>
          <a:p>
            <a:pPr lvl="8"/>
            <a:r>
              <a:rPr lang="en-US" dirty="0"/>
              <a:t>nine</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9/29/2022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7051824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28E8C-CCA7-6DE3-03E9-A66F488D2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E79A1-AFB7-653C-4DEB-C66D2223B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546C4-8C0C-2321-ABA0-36D7E0F81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92546-65B2-D447-B222-B8DF91592717}" type="datetimeFigureOut">
              <a:rPr lang="en-US" smtClean="0"/>
              <a:t>9/29/2022</a:t>
            </a:fld>
            <a:endParaRPr lang="en-US"/>
          </a:p>
        </p:txBody>
      </p:sp>
      <p:sp>
        <p:nvSpPr>
          <p:cNvPr id="5" name="Footer Placeholder 4">
            <a:extLst>
              <a:ext uri="{FF2B5EF4-FFF2-40B4-BE49-F238E27FC236}">
                <a16:creationId xmlns:a16="http://schemas.microsoft.com/office/drawing/2014/main" id="{3F59C30B-11C9-3B28-C36D-6B57AE9D8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52FB12-E423-052F-4B36-E1C87EB74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F5C1E-626A-8C43-B9A2-B9C743D10589}" type="slidenum">
              <a:rPr lang="en-US" smtClean="0"/>
              <a:t>‹#›</a:t>
            </a:fld>
            <a:endParaRPr lang="en-US"/>
          </a:p>
        </p:txBody>
      </p:sp>
    </p:spTree>
    <p:extLst>
      <p:ext uri="{BB962C8B-B14F-4D97-AF65-F5344CB8AC3E}">
        <p14:creationId xmlns:p14="http://schemas.microsoft.com/office/powerpoint/2010/main" val="1591896513"/>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B9FA89AC-EFCE-46C9-815F-573BC18402C6}" type="datetime1">
              <a:rPr lang="en-US" smtClean="0"/>
              <a:t>9/29/2022</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46069489-5497-418F-8316-65C58C0B4495}" type="slidenum">
              <a:rPr lang="en-US" smtClean="0"/>
              <a:t>‹#›</a:t>
            </a:fld>
            <a:endParaRPr lang="en-US"/>
          </a:p>
        </p:txBody>
      </p:sp>
    </p:spTree>
    <p:extLst>
      <p:ext uri="{BB962C8B-B14F-4D97-AF65-F5344CB8AC3E}">
        <p14:creationId xmlns:p14="http://schemas.microsoft.com/office/powerpoint/2010/main" val="697630395"/>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6355ED-A6EB-428F-B25A-1819CF8A7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FB0BE0-0DD1-4D15-90E4-164375F55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BFF8B-8343-46CB-89A8-C473BC7B4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EB4A9-361B-49B3-80FD-891912A47B7D}" type="datetimeFigureOut">
              <a:rPr lang="en-US" smtClean="0"/>
              <a:t>9/29/2022</a:t>
            </a:fld>
            <a:endParaRPr lang="en-US"/>
          </a:p>
        </p:txBody>
      </p:sp>
      <p:sp>
        <p:nvSpPr>
          <p:cNvPr id="5" name="Footer Placeholder 4">
            <a:extLst>
              <a:ext uri="{FF2B5EF4-FFF2-40B4-BE49-F238E27FC236}">
                <a16:creationId xmlns:a16="http://schemas.microsoft.com/office/drawing/2014/main" id="{14D0764D-0542-434C-8E97-4795B169C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1F9F56-CB35-47F3-8921-D7B8C83476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0D46B-0E8E-449F-A7BB-092909E910BB}" type="slidenum">
              <a:rPr lang="en-US" smtClean="0"/>
              <a:t>‹#›</a:t>
            </a:fld>
            <a:endParaRPr lang="en-US"/>
          </a:p>
        </p:txBody>
      </p:sp>
    </p:spTree>
    <p:extLst>
      <p:ext uri="{BB962C8B-B14F-4D97-AF65-F5344CB8AC3E}">
        <p14:creationId xmlns:p14="http://schemas.microsoft.com/office/powerpoint/2010/main" val="1498956537"/>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41AF7-8405-394A-80CC-83DF9C4613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95DB3-CF39-BF4A-84DA-512CE8E31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19513-40AB-F448-8A2A-778D4E923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F1FE4-4458-C74B-95B7-7201097C19FD}" type="datetimeFigureOut">
              <a:rPr lang="en-US" smtClean="0"/>
              <a:t>9/29/2022</a:t>
            </a:fld>
            <a:endParaRPr lang="en-US"/>
          </a:p>
        </p:txBody>
      </p:sp>
      <p:sp>
        <p:nvSpPr>
          <p:cNvPr id="5" name="Footer Placeholder 4">
            <a:extLst>
              <a:ext uri="{FF2B5EF4-FFF2-40B4-BE49-F238E27FC236}">
                <a16:creationId xmlns:a16="http://schemas.microsoft.com/office/drawing/2014/main" id="{1A94C827-3581-1A4E-8A9B-F82FC4171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3DCB02-61C2-A44E-882C-F6407A2A7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C24F2-D65C-8648-9298-053B11CCB30A}" type="slidenum">
              <a:rPr lang="en-US" smtClean="0"/>
              <a:t>‹#›</a:t>
            </a:fld>
            <a:endParaRPr lang="en-US"/>
          </a:p>
        </p:txBody>
      </p:sp>
    </p:spTree>
    <p:extLst>
      <p:ext uri="{BB962C8B-B14F-4D97-AF65-F5344CB8AC3E}">
        <p14:creationId xmlns:p14="http://schemas.microsoft.com/office/powerpoint/2010/main" val="1922907635"/>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038B2A6-3C5B-D740-8EBB-B829A05690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F2114F4-7D8F-B244-ACBB-EEAF7AC4F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9BF9CAF-1117-3849-AC81-53127767FA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C25D6-02E0-3D47-9B35-FB94889FC910}" type="datetimeFigureOut">
              <a:rPr kumimoji="1" lang="zh-CN" altLang="en-US" smtClean="0"/>
              <a:t>2022/9/29</a:t>
            </a:fld>
            <a:endParaRPr kumimoji="1" lang="zh-CN" altLang="en-US"/>
          </a:p>
        </p:txBody>
      </p:sp>
      <p:sp>
        <p:nvSpPr>
          <p:cNvPr id="5" name="页脚占位符 4">
            <a:extLst>
              <a:ext uri="{FF2B5EF4-FFF2-40B4-BE49-F238E27FC236}">
                <a16:creationId xmlns:a16="http://schemas.microsoft.com/office/drawing/2014/main" id="{6CD898A1-5BCE-8B43-A5DD-95CB85169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B1233BBF-2EB9-CB41-90EF-04D42C8A5A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ED944-FD55-BB44-AC3F-4DD458935390}" type="slidenum">
              <a:rPr kumimoji="1" lang="zh-CN" altLang="en-US" smtClean="0"/>
              <a:t>‹#›</a:t>
            </a:fld>
            <a:endParaRPr kumimoji="1" lang="zh-CN" altLang="en-US"/>
          </a:p>
        </p:txBody>
      </p:sp>
    </p:spTree>
    <p:extLst>
      <p:ext uri="{BB962C8B-B14F-4D97-AF65-F5344CB8AC3E}">
        <p14:creationId xmlns:p14="http://schemas.microsoft.com/office/powerpoint/2010/main" val="3922724452"/>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E95860-55AD-8D77-E831-5E6A431F9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87708D-21FA-9BFD-960F-725D33135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7E901-0EB5-F19C-8517-395E82934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DDDA5-0376-744D-83CD-C72E3643AF9E}" type="datetimeFigureOut">
              <a:rPr lang="en-US" smtClean="0"/>
              <a:t>9/29/2022</a:t>
            </a:fld>
            <a:endParaRPr lang="en-US"/>
          </a:p>
        </p:txBody>
      </p:sp>
      <p:sp>
        <p:nvSpPr>
          <p:cNvPr id="5" name="Footer Placeholder 4">
            <a:extLst>
              <a:ext uri="{FF2B5EF4-FFF2-40B4-BE49-F238E27FC236}">
                <a16:creationId xmlns:a16="http://schemas.microsoft.com/office/drawing/2014/main" id="{41824E9A-956C-55F3-46AF-5B9D9B4C6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AE7F46-3867-9602-32A6-DC8AAC817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05527-E946-634A-8E8F-5183144682DC}" type="slidenum">
              <a:rPr lang="en-US" smtClean="0"/>
              <a:t>‹#›</a:t>
            </a:fld>
            <a:endParaRPr lang="en-US"/>
          </a:p>
        </p:txBody>
      </p:sp>
    </p:spTree>
    <p:extLst>
      <p:ext uri="{BB962C8B-B14F-4D97-AF65-F5344CB8AC3E}">
        <p14:creationId xmlns:p14="http://schemas.microsoft.com/office/powerpoint/2010/main" val="1617870854"/>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7110FEF6-D392-4748-92F5-8E40D6A31075}" type="datetimeFigureOut">
              <a:rPr lang="en-US" smtClean="0"/>
              <a:t>9/29/2022</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EB1B6CA-F769-9948-A7CD-E6397F927D7E}"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8576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1.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mailto:Xiao.Han.1@stonybrook.edu" TargetMode="External"/><Relationship Id="rId7"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62.xml"/><Relationship Id="rId6" Type="http://schemas.openxmlformats.org/officeDocument/2006/relationships/hyperlink" Target="https://www.stonybrook.edu/" TargetMode="External"/><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jpeg"/><Relationship Id="rId4" Type="http://schemas.openxmlformats.org/officeDocument/2006/relationships/hyperlink" Target="mailto:xhan@cshl.edu" TargetMode="Externa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1.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73.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8.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jpeg"/><Relationship Id="rId1" Type="http://schemas.openxmlformats.org/officeDocument/2006/relationships/slideLayout" Target="../slideLayouts/slideLayout85.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9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96.xml"/><Relationship Id="rId5" Type="http://schemas.openxmlformats.org/officeDocument/2006/relationships/image" Target="../media/image78.emf"/><Relationship Id="rId4" Type="http://schemas.openxmlformats.org/officeDocument/2006/relationships/image" Target="../media/image7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111.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117.xml"/><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1.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19.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119.xml"/><Relationship Id="rId6" Type="http://schemas.openxmlformats.org/officeDocument/2006/relationships/image" Target="../media/image94.png"/><Relationship Id="rId11" Type="http://schemas.openxmlformats.org/officeDocument/2006/relationships/image" Target="../media/image98.jpeg"/><Relationship Id="rId5" Type="http://schemas.microsoft.com/office/2007/relationships/hdphoto" Target="../media/hdphoto1.wdp"/><Relationship Id="rId10" Type="http://schemas.openxmlformats.org/officeDocument/2006/relationships/image" Target="../media/image97.jpeg"/><Relationship Id="rId4" Type="http://schemas.openxmlformats.org/officeDocument/2006/relationships/image" Target="../media/image93.png"/><Relationship Id="rId9" Type="http://schemas.openxmlformats.org/officeDocument/2006/relationships/image" Target="../media/image9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0.xml"/></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tiff"/><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tiff"/><Relationship Id="rId1" Type="http://schemas.openxmlformats.org/officeDocument/2006/relationships/slideLayout" Target="../slideLayouts/slideLayout130.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tiff"/><Relationship Id="rId9" Type="http://schemas.openxmlformats.org/officeDocument/2006/relationships/image" Target="../media/image107.png"/><Relationship Id="rId1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130.xml"/><Relationship Id="rId6" Type="http://schemas.openxmlformats.org/officeDocument/2006/relationships/image" Target="../media/image102.tiff"/><Relationship Id="rId5" Type="http://schemas.openxmlformats.org/officeDocument/2006/relationships/image" Target="../media/image115.tiff"/><Relationship Id="rId4" Type="http://schemas.openxmlformats.org/officeDocument/2006/relationships/image" Target="../media/image114.tiff"/></Relationships>
</file>

<file path=ppt/slides/_rels/slide4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0.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41.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1.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hyperlink" Target="http://biorender.co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15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emf"/><Relationship Id="rId7" Type="http://schemas.openxmlformats.org/officeDocument/2006/relationships/image" Target="../media/image135.jpeg"/><Relationship Id="rId2" Type="http://schemas.openxmlformats.org/officeDocument/2006/relationships/notesSlide" Target="../notesSlides/notesSlide20.xml"/><Relationship Id="rId1" Type="http://schemas.openxmlformats.org/officeDocument/2006/relationships/slideLayout" Target="../slideLayouts/slideLayout158.xml"/><Relationship Id="rId6" Type="http://schemas.openxmlformats.org/officeDocument/2006/relationships/image" Target="../media/image134.png"/><Relationship Id="rId5" Type="http://schemas.openxmlformats.org/officeDocument/2006/relationships/image" Target="../media/image133.jpeg"/><Relationship Id="rId10" Type="http://schemas.openxmlformats.org/officeDocument/2006/relationships/image" Target="../media/image138.png"/><Relationship Id="rId4" Type="http://schemas.openxmlformats.org/officeDocument/2006/relationships/image" Target="../media/image132.jpeg"/><Relationship Id="rId9" Type="http://schemas.openxmlformats.org/officeDocument/2006/relationships/image" Target="../media/image137.jpeg"/></Relationships>
</file>

<file path=ppt/slides/_rels/slide53.xml.rels><?xml version="1.0" encoding="UTF-8" standalone="yes"?>
<Relationships xmlns="http://schemas.openxmlformats.org/package/2006/relationships"><Relationship Id="rId8" Type="http://schemas.openxmlformats.org/officeDocument/2006/relationships/image" Target="../media/image143.emf"/><Relationship Id="rId13" Type="http://schemas.microsoft.com/office/2007/relationships/hdphoto" Target="../media/hdphoto3.wdp"/><Relationship Id="rId3" Type="http://schemas.openxmlformats.org/officeDocument/2006/relationships/image" Target="../media/image139.png"/><Relationship Id="rId7" Type="http://schemas.openxmlformats.org/officeDocument/2006/relationships/oleObject" Target="../embeddings/oleObject1.bin"/><Relationship Id="rId12" Type="http://schemas.openxmlformats.org/officeDocument/2006/relationships/image" Target="../media/image146.png"/><Relationship Id="rId17" Type="http://schemas.openxmlformats.org/officeDocument/2006/relationships/image" Target="../media/image148.emf"/><Relationship Id="rId2" Type="http://schemas.openxmlformats.org/officeDocument/2006/relationships/notesSlide" Target="../notesSlides/notesSlide21.xml"/><Relationship Id="rId16" Type="http://schemas.openxmlformats.org/officeDocument/2006/relationships/oleObject" Target="../embeddings/oleObject4.bin"/><Relationship Id="rId1" Type="http://schemas.openxmlformats.org/officeDocument/2006/relationships/slideLayout" Target="../slideLayouts/slideLayout158.xml"/><Relationship Id="rId6" Type="http://schemas.openxmlformats.org/officeDocument/2006/relationships/image" Target="../media/image142.jpeg"/><Relationship Id="rId11" Type="http://schemas.openxmlformats.org/officeDocument/2006/relationships/image" Target="../media/image145.jpeg"/><Relationship Id="rId5" Type="http://schemas.openxmlformats.org/officeDocument/2006/relationships/image" Target="../media/image141.jpeg"/><Relationship Id="rId15" Type="http://schemas.openxmlformats.org/officeDocument/2006/relationships/image" Target="../media/image147.emf"/><Relationship Id="rId10" Type="http://schemas.openxmlformats.org/officeDocument/2006/relationships/image" Target="../media/image144.emf"/><Relationship Id="rId4" Type="http://schemas.openxmlformats.org/officeDocument/2006/relationships/image" Target="../media/image140.png"/><Relationship Id="rId9" Type="http://schemas.openxmlformats.org/officeDocument/2006/relationships/oleObject" Target="../embeddings/oleObject2.bin"/><Relationship Id="rId1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xml"/><Relationship Id="rId7" Type="http://schemas.openxmlformats.org/officeDocument/2006/relationships/image" Target="../media/image149.png"/><Relationship Id="rId2" Type="http://schemas.openxmlformats.org/officeDocument/2006/relationships/diagramData" Target="../diagrams/data1.xml"/><Relationship Id="rId1" Type="http://schemas.openxmlformats.org/officeDocument/2006/relationships/slideLayout" Target="../slideLayouts/slideLayout16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hyperlink" Target="https://growabrain.typepad.com/growabrain/2004/01/2003_growabrain_3.html" TargetMode="External"/><Relationship Id="rId2" Type="http://schemas.openxmlformats.org/officeDocument/2006/relationships/image" Target="../media/image150.gif"/><Relationship Id="rId1" Type="http://schemas.openxmlformats.org/officeDocument/2006/relationships/slideLayout" Target="../slideLayouts/slideLayout16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3" Type="http://schemas.openxmlformats.org/officeDocument/2006/relationships/hyperlink" Target="https://pubmed.ncbi.nlm.nih.gov/?term=Storz%20P%5BAuthor%5D" TargetMode="External"/><Relationship Id="rId2" Type="http://schemas.openxmlformats.org/officeDocument/2006/relationships/image" Target="../media/image151.jpeg"/><Relationship Id="rId1" Type="http://schemas.openxmlformats.org/officeDocument/2006/relationships/slideLayout" Target="../slideLayouts/slideLayout180.xml"/><Relationship Id="rId4" Type="http://schemas.openxmlformats.org/officeDocument/2006/relationships/hyperlink" Target="https://www.ncbi.nlm.nih.gov/pmc/articles/PMC6036907/"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80.xml"/><Relationship Id="rId5" Type="http://schemas.openxmlformats.org/officeDocument/2006/relationships/image" Target="../media/image156.png"/><Relationship Id="rId4" Type="http://schemas.openxmlformats.org/officeDocument/2006/relationships/image" Target="../media/image155.png"/></Relationships>
</file>

<file path=ppt/slides/_rels/slide61.xml.rels><?xml version="1.0" encoding="UTF-8" standalone="yes"?>
<Relationships xmlns="http://schemas.openxmlformats.org/package/2006/relationships"><Relationship Id="rId2" Type="http://schemas.openxmlformats.org/officeDocument/2006/relationships/image" Target="../media/image157.tiff"/><Relationship Id="rId1" Type="http://schemas.openxmlformats.org/officeDocument/2006/relationships/slideLayout" Target="../slideLayouts/slideLayout190.xml"/></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91.xml"/></Relationships>
</file>

<file path=ppt/slides/_rels/slide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201.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s>
</file>

<file path=ppt/slides/_rels/slide6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3.xml"/><Relationship Id="rId1" Type="http://schemas.openxmlformats.org/officeDocument/2006/relationships/slideLayout" Target="../slideLayouts/slideLayout202.xml"/></Relationships>
</file>

<file path=ppt/slides/_rels/slide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4.xml"/><Relationship Id="rId1" Type="http://schemas.openxmlformats.org/officeDocument/2006/relationships/slideLayout" Target="../slideLayouts/slideLayout202.xml"/><Relationship Id="rId4" Type="http://schemas.openxmlformats.org/officeDocument/2006/relationships/image" Target="../media/image166.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6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24.xml"/></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25.xml"/><Relationship Id="rId1" Type="http://schemas.openxmlformats.org/officeDocument/2006/relationships/slideLayout" Target="../slideLayouts/slideLayout23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7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png"/><Relationship Id="rId2" Type="http://schemas.openxmlformats.org/officeDocument/2006/relationships/notesSlide" Target="../notesSlides/notesSlide26.xml"/><Relationship Id="rId1" Type="http://schemas.openxmlformats.org/officeDocument/2006/relationships/slideLayout" Target="../slideLayouts/slideLayout237.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emf"/><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74.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7.xml"/><Relationship Id="rId1" Type="http://schemas.openxmlformats.org/officeDocument/2006/relationships/slideLayout" Target="../slideLayouts/slideLayout235.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3" descr="A close up of a mans face&#10;&#10;Description automatically generated">
            <a:extLst>
              <a:ext uri="{FF2B5EF4-FFF2-40B4-BE49-F238E27FC236}">
                <a16:creationId xmlns:a16="http://schemas.microsoft.com/office/drawing/2014/main" id="{11C68AED-B5BD-4997-B3FD-E1BFBE4F84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 y="10"/>
            <a:ext cx="12192031" cy="4915066"/>
          </a:xfrm>
          <a:prstGeom prst="rect">
            <a:avLst/>
          </a:prstGeom>
        </p:spPr>
      </p:pic>
      <p:sp>
        <p:nvSpPr>
          <p:cNvPr id="23" name="Rectangle 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93F9343-5665-4AE6-B1C9-B3C68D583D85}"/>
              </a:ext>
            </a:extLst>
          </p:cNvPr>
          <p:cNvSpPr>
            <a:spLocks noGrp="1"/>
          </p:cNvSpPr>
          <p:nvPr>
            <p:ph type="ctrTitle"/>
          </p:nvPr>
        </p:nvSpPr>
        <p:spPr>
          <a:xfrm>
            <a:off x="828675" y="5120639"/>
            <a:ext cx="7137263" cy="1280161"/>
          </a:xfrm>
        </p:spPr>
        <p:txBody>
          <a:bodyPr anchor="ctr">
            <a:normAutofit/>
          </a:bodyPr>
          <a:lstStyle/>
          <a:p>
            <a:pPr algn="r"/>
            <a:r>
              <a:rPr lang="en-US" sz="4800" b="1" i="1" dirty="0">
                <a:ln w="22225">
                  <a:solidFill>
                    <a:srgbClr val="C00000"/>
                  </a:solidFill>
                  <a:prstDash val="solid"/>
                </a:ln>
                <a:solidFill>
                  <a:srgbClr val="FFFFFF"/>
                </a:solidFill>
              </a:rPr>
              <a:t>SPEED SCIENCE 2022 </a:t>
            </a:r>
          </a:p>
        </p:txBody>
      </p:sp>
      <p:sp>
        <p:nvSpPr>
          <p:cNvPr id="3" name="Subtitle 2">
            <a:extLst>
              <a:ext uri="{FF2B5EF4-FFF2-40B4-BE49-F238E27FC236}">
                <a16:creationId xmlns:a16="http://schemas.microsoft.com/office/drawing/2014/main" id="{DC397BF4-B56E-4B09-AAB0-F291271DB976}"/>
              </a:ext>
            </a:extLst>
          </p:cNvPr>
          <p:cNvSpPr>
            <a:spLocks noGrp="1"/>
          </p:cNvSpPr>
          <p:nvPr>
            <p:ph type="subTitle" idx="1"/>
          </p:nvPr>
        </p:nvSpPr>
        <p:spPr>
          <a:xfrm>
            <a:off x="8289580" y="5120639"/>
            <a:ext cx="3073745" cy="1280160"/>
          </a:xfrm>
        </p:spPr>
        <p:txBody>
          <a:bodyPr anchor="ctr">
            <a:normAutofit/>
          </a:bodyPr>
          <a:lstStyle/>
          <a:p>
            <a:r>
              <a:rPr lang="en-US" dirty="0">
                <a:solidFill>
                  <a:srgbClr val="FFFFFF"/>
                </a:solidFill>
              </a:rPr>
              <a:t>Session two</a:t>
            </a:r>
          </a:p>
        </p:txBody>
      </p:sp>
      <p:cxnSp>
        <p:nvCxnSpPr>
          <p:cNvPr id="24" name="Straight Connector 10">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20747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CB54AF-9F46-47D8-BAD3-755030DE3581}"/>
              </a:ext>
            </a:extLst>
          </p:cNvPr>
          <p:cNvSpPr txBox="1"/>
          <p:nvPr/>
        </p:nvSpPr>
        <p:spPr>
          <a:xfrm>
            <a:off x="1513313" y="1142727"/>
            <a:ext cx="10160562" cy="1446550"/>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Manipulating alternative splicing in cancer as a therapeutic approach </a:t>
            </a:r>
          </a:p>
        </p:txBody>
      </p:sp>
      <p:sp>
        <p:nvSpPr>
          <p:cNvPr id="5" name="TextBox 4">
            <a:extLst>
              <a:ext uri="{FF2B5EF4-FFF2-40B4-BE49-F238E27FC236}">
                <a16:creationId xmlns:a16="http://schemas.microsoft.com/office/drawing/2014/main" id="{E31E8839-4C03-4308-9644-81619B6E2862}"/>
              </a:ext>
            </a:extLst>
          </p:cNvPr>
          <p:cNvSpPr txBox="1"/>
          <p:nvPr/>
        </p:nvSpPr>
        <p:spPr>
          <a:xfrm>
            <a:off x="1266900" y="3769509"/>
            <a:ext cx="8963735"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Dillon M. Voss</a:t>
            </a:r>
          </a:p>
          <a:p>
            <a:pPr algn="ctr"/>
            <a:r>
              <a:rPr lang="en-US" sz="2800" dirty="0">
                <a:latin typeface="Arial" panose="020B0604020202020204" pitchFamily="34" charset="0"/>
                <a:cs typeface="Arial" panose="020B0604020202020204" pitchFamily="34" charset="0"/>
              </a:rPr>
              <a:t>Krainer Lab</a:t>
            </a:r>
          </a:p>
          <a:p>
            <a:pPr algn="r"/>
            <a:r>
              <a:rPr lang="en-US" sz="2800" dirty="0">
                <a:latin typeface="Arial" panose="020B0604020202020204" pitchFamily="34" charset="0"/>
                <a:cs typeface="Arial" panose="020B0604020202020204" pitchFamily="34" charset="0"/>
              </a:rPr>
              <a:t>Stony Brook University Graduate Program in Genetics</a:t>
            </a:r>
          </a:p>
        </p:txBody>
      </p:sp>
      <p:sp>
        <p:nvSpPr>
          <p:cNvPr id="3" name="Slide Number Placeholder 2">
            <a:extLst>
              <a:ext uri="{FF2B5EF4-FFF2-40B4-BE49-F238E27FC236}">
                <a16:creationId xmlns:a16="http://schemas.microsoft.com/office/drawing/2014/main" id="{C239C8BD-6173-48AB-A3E8-FC042500EE8B}"/>
              </a:ext>
            </a:extLst>
          </p:cNvPr>
          <p:cNvSpPr>
            <a:spLocks noGrp="1"/>
          </p:cNvSpPr>
          <p:nvPr>
            <p:ph type="sldNum" sz="quarter" idx="12"/>
          </p:nvPr>
        </p:nvSpPr>
        <p:spPr/>
        <p:txBody>
          <a:bodyPr>
            <a:normAutofit lnSpcReduction="10000"/>
          </a:bodyPr>
          <a:lstStyle/>
          <a:p>
            <a:r>
              <a:rPr lang="en-US" dirty="0"/>
              <a:t>0</a:t>
            </a:r>
          </a:p>
        </p:txBody>
      </p:sp>
    </p:spTree>
    <p:extLst>
      <p:ext uri="{BB962C8B-B14F-4D97-AF65-F5344CB8AC3E}">
        <p14:creationId xmlns:p14="http://schemas.microsoft.com/office/powerpoint/2010/main" val="3698146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95B7-2FDC-4F18-B065-374C657FEC94}"/>
              </a:ext>
            </a:extLst>
          </p:cNvPr>
          <p:cNvSpPr>
            <a:spLocks noGrp="1"/>
          </p:cNvSpPr>
          <p:nvPr>
            <p:ph type="title"/>
          </p:nvPr>
        </p:nvSpPr>
        <p:spPr>
          <a:xfrm>
            <a:off x="2019152" y="381417"/>
            <a:ext cx="7467164" cy="967650"/>
          </a:xfrm>
        </p:spPr>
        <p:txBody>
          <a:bodyPr>
            <a:normAutofit fontScale="90000"/>
          </a:bodyPr>
          <a:lstStyle/>
          <a:p>
            <a:pPr algn="ctr"/>
            <a:r>
              <a:rPr lang="en-US" sz="2800" b="0" dirty="0">
                <a:latin typeface="Arial" panose="020B0604020202020204" pitchFamily="34" charset="0"/>
                <a:cs typeface="Arial" panose="020B0604020202020204" pitchFamily="34" charset="0"/>
              </a:rPr>
              <a:t>Alternative splicing increases functional diversity of the proteome and is dysregulated in cancer</a:t>
            </a:r>
          </a:p>
        </p:txBody>
      </p:sp>
      <p:cxnSp>
        <p:nvCxnSpPr>
          <p:cNvPr id="4" name="Straight Connector 3">
            <a:extLst>
              <a:ext uri="{FF2B5EF4-FFF2-40B4-BE49-F238E27FC236}">
                <a16:creationId xmlns:a16="http://schemas.microsoft.com/office/drawing/2014/main" id="{EF7EBE8D-223A-4616-8487-D7B63512DE32}"/>
              </a:ext>
            </a:extLst>
          </p:cNvPr>
          <p:cNvCxnSpPr/>
          <p:nvPr/>
        </p:nvCxnSpPr>
        <p:spPr>
          <a:xfrm>
            <a:off x="873457" y="1428688"/>
            <a:ext cx="984003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61DF417-96A4-4862-A4BE-51EB728D3A7F}"/>
              </a:ext>
            </a:extLst>
          </p:cNvPr>
          <p:cNvSpPr txBox="1"/>
          <p:nvPr/>
        </p:nvSpPr>
        <p:spPr>
          <a:xfrm>
            <a:off x="6609522" y="6569278"/>
            <a:ext cx="4699429" cy="769441"/>
          </a:xfrm>
          <a:prstGeom prst="rect">
            <a:avLst/>
          </a:prstGeom>
          <a:noFill/>
        </p:spPr>
        <p:txBody>
          <a:bodyPr wrap="square" rtlCol="0">
            <a:spAutoFit/>
          </a:bodyPr>
          <a:lstStyle/>
          <a:p>
            <a:pPr algn="r"/>
            <a:r>
              <a:rPr lang="en-US" sz="1200" dirty="0"/>
              <a:t>based on: </a:t>
            </a:r>
            <a:r>
              <a:rPr lang="en-US" sz="1200" dirty="0" err="1"/>
              <a:t>Chaneton</a:t>
            </a:r>
            <a:r>
              <a:rPr lang="en-US" sz="1200" dirty="0"/>
              <a:t>, B., Gottlieb, E. </a:t>
            </a:r>
            <a:r>
              <a:rPr lang="en-US" sz="1200" b="1" i="1" dirty="0"/>
              <a:t>Trends </a:t>
            </a:r>
            <a:r>
              <a:rPr lang="en-US" sz="1200" b="1" i="1" dirty="0" err="1"/>
              <a:t>Biochem</a:t>
            </a:r>
            <a:r>
              <a:rPr lang="en-US" sz="1200" b="1" i="1" dirty="0"/>
              <a:t>. Sci.</a:t>
            </a:r>
            <a:r>
              <a:rPr lang="en-US" sz="1200" dirty="0"/>
              <a:t>, 2012.</a:t>
            </a:r>
          </a:p>
          <a:p>
            <a:pPr algn="r"/>
            <a:endParaRPr lang="en-US" sz="1200" dirty="0"/>
          </a:p>
          <a:p>
            <a:pPr algn="r"/>
            <a:endParaRPr lang="en-US" sz="1200" dirty="0"/>
          </a:p>
          <a:p>
            <a:pPr algn="r"/>
            <a:endParaRPr lang="en-US" sz="1200" baseline="30000" dirty="0"/>
          </a:p>
        </p:txBody>
      </p:sp>
      <p:sp>
        <p:nvSpPr>
          <p:cNvPr id="24" name="Slide Number Placeholder 23">
            <a:extLst>
              <a:ext uri="{FF2B5EF4-FFF2-40B4-BE49-F238E27FC236}">
                <a16:creationId xmlns:a16="http://schemas.microsoft.com/office/drawing/2014/main" id="{AF095156-C4E0-4AE0-BD9F-51E15D4BDFE1}"/>
              </a:ext>
            </a:extLst>
          </p:cNvPr>
          <p:cNvSpPr>
            <a:spLocks noGrp="1"/>
          </p:cNvSpPr>
          <p:nvPr>
            <p:ph type="sldNum" sz="quarter" idx="12"/>
          </p:nvPr>
        </p:nvSpPr>
        <p:spPr/>
        <p:txBody>
          <a:bodyPr>
            <a:normAutofit lnSpcReduction="10000"/>
          </a:bodyPr>
          <a:lstStyle/>
          <a:p>
            <a:r>
              <a:rPr lang="en-US" dirty="0"/>
              <a:t>1</a:t>
            </a:r>
          </a:p>
        </p:txBody>
      </p:sp>
      <p:pic>
        <p:nvPicPr>
          <p:cNvPr id="5" name="Picture 4">
            <a:extLst>
              <a:ext uri="{FF2B5EF4-FFF2-40B4-BE49-F238E27FC236}">
                <a16:creationId xmlns:a16="http://schemas.microsoft.com/office/drawing/2014/main" id="{5625C09F-0FBC-71C8-65DA-0CC174A6B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825767"/>
            <a:ext cx="8577943" cy="3689438"/>
          </a:xfrm>
          <a:prstGeom prst="rect">
            <a:avLst/>
          </a:prstGeom>
        </p:spPr>
      </p:pic>
      <p:pic>
        <p:nvPicPr>
          <p:cNvPr id="7" name="Picture 6">
            <a:extLst>
              <a:ext uri="{FF2B5EF4-FFF2-40B4-BE49-F238E27FC236}">
                <a16:creationId xmlns:a16="http://schemas.microsoft.com/office/drawing/2014/main" id="{C2F1F23C-20F5-DED1-12E6-5E46A44B07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922" y="1825767"/>
            <a:ext cx="9724571" cy="4332729"/>
          </a:xfrm>
          <a:prstGeom prst="rect">
            <a:avLst/>
          </a:prstGeom>
        </p:spPr>
      </p:pic>
      <p:sp>
        <p:nvSpPr>
          <p:cNvPr id="8" name="TextBox 7">
            <a:extLst>
              <a:ext uri="{FF2B5EF4-FFF2-40B4-BE49-F238E27FC236}">
                <a16:creationId xmlns:a16="http://schemas.microsoft.com/office/drawing/2014/main" id="{51435DA3-1C54-8757-1E6A-B2DAD75D4418}"/>
              </a:ext>
            </a:extLst>
          </p:cNvPr>
          <p:cNvSpPr txBox="1"/>
          <p:nvPr/>
        </p:nvSpPr>
        <p:spPr>
          <a:xfrm>
            <a:off x="873457" y="5368949"/>
            <a:ext cx="4179349" cy="1200329"/>
          </a:xfrm>
          <a:prstGeom prst="rect">
            <a:avLst/>
          </a:prstGeom>
          <a:noFill/>
        </p:spPr>
        <p:txBody>
          <a:bodyPr wrap="none" rtlCol="0">
            <a:spAutoFit/>
          </a:bodyPr>
          <a:lstStyle/>
          <a:p>
            <a:pPr algn="ctr"/>
            <a:r>
              <a:rPr lang="en-US" b="1" u="sng" dirty="0"/>
              <a:t>PKM = Pyruvate Kinase Muscle</a:t>
            </a:r>
          </a:p>
          <a:p>
            <a:pPr marL="285750" indent="-285750">
              <a:buFont typeface="Arial" panose="020B0604020202020204" pitchFamily="34" charset="0"/>
              <a:buChar char="•"/>
            </a:pPr>
            <a:r>
              <a:rPr lang="en-US" b="1" dirty="0"/>
              <a:t>last enzymatic step in glycolysis</a:t>
            </a:r>
          </a:p>
          <a:p>
            <a:pPr marL="285750" indent="-285750">
              <a:buFont typeface="Arial" panose="020B0604020202020204" pitchFamily="34" charset="0"/>
              <a:buChar char="•"/>
            </a:pPr>
            <a:r>
              <a:rPr lang="en-US" b="1" dirty="0"/>
              <a:t>upregulated in nearly all cancers</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77508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95B7-2FDC-4F18-B065-374C657FEC94}"/>
              </a:ext>
            </a:extLst>
          </p:cNvPr>
          <p:cNvSpPr>
            <a:spLocks noGrp="1"/>
          </p:cNvSpPr>
          <p:nvPr>
            <p:ph type="title"/>
          </p:nvPr>
        </p:nvSpPr>
        <p:spPr>
          <a:xfrm>
            <a:off x="1020853" y="356847"/>
            <a:ext cx="9692640" cy="967650"/>
          </a:xfrm>
        </p:spPr>
        <p:txBody>
          <a:bodyPr>
            <a:normAutofit/>
          </a:bodyPr>
          <a:lstStyle/>
          <a:p>
            <a:pPr algn="ctr"/>
            <a:r>
              <a:rPr lang="en-US" sz="2800" b="0" dirty="0">
                <a:latin typeface="Arial" panose="020B0604020202020204" pitchFamily="34" charset="0"/>
                <a:cs typeface="Arial" panose="020B0604020202020204" pitchFamily="34" charset="0"/>
              </a:rPr>
              <a:t>Antisense oligonucleotides (ASOs) can be used as a therapy to induce splice-switching in cancer</a:t>
            </a:r>
          </a:p>
        </p:txBody>
      </p:sp>
      <p:cxnSp>
        <p:nvCxnSpPr>
          <p:cNvPr id="4" name="Straight Connector 3">
            <a:extLst>
              <a:ext uri="{FF2B5EF4-FFF2-40B4-BE49-F238E27FC236}">
                <a16:creationId xmlns:a16="http://schemas.microsoft.com/office/drawing/2014/main" id="{EF7EBE8D-223A-4616-8487-D7B63512DE32}"/>
              </a:ext>
            </a:extLst>
          </p:cNvPr>
          <p:cNvCxnSpPr/>
          <p:nvPr/>
        </p:nvCxnSpPr>
        <p:spPr>
          <a:xfrm>
            <a:off x="873457" y="1428688"/>
            <a:ext cx="9840036"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D528D4E-EFDC-4259-9DBF-9B2F81B9A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853" y="1532880"/>
            <a:ext cx="8925338" cy="2677601"/>
          </a:xfrm>
          <a:prstGeom prst="rect">
            <a:avLst/>
          </a:prstGeom>
        </p:spPr>
      </p:pic>
      <p:sp>
        <p:nvSpPr>
          <p:cNvPr id="7" name="Title 1">
            <a:extLst>
              <a:ext uri="{FF2B5EF4-FFF2-40B4-BE49-F238E27FC236}">
                <a16:creationId xmlns:a16="http://schemas.microsoft.com/office/drawing/2014/main" id="{CD540416-81EB-4BAB-9865-5EEF7F315986}"/>
              </a:ext>
            </a:extLst>
          </p:cNvPr>
          <p:cNvSpPr txBox="1">
            <a:spLocks/>
          </p:cNvSpPr>
          <p:nvPr/>
        </p:nvSpPr>
        <p:spPr>
          <a:xfrm>
            <a:off x="733863" y="4457650"/>
            <a:ext cx="10119223" cy="2011412"/>
          </a:xfrm>
          <a:prstGeom prst="rect">
            <a:avLst/>
          </a:prstGeom>
        </p:spPr>
        <p:txBody>
          <a:bodyPr vert="horz" lIns="91440" tIns="27432" rIns="91440" bIns="45720" rtlCol="0" anchor="t" anchorCtr="0">
            <a:no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marL="457200" indent="-457200">
              <a:buFont typeface="Arial" panose="020B0604020202020204" pitchFamily="34" charset="0"/>
              <a:buChar char="•"/>
            </a:pPr>
            <a:endParaRPr lang="en-US" sz="2000" b="0" dirty="0"/>
          </a:p>
          <a:p>
            <a:pPr marL="342900" indent="-342900">
              <a:buFont typeface="Arial" panose="020B0604020202020204" pitchFamily="34" charset="0"/>
              <a:buChar char="•"/>
            </a:pPr>
            <a:r>
              <a:rPr lang="en-US" sz="2000" b="0" dirty="0">
                <a:latin typeface="Arial" panose="020B0604020202020204" pitchFamily="34" charset="0"/>
                <a:cs typeface="Arial" panose="020B0604020202020204" pitchFamily="34" charset="0"/>
              </a:rPr>
              <a:t>ASOs are typically single-stranded DNA molecules about 18 – 30 nucleotides long</a:t>
            </a:r>
          </a:p>
          <a:p>
            <a:pPr marL="342900" indent="-342900">
              <a:buFont typeface="Arial" panose="020B0604020202020204" pitchFamily="34" charset="0"/>
              <a:buChar char="•"/>
            </a:pPr>
            <a:endParaRPr lang="en-US" sz="2000" b="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0" dirty="0">
                <a:latin typeface="Arial" panose="020B0604020202020204" pitchFamily="34" charset="0"/>
                <a:cs typeface="Arial" panose="020B0604020202020204" pitchFamily="34" charset="0"/>
              </a:rPr>
              <a:t>Can be used to sterically </a:t>
            </a:r>
            <a:r>
              <a:rPr lang="en-US" sz="2000" u="sng" dirty="0">
                <a:latin typeface="Arial" panose="020B0604020202020204" pitchFamily="34" charset="0"/>
                <a:cs typeface="Arial" panose="020B0604020202020204" pitchFamily="34" charset="0"/>
              </a:rPr>
              <a:t>block splicing enhancers </a:t>
            </a:r>
            <a:r>
              <a:rPr lang="en-US" sz="2000" b="0" dirty="0">
                <a:latin typeface="Arial" panose="020B0604020202020204" pitchFamily="34" charset="0"/>
                <a:cs typeface="Arial" panose="020B0604020202020204" pitchFamily="34" charset="0"/>
              </a:rPr>
              <a:t>(e.g., </a:t>
            </a:r>
            <a:r>
              <a:rPr lang="en-US" sz="2000" dirty="0">
                <a:solidFill>
                  <a:srgbClr val="FFC000"/>
                </a:solidFill>
                <a:latin typeface="Arial" panose="020B0604020202020204" pitchFamily="34" charset="0"/>
                <a:cs typeface="Arial" panose="020B0604020202020204" pitchFamily="34" charset="0"/>
              </a:rPr>
              <a:t>SRSF3</a:t>
            </a:r>
            <a:r>
              <a:rPr lang="en-US" sz="2000" b="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sz="2000" b="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0" dirty="0">
                <a:latin typeface="Arial" panose="020B0604020202020204" pitchFamily="34" charset="0"/>
                <a:cs typeface="Arial" panose="020B0604020202020204" pitchFamily="34" charset="0"/>
              </a:rPr>
              <a:t>Readily taken up by cells without the need of transfection reagents (e.g., lipofectamine)</a:t>
            </a:r>
          </a:p>
          <a:p>
            <a:pPr marL="342900" indent="-342900">
              <a:buFont typeface="Arial" panose="020B0604020202020204" pitchFamily="34" charset="0"/>
              <a:buChar char="•"/>
            </a:pPr>
            <a:endParaRPr lang="en-US" sz="2000" b="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12" name="Slide Number Placeholder 11">
            <a:extLst>
              <a:ext uri="{FF2B5EF4-FFF2-40B4-BE49-F238E27FC236}">
                <a16:creationId xmlns:a16="http://schemas.microsoft.com/office/drawing/2014/main" id="{0DBFAF39-C315-43DD-B6F0-45DA6CBF82BF}"/>
              </a:ext>
            </a:extLst>
          </p:cNvPr>
          <p:cNvSpPr>
            <a:spLocks noGrp="1"/>
          </p:cNvSpPr>
          <p:nvPr>
            <p:ph type="sldNum" sz="quarter" idx="12"/>
          </p:nvPr>
        </p:nvSpPr>
        <p:spPr/>
        <p:txBody>
          <a:bodyPr>
            <a:normAutofit lnSpcReduction="10000"/>
          </a:bodyPr>
          <a:lstStyle/>
          <a:p>
            <a:r>
              <a:rPr lang="en-US" dirty="0"/>
              <a:t>2</a:t>
            </a:r>
          </a:p>
        </p:txBody>
      </p:sp>
      <p:sp>
        <p:nvSpPr>
          <p:cNvPr id="3" name="TextBox 2">
            <a:extLst>
              <a:ext uri="{FF2B5EF4-FFF2-40B4-BE49-F238E27FC236}">
                <a16:creationId xmlns:a16="http://schemas.microsoft.com/office/drawing/2014/main" id="{ABFF8DF7-E67E-4037-E269-D35C531758FF}"/>
              </a:ext>
            </a:extLst>
          </p:cNvPr>
          <p:cNvSpPr txBox="1"/>
          <p:nvPr/>
        </p:nvSpPr>
        <p:spPr>
          <a:xfrm>
            <a:off x="7052486" y="6535472"/>
            <a:ext cx="4337757" cy="253916"/>
          </a:xfrm>
          <a:prstGeom prst="rect">
            <a:avLst/>
          </a:prstGeom>
          <a:noFill/>
        </p:spPr>
        <p:txBody>
          <a:bodyPr wrap="square">
            <a:spAutoFit/>
          </a:bodyPr>
          <a:lstStyle/>
          <a:p>
            <a:r>
              <a:rPr lang="en-US" sz="1050" dirty="0"/>
              <a:t>Based on: Ma, W.K., Voss, D.M…Krainer A.R. </a:t>
            </a:r>
            <a:r>
              <a:rPr lang="en-US" sz="1050" b="1" i="1" dirty="0"/>
              <a:t>Cancer. Res, </a:t>
            </a:r>
            <a:r>
              <a:rPr lang="en-US" sz="1050" i="1" dirty="0"/>
              <a:t>2021</a:t>
            </a:r>
            <a:r>
              <a:rPr lang="en-US" sz="1050" dirty="0"/>
              <a:t>.</a:t>
            </a:r>
          </a:p>
        </p:txBody>
      </p:sp>
    </p:spTree>
    <p:extLst>
      <p:ext uri="{BB962C8B-B14F-4D97-AF65-F5344CB8AC3E}">
        <p14:creationId xmlns:p14="http://schemas.microsoft.com/office/powerpoint/2010/main" val="10554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729E3F-B123-EFF0-5232-0BF569C13A53}"/>
              </a:ext>
            </a:extLst>
          </p:cNvPr>
          <p:cNvPicPr>
            <a:picLocks noChangeAspect="1"/>
          </p:cNvPicPr>
          <p:nvPr/>
        </p:nvPicPr>
        <p:blipFill>
          <a:blip r:embed="rId3"/>
          <a:stretch>
            <a:fillRect/>
          </a:stretch>
        </p:blipFill>
        <p:spPr>
          <a:xfrm>
            <a:off x="911246" y="1788402"/>
            <a:ext cx="3924608" cy="4781022"/>
          </a:xfrm>
          <a:prstGeom prst="rect">
            <a:avLst/>
          </a:prstGeom>
        </p:spPr>
      </p:pic>
      <p:pic>
        <p:nvPicPr>
          <p:cNvPr id="6" name="Picture 5">
            <a:extLst>
              <a:ext uri="{FF2B5EF4-FFF2-40B4-BE49-F238E27FC236}">
                <a16:creationId xmlns:a16="http://schemas.microsoft.com/office/drawing/2014/main" id="{4C84F160-0BA7-4F0C-B173-F1E4495E8B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8529" y="4125328"/>
            <a:ext cx="4185614" cy="2645742"/>
          </a:xfrm>
          <a:prstGeom prst="rect">
            <a:avLst/>
          </a:prstGeom>
        </p:spPr>
      </p:pic>
      <p:pic>
        <p:nvPicPr>
          <p:cNvPr id="11" name="Picture 10">
            <a:extLst>
              <a:ext uri="{FF2B5EF4-FFF2-40B4-BE49-F238E27FC236}">
                <a16:creationId xmlns:a16="http://schemas.microsoft.com/office/drawing/2014/main" id="{35E16C82-EF96-4935-85C6-C6C2E382A1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7426" y="1807650"/>
            <a:ext cx="4001940" cy="2348728"/>
          </a:xfrm>
          <a:prstGeom prst="rect">
            <a:avLst/>
          </a:prstGeom>
        </p:spPr>
      </p:pic>
      <p:sp>
        <p:nvSpPr>
          <p:cNvPr id="2" name="Title 1">
            <a:extLst>
              <a:ext uri="{FF2B5EF4-FFF2-40B4-BE49-F238E27FC236}">
                <a16:creationId xmlns:a16="http://schemas.microsoft.com/office/drawing/2014/main" id="{B63595B7-2FDC-4F18-B065-374C657FEC94}"/>
              </a:ext>
            </a:extLst>
          </p:cNvPr>
          <p:cNvSpPr>
            <a:spLocks noGrp="1"/>
          </p:cNvSpPr>
          <p:nvPr>
            <p:ph type="title"/>
          </p:nvPr>
        </p:nvSpPr>
        <p:spPr>
          <a:xfrm>
            <a:off x="1445073" y="375923"/>
            <a:ext cx="8696799" cy="967650"/>
          </a:xfrm>
        </p:spPr>
        <p:txBody>
          <a:bodyPr>
            <a:normAutofit/>
          </a:bodyPr>
          <a:lstStyle/>
          <a:p>
            <a:pPr algn="ctr"/>
            <a:r>
              <a:rPr lang="en-US" sz="2800" dirty="0"/>
              <a:t> Future Plans: </a:t>
            </a:r>
            <a:r>
              <a:rPr lang="en-US" sz="2800" b="0" dirty="0"/>
              <a:t>Functionally characterize metabolic and genetic effects of </a:t>
            </a:r>
            <a:r>
              <a:rPr lang="en-US" sz="2800" b="0" i="1" dirty="0"/>
              <a:t>PKM</a:t>
            </a:r>
            <a:r>
              <a:rPr lang="en-US" sz="2800" b="0" dirty="0"/>
              <a:t> splice-switching in cancer</a:t>
            </a:r>
            <a:endParaRPr lang="en-US" sz="2800" dirty="0"/>
          </a:p>
        </p:txBody>
      </p:sp>
      <p:cxnSp>
        <p:nvCxnSpPr>
          <p:cNvPr id="4" name="Straight Connector 3">
            <a:extLst>
              <a:ext uri="{FF2B5EF4-FFF2-40B4-BE49-F238E27FC236}">
                <a16:creationId xmlns:a16="http://schemas.microsoft.com/office/drawing/2014/main" id="{EF7EBE8D-223A-4616-8487-D7B63512DE32}"/>
              </a:ext>
            </a:extLst>
          </p:cNvPr>
          <p:cNvCxnSpPr/>
          <p:nvPr/>
        </p:nvCxnSpPr>
        <p:spPr>
          <a:xfrm>
            <a:off x="873456" y="1409801"/>
            <a:ext cx="984003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37B97BD-79F1-4978-8AA6-F4E1F7CD605C}"/>
              </a:ext>
            </a:extLst>
          </p:cNvPr>
          <p:cNvSpPr>
            <a:spLocks noGrp="1"/>
          </p:cNvSpPr>
          <p:nvPr>
            <p:ph type="sldNum" sz="quarter" idx="12"/>
          </p:nvPr>
        </p:nvSpPr>
        <p:spPr/>
        <p:txBody>
          <a:bodyPr>
            <a:normAutofit lnSpcReduction="10000"/>
          </a:bodyPr>
          <a:lstStyle/>
          <a:p>
            <a:r>
              <a:rPr lang="en-US" dirty="0"/>
              <a:t>3</a:t>
            </a:r>
          </a:p>
        </p:txBody>
      </p:sp>
      <p:sp>
        <p:nvSpPr>
          <p:cNvPr id="20" name="TextBox 19">
            <a:extLst>
              <a:ext uri="{FF2B5EF4-FFF2-40B4-BE49-F238E27FC236}">
                <a16:creationId xmlns:a16="http://schemas.microsoft.com/office/drawing/2014/main" id="{11FD353B-F0BE-4082-80CB-597A332395CE}"/>
              </a:ext>
            </a:extLst>
          </p:cNvPr>
          <p:cNvSpPr txBox="1"/>
          <p:nvPr/>
        </p:nvSpPr>
        <p:spPr>
          <a:xfrm>
            <a:off x="-1647975" y="6530163"/>
            <a:ext cx="3924608" cy="253916"/>
          </a:xfrm>
          <a:prstGeom prst="rect">
            <a:avLst/>
          </a:prstGeom>
          <a:noFill/>
        </p:spPr>
        <p:txBody>
          <a:bodyPr wrap="square">
            <a:spAutoFit/>
          </a:bodyPr>
          <a:lstStyle/>
          <a:p>
            <a:pPr algn="r"/>
            <a:r>
              <a:rPr lang="en-US" sz="1050" baseline="30000" dirty="0"/>
              <a:t>2</a:t>
            </a:r>
            <a:r>
              <a:rPr lang="en-US" sz="1050" dirty="0"/>
              <a:t>Weibo, L., et al. </a:t>
            </a:r>
            <a:r>
              <a:rPr lang="en-US" sz="1050" b="1" i="1" dirty="0"/>
              <a:t>Cell. </a:t>
            </a:r>
            <a:r>
              <a:rPr lang="en-US" sz="1050" i="1" dirty="0"/>
              <a:t>2011</a:t>
            </a:r>
            <a:endParaRPr lang="en-US" sz="1050" dirty="0"/>
          </a:p>
        </p:txBody>
      </p:sp>
      <p:sp>
        <p:nvSpPr>
          <p:cNvPr id="21" name="TextBox 20">
            <a:extLst>
              <a:ext uri="{FF2B5EF4-FFF2-40B4-BE49-F238E27FC236}">
                <a16:creationId xmlns:a16="http://schemas.microsoft.com/office/drawing/2014/main" id="{F322ABC3-8E0F-4C15-88E8-CAB859523841}"/>
              </a:ext>
            </a:extLst>
          </p:cNvPr>
          <p:cNvSpPr txBox="1"/>
          <p:nvPr/>
        </p:nvSpPr>
        <p:spPr>
          <a:xfrm>
            <a:off x="-816763" y="6315508"/>
            <a:ext cx="3924608" cy="253916"/>
          </a:xfrm>
          <a:prstGeom prst="rect">
            <a:avLst/>
          </a:prstGeom>
          <a:noFill/>
        </p:spPr>
        <p:txBody>
          <a:bodyPr wrap="square">
            <a:spAutoFit/>
          </a:bodyPr>
          <a:lstStyle/>
          <a:p>
            <a:pPr algn="r"/>
            <a:r>
              <a:rPr lang="en-US" sz="1050" baseline="30000" dirty="0"/>
              <a:t>1</a:t>
            </a:r>
            <a:r>
              <a:rPr lang="en-US" sz="1050" dirty="0"/>
              <a:t>Zhang, R., et al. </a:t>
            </a:r>
            <a:r>
              <a:rPr lang="en-US" sz="1050" b="1" i="1" dirty="0"/>
              <a:t>Cell Death &amp; Dis.. </a:t>
            </a:r>
            <a:r>
              <a:rPr lang="en-US" sz="1050" i="1" dirty="0"/>
              <a:t>2020</a:t>
            </a:r>
            <a:endParaRPr lang="en-US" sz="1050" dirty="0"/>
          </a:p>
        </p:txBody>
      </p:sp>
      <p:sp>
        <p:nvSpPr>
          <p:cNvPr id="19" name="Arrow: Right 18">
            <a:extLst>
              <a:ext uri="{FF2B5EF4-FFF2-40B4-BE49-F238E27FC236}">
                <a16:creationId xmlns:a16="http://schemas.microsoft.com/office/drawing/2014/main" id="{20F84A90-3310-1BB1-4ECB-3E64E28BCFAF}"/>
              </a:ext>
            </a:extLst>
          </p:cNvPr>
          <p:cNvSpPr/>
          <p:nvPr/>
        </p:nvSpPr>
        <p:spPr>
          <a:xfrm rot="592675">
            <a:off x="5235318" y="4329268"/>
            <a:ext cx="763748" cy="2380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9D5623EB-7E9E-EA75-0609-CB61ED37AC04}"/>
              </a:ext>
            </a:extLst>
          </p:cNvPr>
          <p:cNvSpPr/>
          <p:nvPr/>
        </p:nvSpPr>
        <p:spPr>
          <a:xfrm rot="19789834">
            <a:off x="5310883" y="3448812"/>
            <a:ext cx="763748" cy="2380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313BAF-ED24-2467-EF15-44D92C6C4EB5}"/>
              </a:ext>
            </a:extLst>
          </p:cNvPr>
          <p:cNvSpPr txBox="1"/>
          <p:nvPr/>
        </p:nvSpPr>
        <p:spPr>
          <a:xfrm>
            <a:off x="2615437" y="1438318"/>
            <a:ext cx="2351926" cy="369332"/>
          </a:xfrm>
          <a:prstGeom prst="rect">
            <a:avLst/>
          </a:prstGeom>
          <a:noFill/>
        </p:spPr>
        <p:txBody>
          <a:bodyPr wrap="none" rtlCol="0">
            <a:spAutoFit/>
          </a:bodyPr>
          <a:lstStyle/>
          <a:p>
            <a:r>
              <a:rPr lang="en-US" b="1" i="1" dirty="0">
                <a:solidFill>
                  <a:srgbClr val="0070C0"/>
                </a:solidFill>
              </a:rPr>
              <a:t>Metabolic functions</a:t>
            </a:r>
          </a:p>
        </p:txBody>
      </p:sp>
      <p:sp>
        <p:nvSpPr>
          <p:cNvPr id="8" name="TextBox 7">
            <a:extLst>
              <a:ext uri="{FF2B5EF4-FFF2-40B4-BE49-F238E27FC236}">
                <a16:creationId xmlns:a16="http://schemas.microsoft.com/office/drawing/2014/main" id="{33D659A7-B549-21C7-2F01-C6D85B6B22AE}"/>
              </a:ext>
            </a:extLst>
          </p:cNvPr>
          <p:cNvSpPr txBox="1"/>
          <p:nvPr/>
        </p:nvSpPr>
        <p:spPr>
          <a:xfrm>
            <a:off x="8260088" y="1438318"/>
            <a:ext cx="2133918" cy="369332"/>
          </a:xfrm>
          <a:prstGeom prst="rect">
            <a:avLst/>
          </a:prstGeom>
          <a:noFill/>
        </p:spPr>
        <p:txBody>
          <a:bodyPr wrap="none" rtlCol="0">
            <a:spAutoFit/>
          </a:bodyPr>
          <a:lstStyle/>
          <a:p>
            <a:r>
              <a:rPr lang="en-US" b="1" i="1" dirty="0">
                <a:solidFill>
                  <a:srgbClr val="0070C0"/>
                </a:solidFill>
              </a:rPr>
              <a:t>Genetic functions</a:t>
            </a:r>
          </a:p>
        </p:txBody>
      </p:sp>
    </p:spTree>
    <p:extLst>
      <p:ext uri="{BB962C8B-B14F-4D97-AF65-F5344CB8AC3E}">
        <p14:creationId xmlns:p14="http://schemas.microsoft.com/office/powerpoint/2010/main" val="7303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0238-C3D0-946F-419D-E4C29E0C3510}"/>
              </a:ext>
            </a:extLst>
          </p:cNvPr>
          <p:cNvSpPr>
            <a:spLocks noGrp="1"/>
          </p:cNvSpPr>
          <p:nvPr>
            <p:ph type="ctrTitle"/>
          </p:nvPr>
        </p:nvSpPr>
        <p:spPr>
          <a:xfrm>
            <a:off x="1524000" y="1728853"/>
            <a:ext cx="9144000" cy="2387600"/>
          </a:xfrm>
        </p:spPr>
        <p:txBody>
          <a:bodyPr>
            <a:normAutofit fontScale="90000"/>
          </a:bodyPr>
          <a:lstStyle/>
          <a:p>
            <a:r>
              <a:rPr lang="en-US" dirty="0"/>
              <a:t>Sam Chiappone</a:t>
            </a:r>
            <a:br>
              <a:rPr lang="en-US" dirty="0"/>
            </a:br>
            <a:br>
              <a:rPr lang="en-US" dirty="0"/>
            </a:br>
            <a:r>
              <a:rPr lang="en-US" dirty="0"/>
              <a:t>Speed Science 2022</a:t>
            </a:r>
          </a:p>
        </p:txBody>
      </p:sp>
    </p:spTree>
    <p:extLst>
      <p:ext uri="{BB962C8B-B14F-4D97-AF65-F5344CB8AC3E}">
        <p14:creationId xmlns:p14="http://schemas.microsoft.com/office/powerpoint/2010/main" val="142544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AFA2-4E60-497C-9BC1-AAEB0D8B6EB9}"/>
              </a:ext>
            </a:extLst>
          </p:cNvPr>
          <p:cNvSpPr>
            <a:spLocks noGrp="1"/>
          </p:cNvSpPr>
          <p:nvPr>
            <p:ph type="title"/>
          </p:nvPr>
        </p:nvSpPr>
        <p:spPr>
          <a:xfrm>
            <a:off x="470417" y="0"/>
            <a:ext cx="11721583" cy="1325563"/>
          </a:xfrm>
        </p:spPr>
        <p:txBody>
          <a:bodyPr>
            <a:noAutofit/>
          </a:bodyPr>
          <a:lstStyle/>
          <a:p>
            <a:r>
              <a:rPr lang="en-US" sz="3200" b="0" i="0" dirty="0">
                <a:solidFill>
                  <a:srgbClr val="222222"/>
                </a:solidFill>
                <a:effectLst/>
                <a:latin typeface="Calibri Light" panose="020F0302020204030204" pitchFamily="34" charset="0"/>
                <a:cs typeface="Calibri Light" panose="020F0302020204030204" pitchFamily="34" charset="0"/>
              </a:rPr>
              <a:t>How the integration of gene-regulatory pathways produces a defined biological output is still a grand challenge in biomedical science</a:t>
            </a:r>
            <a:endParaRPr lang="en-US" sz="3200" dirty="0">
              <a:latin typeface="Calibri Light" panose="020F0302020204030204" pitchFamily="34" charset="0"/>
              <a:cs typeface="Calibri Light" panose="020F0302020204030204" pitchFamily="34" charset="0"/>
            </a:endParaRPr>
          </a:p>
        </p:txBody>
      </p:sp>
      <p:pic>
        <p:nvPicPr>
          <p:cNvPr id="5" name="Picture 4" descr="A picture containing text, clock, watch&#10;&#10;Description automatically generated">
            <a:extLst>
              <a:ext uri="{FF2B5EF4-FFF2-40B4-BE49-F238E27FC236}">
                <a16:creationId xmlns:a16="http://schemas.microsoft.com/office/drawing/2014/main" id="{2E30F540-F4CB-4D77-AA83-BD3A4D38F8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8376" y="1560936"/>
            <a:ext cx="6858195" cy="4886464"/>
          </a:xfrm>
          <a:prstGeom prst="rect">
            <a:avLst/>
          </a:prstGeom>
        </p:spPr>
      </p:pic>
      <p:sp>
        <p:nvSpPr>
          <p:cNvPr id="6" name="TextBox 5">
            <a:extLst>
              <a:ext uri="{FF2B5EF4-FFF2-40B4-BE49-F238E27FC236}">
                <a16:creationId xmlns:a16="http://schemas.microsoft.com/office/drawing/2014/main" id="{6D9A2B07-A752-4E22-807C-51A85F0F7A5B}"/>
              </a:ext>
            </a:extLst>
          </p:cNvPr>
          <p:cNvSpPr txBox="1"/>
          <p:nvPr/>
        </p:nvSpPr>
        <p:spPr>
          <a:xfrm>
            <a:off x="248639" y="6262734"/>
            <a:ext cx="2847446" cy="369332"/>
          </a:xfrm>
          <a:prstGeom prst="rect">
            <a:avLst/>
          </a:prstGeom>
          <a:noFill/>
        </p:spPr>
        <p:txBody>
          <a:bodyPr wrap="none" rtlCol="0">
            <a:spAutoFit/>
          </a:bodyPr>
          <a:lstStyle/>
          <a:p>
            <a:r>
              <a:rPr lang="fr-FR" dirty="0"/>
              <a:t>Tu </a:t>
            </a:r>
            <a:r>
              <a:rPr lang="fr-FR" i="1" dirty="0"/>
              <a:t>et al. </a:t>
            </a:r>
            <a:r>
              <a:rPr lang="fr-FR" dirty="0" err="1"/>
              <a:t>Bioinformatics</a:t>
            </a:r>
            <a:r>
              <a:rPr lang="fr-FR" dirty="0"/>
              <a:t> 2006</a:t>
            </a:r>
            <a:endParaRPr lang="en-US" dirty="0"/>
          </a:p>
        </p:txBody>
      </p:sp>
    </p:spTree>
    <p:extLst>
      <p:ext uri="{BB962C8B-B14F-4D97-AF65-F5344CB8AC3E}">
        <p14:creationId xmlns:p14="http://schemas.microsoft.com/office/powerpoint/2010/main" val="216325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746A-66F0-4F49-9206-E6E1486ABDED}"/>
              </a:ext>
            </a:extLst>
          </p:cNvPr>
          <p:cNvSpPr>
            <a:spLocks noGrp="1"/>
          </p:cNvSpPr>
          <p:nvPr>
            <p:ph type="title"/>
          </p:nvPr>
        </p:nvSpPr>
        <p:spPr>
          <a:xfrm>
            <a:off x="1784479" y="0"/>
            <a:ext cx="8623041" cy="1325563"/>
          </a:xfrm>
        </p:spPr>
        <p:txBody>
          <a:bodyPr>
            <a:noAutofit/>
          </a:bodyPr>
          <a:lstStyle/>
          <a:p>
            <a:r>
              <a:rPr lang="en-US" sz="4000" dirty="0">
                <a:solidFill>
                  <a:srgbClr val="222222"/>
                </a:solidFill>
              </a:rPr>
              <a:t>My research focuses on ceramides, the central sphingolipids</a:t>
            </a:r>
            <a:endParaRPr lang="en-US" sz="4000" dirty="0"/>
          </a:p>
        </p:txBody>
      </p:sp>
      <p:pic>
        <p:nvPicPr>
          <p:cNvPr id="5" name="Picture 4" descr="Diagram&#10;&#10;Description automatically generated">
            <a:extLst>
              <a:ext uri="{FF2B5EF4-FFF2-40B4-BE49-F238E27FC236}">
                <a16:creationId xmlns:a16="http://schemas.microsoft.com/office/drawing/2014/main" id="{D16AA7E0-A27B-4468-AACF-84BC791797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0296" y="1577005"/>
            <a:ext cx="7925056" cy="5006940"/>
          </a:xfrm>
          <a:prstGeom prst="rect">
            <a:avLst/>
          </a:prstGeom>
        </p:spPr>
      </p:pic>
      <p:sp>
        <p:nvSpPr>
          <p:cNvPr id="6" name="TextBox 5">
            <a:extLst>
              <a:ext uri="{FF2B5EF4-FFF2-40B4-BE49-F238E27FC236}">
                <a16:creationId xmlns:a16="http://schemas.microsoft.com/office/drawing/2014/main" id="{10C12F84-5787-4EBB-9301-E3F003FC422D}"/>
              </a:ext>
            </a:extLst>
          </p:cNvPr>
          <p:cNvSpPr txBox="1"/>
          <p:nvPr/>
        </p:nvSpPr>
        <p:spPr>
          <a:xfrm>
            <a:off x="413462" y="4009248"/>
            <a:ext cx="1209675" cy="2308324"/>
          </a:xfrm>
          <a:prstGeom prst="rect">
            <a:avLst/>
          </a:prstGeom>
          <a:noFill/>
        </p:spPr>
        <p:txBody>
          <a:bodyPr wrap="square" rtlCol="0">
            <a:spAutoFit/>
          </a:bodyPr>
          <a:lstStyle/>
          <a:p>
            <a:r>
              <a:rPr lang="en-US"/>
              <a:t>Hannun and Obeid Nature Reviews Molecular Cell Biology 2017</a:t>
            </a:r>
            <a:endParaRPr lang="en-US" dirty="0"/>
          </a:p>
        </p:txBody>
      </p:sp>
      <p:sp>
        <p:nvSpPr>
          <p:cNvPr id="3" name="Rectangle 2">
            <a:extLst>
              <a:ext uri="{FF2B5EF4-FFF2-40B4-BE49-F238E27FC236}">
                <a16:creationId xmlns:a16="http://schemas.microsoft.com/office/drawing/2014/main" id="{614066D8-519D-430D-A1BF-2BC0AE660DD0}"/>
              </a:ext>
            </a:extLst>
          </p:cNvPr>
          <p:cNvSpPr/>
          <p:nvPr/>
        </p:nvSpPr>
        <p:spPr>
          <a:xfrm>
            <a:off x="5120153" y="4282751"/>
            <a:ext cx="1045029" cy="625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59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A0B3-CB5B-5880-211F-7214DD4157B1}"/>
              </a:ext>
            </a:extLst>
          </p:cNvPr>
          <p:cNvSpPr>
            <a:spLocks noGrp="1"/>
          </p:cNvSpPr>
          <p:nvPr>
            <p:ph type="title"/>
          </p:nvPr>
        </p:nvSpPr>
        <p:spPr>
          <a:xfrm>
            <a:off x="838200" y="365126"/>
            <a:ext cx="10515600" cy="1325563"/>
          </a:xfrm>
        </p:spPr>
        <p:txBody>
          <a:bodyPr/>
          <a:lstStyle/>
          <a:p>
            <a:r>
              <a:rPr lang="en-US" dirty="0"/>
              <a:t>I aim to dissect the ceramide signaling network through 3 approaches:</a:t>
            </a:r>
          </a:p>
        </p:txBody>
      </p:sp>
      <p:sp>
        <p:nvSpPr>
          <p:cNvPr id="3" name="Content Placeholder 2">
            <a:extLst>
              <a:ext uri="{FF2B5EF4-FFF2-40B4-BE49-F238E27FC236}">
                <a16:creationId xmlns:a16="http://schemas.microsoft.com/office/drawing/2014/main" id="{FD88983F-3E7B-1032-A3A9-19E0F24C7293}"/>
              </a:ext>
            </a:extLst>
          </p:cNvPr>
          <p:cNvSpPr>
            <a:spLocks noGrp="1"/>
          </p:cNvSpPr>
          <p:nvPr>
            <p:ph idx="1"/>
          </p:nvPr>
        </p:nvSpPr>
        <p:spPr>
          <a:xfrm>
            <a:off x="838200" y="2236172"/>
            <a:ext cx="10515600" cy="4351338"/>
          </a:xfrm>
        </p:spPr>
        <p:txBody>
          <a:bodyPr>
            <a:normAutofit/>
          </a:bodyPr>
          <a:lstStyle/>
          <a:p>
            <a:r>
              <a:rPr lang="en-US" sz="3200" dirty="0"/>
              <a:t>Bioinformatic analysis to determine upstream transcription factors controlling sphingolipid enzymes</a:t>
            </a:r>
          </a:p>
          <a:p>
            <a:endParaRPr lang="en-US" sz="3200" dirty="0"/>
          </a:p>
          <a:p>
            <a:r>
              <a:rPr lang="en-US" sz="3200" dirty="0" err="1"/>
              <a:t>Phosphoproteomics</a:t>
            </a:r>
            <a:r>
              <a:rPr lang="en-US" sz="3200" dirty="0"/>
              <a:t> to determine the dephosphorylation events downstream of ceramide</a:t>
            </a:r>
          </a:p>
          <a:p>
            <a:endParaRPr lang="en-US" sz="3200" dirty="0"/>
          </a:p>
          <a:p>
            <a:r>
              <a:rPr lang="en-US" sz="3200" dirty="0"/>
              <a:t>Transcriptomics to determine transcriptional regulation downstream of specific cellular pools of ceramide</a:t>
            </a:r>
          </a:p>
        </p:txBody>
      </p:sp>
    </p:spTree>
    <p:extLst>
      <p:ext uri="{BB962C8B-B14F-4D97-AF65-F5344CB8AC3E}">
        <p14:creationId xmlns:p14="http://schemas.microsoft.com/office/powerpoint/2010/main" val="1644039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8E84DE-353D-4B4A-9FDE-6E936E0F7F1F}"/>
              </a:ext>
            </a:extLst>
          </p:cNvPr>
          <p:cNvSpPr txBox="1"/>
          <p:nvPr/>
        </p:nvSpPr>
        <p:spPr>
          <a:xfrm>
            <a:off x="0" y="0"/>
            <a:ext cx="5508171" cy="646331"/>
          </a:xfrm>
          <a:prstGeom prst="rect">
            <a:avLst/>
          </a:prstGeom>
          <a:noFill/>
        </p:spPr>
        <p:txBody>
          <a:bodyPr wrap="square" rtlCol="0">
            <a:spAutoFit/>
          </a:bodyPr>
          <a:lstStyle/>
          <a:p>
            <a:r>
              <a:rPr lang="en-US" sz="3600" dirty="0">
                <a:latin typeface="Helvetica Neue" panose="02000503000000020004" pitchFamily="2" charset="0"/>
                <a:ea typeface="Helvetica Neue" panose="02000503000000020004" pitchFamily="2" charset="0"/>
                <a:cs typeface="Helvetica Neue" panose="02000503000000020004" pitchFamily="2" charset="0"/>
              </a:rPr>
              <a:t>Nelson Gautier</a:t>
            </a:r>
          </a:p>
        </p:txBody>
      </p:sp>
      <p:sp>
        <p:nvSpPr>
          <p:cNvPr id="9" name="TextBox 8">
            <a:extLst>
              <a:ext uri="{FF2B5EF4-FFF2-40B4-BE49-F238E27FC236}">
                <a16:creationId xmlns:a16="http://schemas.microsoft.com/office/drawing/2014/main" id="{B3311058-9CD8-D440-8065-73C20AAD03C4}"/>
              </a:ext>
            </a:extLst>
          </p:cNvPr>
          <p:cNvSpPr txBox="1"/>
          <p:nvPr/>
        </p:nvSpPr>
        <p:spPr>
          <a:xfrm>
            <a:off x="-25766" y="608281"/>
            <a:ext cx="4728393" cy="3354765"/>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∙Born: Lyon, France</a:t>
            </a:r>
          </a:p>
          <a:p>
            <a:r>
              <a:rPr lang="en-US" sz="2200" dirty="0">
                <a:latin typeface="Helvetica Neue" panose="02000503000000020004" pitchFamily="2" charset="0"/>
                <a:ea typeface="Helvetica Neue" panose="02000503000000020004" pitchFamily="2" charset="0"/>
                <a:cs typeface="Helvetica Neue" panose="02000503000000020004" pitchFamily="2" charset="0"/>
              </a:rPr>
              <a:t>∙Hometown: Milton, Ga</a:t>
            </a:r>
          </a:p>
          <a:p>
            <a:r>
              <a:rPr lang="en-US" sz="2200" dirty="0">
                <a:latin typeface="Helvetica Neue" panose="02000503000000020004" pitchFamily="2" charset="0"/>
                <a:ea typeface="Helvetica Neue" panose="02000503000000020004" pitchFamily="2" charset="0"/>
                <a:cs typeface="Helvetica Neue" panose="02000503000000020004" pitchFamily="2" charset="0"/>
              </a:rPr>
              <a:t>∙Undergraduate: </a:t>
            </a:r>
          </a:p>
          <a:p>
            <a:r>
              <a:rPr lang="en-US" sz="2200" dirty="0">
                <a:latin typeface="Helvetica Neue" panose="02000503000000020004" pitchFamily="2" charset="0"/>
                <a:ea typeface="Helvetica Neue" panose="02000503000000020004" pitchFamily="2" charset="0"/>
                <a:cs typeface="Helvetica Neue" panose="02000503000000020004" pitchFamily="2" charset="0"/>
              </a:rPr>
              <a:t>	University of Georgia</a:t>
            </a:r>
          </a:p>
          <a:p>
            <a:r>
              <a:rPr lang="en-US" sz="2200" dirty="0">
                <a:latin typeface="Helvetica Neue" panose="02000503000000020004" pitchFamily="2" charset="0"/>
                <a:ea typeface="Helvetica Neue" panose="02000503000000020004" pitchFamily="2" charset="0"/>
                <a:cs typeface="Helvetica Neue" panose="02000503000000020004" pitchFamily="2" charset="0"/>
              </a:rPr>
              <a:t>	B.S. Genetics</a:t>
            </a:r>
          </a:p>
          <a:p>
            <a:r>
              <a:rPr lang="en-US" sz="2200" dirty="0">
                <a:latin typeface="Helvetica Neue" panose="02000503000000020004" pitchFamily="2" charset="0"/>
                <a:ea typeface="Helvetica Neue" panose="02000503000000020004" pitchFamily="2" charset="0"/>
                <a:cs typeface="Helvetica Neue" panose="02000503000000020004" pitchFamily="2" charset="0"/>
              </a:rPr>
              <a:t>		Athens, GA</a:t>
            </a: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a:p>
            <a:r>
              <a:rPr lang="en-US" sz="3600" u="sng" dirty="0">
                <a:latin typeface="Helvetica Neue" panose="02000503000000020004" pitchFamily="2" charset="0"/>
                <a:ea typeface="Helvetica Neue" panose="02000503000000020004" pitchFamily="2" charset="0"/>
                <a:cs typeface="Helvetica Neue" panose="02000503000000020004" pitchFamily="2" charset="0"/>
              </a:rPr>
              <a:t>Lab: van der Velden</a:t>
            </a: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5625B91F-BB89-2245-B9E4-405360AE20EA}"/>
              </a:ext>
            </a:extLst>
          </p:cNvPr>
          <p:cNvSpPr txBox="1"/>
          <p:nvPr/>
        </p:nvSpPr>
        <p:spPr>
          <a:xfrm>
            <a:off x="2424788" y="3877377"/>
            <a:ext cx="2277839" cy="3530005"/>
          </a:xfrm>
          <a:prstGeom prst="rect">
            <a:avLst/>
          </a:prstGeom>
          <a:noFill/>
        </p:spPr>
        <p:txBody>
          <a:bodyPr wrap="square" rtlCol="0">
            <a:spAutoFit/>
          </a:bodyPr>
          <a:lstStyle/>
          <a:p>
            <a:pPr>
              <a:lnSpc>
                <a:spcPct val="150000"/>
              </a:lnSpc>
            </a:pPr>
            <a:r>
              <a:rPr lang="en-US" sz="2400" u="sng" dirty="0">
                <a:latin typeface="Helvetica Neue" panose="02000503000000020004" pitchFamily="2" charset="0"/>
                <a:ea typeface="Helvetica Neue" panose="02000503000000020004" pitchFamily="2" charset="0"/>
                <a:cs typeface="Helvetica Neue" panose="02000503000000020004" pitchFamily="2" charset="0"/>
              </a:rPr>
              <a:t>Interests:</a:t>
            </a:r>
          </a:p>
          <a:p>
            <a:pPr marL="342900" indent="-3429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Listening to David Bowie</a:t>
            </a:r>
          </a:p>
          <a:p>
            <a:pPr marL="342900" indent="-342900">
              <a:lnSpc>
                <a:spcPct val="150000"/>
              </a:lnSpc>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Board games</a:t>
            </a:r>
          </a:p>
          <a:p>
            <a:pPr marL="342900" indent="-342900">
              <a:lnSpc>
                <a:spcPct val="150000"/>
              </a:lnSpc>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Cooking</a:t>
            </a:r>
          </a:p>
          <a:p>
            <a:pPr marL="342900" indent="-342900">
              <a:lnSpc>
                <a:spcPct val="150000"/>
              </a:lnSpc>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Arguing</a:t>
            </a:r>
          </a:p>
        </p:txBody>
      </p:sp>
      <p:pic>
        <p:nvPicPr>
          <p:cNvPr id="4" name="Picture 3">
            <a:extLst>
              <a:ext uri="{FF2B5EF4-FFF2-40B4-BE49-F238E27FC236}">
                <a16:creationId xmlns:a16="http://schemas.microsoft.com/office/drawing/2014/main" id="{F597B917-5C82-A744-902F-2B6FDD33E7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10750" y="0"/>
            <a:ext cx="3417039" cy="6858000"/>
          </a:xfrm>
          <a:prstGeom prst="rect">
            <a:avLst/>
          </a:prstGeom>
        </p:spPr>
      </p:pic>
      <p:pic>
        <p:nvPicPr>
          <p:cNvPr id="6" name="Picture 5">
            <a:extLst>
              <a:ext uri="{FF2B5EF4-FFF2-40B4-BE49-F238E27FC236}">
                <a16:creationId xmlns:a16="http://schemas.microsoft.com/office/drawing/2014/main" id="{A490569D-E7B3-AE48-90E0-688BA32D5E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093028"/>
            <a:ext cx="2490103" cy="2797627"/>
          </a:xfrm>
          <a:prstGeom prst="rect">
            <a:avLst/>
          </a:prstGeom>
        </p:spPr>
      </p:pic>
      <p:pic>
        <p:nvPicPr>
          <p:cNvPr id="5" name="Picture 4">
            <a:extLst>
              <a:ext uri="{FF2B5EF4-FFF2-40B4-BE49-F238E27FC236}">
                <a16:creationId xmlns:a16="http://schemas.microsoft.com/office/drawing/2014/main" id="{AC763767-E289-0523-5B70-C887A937C3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998" y="0"/>
            <a:ext cx="3895859" cy="6858000"/>
          </a:xfrm>
          <a:prstGeom prst="rect">
            <a:avLst/>
          </a:prstGeom>
        </p:spPr>
      </p:pic>
    </p:spTree>
    <p:extLst>
      <p:ext uri="{BB962C8B-B14F-4D97-AF65-F5344CB8AC3E}">
        <p14:creationId xmlns:p14="http://schemas.microsoft.com/office/powerpoint/2010/main" val="1003806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64FB-3B90-7443-88D1-8B9B44CA0C7E}"/>
              </a:ext>
            </a:extLst>
          </p:cNvPr>
          <p:cNvSpPr>
            <a:spLocks noGrp="1"/>
          </p:cNvSpPr>
          <p:nvPr>
            <p:ph type="title"/>
          </p:nvPr>
        </p:nvSpPr>
        <p:spPr/>
        <p:txBody>
          <a:bodyPr>
            <a:normAutofit/>
          </a:bodyPr>
          <a:lstStyle/>
          <a:p>
            <a:pPr algn="ctr"/>
            <a:r>
              <a:rPr lang="en-US" sz="4800" dirty="0">
                <a:latin typeface="Helvetica Neue" panose="02000503000000020004" pitchFamily="2" charset="0"/>
                <a:ea typeface="Helvetica Neue" panose="02000503000000020004" pitchFamily="2" charset="0"/>
                <a:cs typeface="Helvetica Neue" panose="02000503000000020004" pitchFamily="2" charset="0"/>
              </a:rPr>
              <a:t>I scream… You scream… We all poop</a:t>
            </a:r>
          </a:p>
        </p:txBody>
      </p:sp>
      <p:pic>
        <p:nvPicPr>
          <p:cNvPr id="4" name="Picture 3">
            <a:extLst>
              <a:ext uri="{FF2B5EF4-FFF2-40B4-BE49-F238E27FC236}">
                <a16:creationId xmlns:a16="http://schemas.microsoft.com/office/drawing/2014/main" id="{579E3B8B-7BEB-2540-A2C8-0AEC7ED6FF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772" y="2172844"/>
            <a:ext cx="3494315" cy="4706928"/>
          </a:xfrm>
          <a:prstGeom prst="rect">
            <a:avLst/>
          </a:prstGeom>
        </p:spPr>
      </p:pic>
      <p:sp>
        <p:nvSpPr>
          <p:cNvPr id="5" name="Content Placeholder 4">
            <a:extLst>
              <a:ext uri="{FF2B5EF4-FFF2-40B4-BE49-F238E27FC236}">
                <a16:creationId xmlns:a16="http://schemas.microsoft.com/office/drawing/2014/main" id="{324F5125-89A2-B84A-8966-5F1CF2F82444}"/>
              </a:ext>
            </a:extLst>
          </p:cNvPr>
          <p:cNvSpPr txBox="1">
            <a:spLocks noGrp="1"/>
          </p:cNvSpPr>
          <p:nvPr>
            <p:ph idx="1"/>
          </p:nvPr>
        </p:nvSpPr>
        <p:spPr>
          <a:xfrm>
            <a:off x="3505200" y="2007441"/>
            <a:ext cx="8686800" cy="4850559"/>
          </a:xfrm>
          <a:prstGeom prst="rect">
            <a:avLst/>
          </a:prstGeom>
          <a:noFill/>
        </p:spPr>
        <p:txBody>
          <a:bodyPr wrap="square" rtlCol="0">
            <a:sp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In 1994, a Schwan’s ice cream plant was implicated in a </a:t>
            </a:r>
            <a:r>
              <a:rPr lang="en-US" sz="2400" i="1" dirty="0">
                <a:latin typeface="Helvetica Neue" panose="02000503000000020004" pitchFamily="2" charset="0"/>
                <a:ea typeface="Helvetica Neue" panose="02000503000000020004" pitchFamily="2" charset="0"/>
                <a:cs typeface="Helvetica Neue" panose="02000503000000020004" pitchFamily="2" charset="0"/>
              </a:rPr>
              <a:t>Salmonella</a:t>
            </a:r>
            <a:r>
              <a:rPr lang="en-US" sz="2400" dirty="0">
                <a:latin typeface="Helvetica Neue" panose="02000503000000020004" pitchFamily="2" charset="0"/>
                <a:ea typeface="Helvetica Neue" panose="02000503000000020004" pitchFamily="2" charset="0"/>
                <a:cs typeface="Helvetica Neue" panose="02000503000000020004" pitchFamily="2" charset="0"/>
              </a:rPr>
              <a:t> outbreak that made an estimated 224,000 Americans sick.</a:t>
            </a:r>
          </a:p>
          <a:p>
            <a:pPr marL="0" indent="0">
              <a:buNone/>
            </a:pP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r>
              <a:rPr lang="en-US" sz="2400" i="1" dirty="0">
                <a:latin typeface="Helvetica Neue" panose="02000503000000020004" pitchFamily="2" charset="0"/>
                <a:ea typeface="Helvetica Neue" panose="02000503000000020004" pitchFamily="2" charset="0"/>
                <a:cs typeface="Helvetica Neue" panose="02000503000000020004" pitchFamily="2" charset="0"/>
              </a:rPr>
              <a:t>Salmonella enterica </a:t>
            </a:r>
            <a:r>
              <a:rPr lang="en-US" sz="2400" dirty="0">
                <a:latin typeface="Helvetica Neue" panose="02000503000000020004" pitchFamily="2" charset="0"/>
                <a:ea typeface="Helvetica Neue" panose="02000503000000020004" pitchFamily="2" charset="0"/>
                <a:cs typeface="Helvetica Neue" panose="02000503000000020004" pitchFamily="2" charset="0"/>
              </a:rPr>
              <a:t>serovars are responsible for a combined global toll of approximately 1 million deaths annually.</a:t>
            </a: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Our lab’s research focuses on host interactions with Salmonella, with an emphasis on immunity and host defense.</a:t>
            </a:r>
          </a:p>
        </p:txBody>
      </p:sp>
      <p:pic>
        <p:nvPicPr>
          <p:cNvPr id="3" name="Picture 2">
            <a:extLst>
              <a:ext uri="{FF2B5EF4-FFF2-40B4-BE49-F238E27FC236}">
                <a16:creationId xmlns:a16="http://schemas.microsoft.com/office/drawing/2014/main" id="{AF3A8F21-8259-021A-54B6-A1817BAB81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49001" y="864442"/>
            <a:ext cx="1142999" cy="1142999"/>
          </a:xfrm>
          <a:prstGeom prst="rect">
            <a:avLst/>
          </a:prstGeom>
        </p:spPr>
      </p:pic>
      <p:pic>
        <p:nvPicPr>
          <p:cNvPr id="7" name="Picture 6">
            <a:extLst>
              <a:ext uri="{FF2B5EF4-FFF2-40B4-BE49-F238E27FC236}">
                <a16:creationId xmlns:a16="http://schemas.microsoft.com/office/drawing/2014/main" id="{50CBAABE-651F-D17C-F124-03D7DA7B1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0" y="48372"/>
            <a:ext cx="1142999" cy="1142999"/>
          </a:xfrm>
          <a:prstGeom prst="rect">
            <a:avLst/>
          </a:prstGeom>
        </p:spPr>
      </p:pic>
      <p:pic>
        <p:nvPicPr>
          <p:cNvPr id="8" name="Picture 7">
            <a:extLst>
              <a:ext uri="{FF2B5EF4-FFF2-40B4-BE49-F238E27FC236}">
                <a16:creationId xmlns:a16="http://schemas.microsoft.com/office/drawing/2014/main" id="{F93702AD-1B73-D715-2978-E538F17DAF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582135">
            <a:off x="4357710" y="4816969"/>
            <a:ext cx="657970" cy="657970"/>
          </a:xfrm>
          <a:prstGeom prst="rect">
            <a:avLst/>
          </a:prstGeom>
        </p:spPr>
      </p:pic>
      <p:pic>
        <p:nvPicPr>
          <p:cNvPr id="9" name="Picture 8">
            <a:extLst>
              <a:ext uri="{FF2B5EF4-FFF2-40B4-BE49-F238E27FC236}">
                <a16:creationId xmlns:a16="http://schemas.microsoft.com/office/drawing/2014/main" id="{0DC2566A-E9CC-0D42-B23F-D2DD3CEE7B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246331">
            <a:off x="6201675" y="2824280"/>
            <a:ext cx="657970" cy="657970"/>
          </a:xfrm>
          <a:prstGeom prst="rect">
            <a:avLst/>
          </a:prstGeom>
        </p:spPr>
      </p:pic>
      <p:pic>
        <p:nvPicPr>
          <p:cNvPr id="10" name="Picture 9">
            <a:extLst>
              <a:ext uri="{FF2B5EF4-FFF2-40B4-BE49-F238E27FC236}">
                <a16:creationId xmlns:a16="http://schemas.microsoft.com/office/drawing/2014/main" id="{242FC266-2B77-8E8F-9A1C-15438DBC9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809819">
            <a:off x="9956527" y="4649968"/>
            <a:ext cx="657970" cy="657970"/>
          </a:xfrm>
          <a:prstGeom prst="rect">
            <a:avLst/>
          </a:prstGeom>
        </p:spPr>
      </p:pic>
      <p:pic>
        <p:nvPicPr>
          <p:cNvPr id="11" name="Picture 10">
            <a:extLst>
              <a:ext uri="{FF2B5EF4-FFF2-40B4-BE49-F238E27FC236}">
                <a16:creationId xmlns:a16="http://schemas.microsoft.com/office/drawing/2014/main" id="{09FE58A1-8276-D129-C0C5-CE2C970F5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388022">
            <a:off x="8641452" y="2751354"/>
            <a:ext cx="657970" cy="657970"/>
          </a:xfrm>
          <a:prstGeom prst="rect">
            <a:avLst/>
          </a:prstGeom>
        </p:spPr>
      </p:pic>
      <p:pic>
        <p:nvPicPr>
          <p:cNvPr id="12" name="Picture 11">
            <a:extLst>
              <a:ext uri="{FF2B5EF4-FFF2-40B4-BE49-F238E27FC236}">
                <a16:creationId xmlns:a16="http://schemas.microsoft.com/office/drawing/2014/main" id="{0413BA29-A472-0E53-3F01-BE58A96C97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639025">
            <a:off x="4074308" y="3207322"/>
            <a:ext cx="657970" cy="657970"/>
          </a:xfrm>
          <a:prstGeom prst="rect">
            <a:avLst/>
          </a:prstGeom>
        </p:spPr>
      </p:pic>
      <p:pic>
        <p:nvPicPr>
          <p:cNvPr id="13" name="Picture 12">
            <a:extLst>
              <a:ext uri="{FF2B5EF4-FFF2-40B4-BE49-F238E27FC236}">
                <a16:creationId xmlns:a16="http://schemas.microsoft.com/office/drawing/2014/main" id="{512875CE-F9BA-3874-64F7-4F5F030686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0999">
            <a:off x="7298720" y="5002027"/>
            <a:ext cx="657970" cy="657970"/>
          </a:xfrm>
          <a:prstGeom prst="rect">
            <a:avLst/>
          </a:prstGeom>
        </p:spPr>
      </p:pic>
      <p:pic>
        <p:nvPicPr>
          <p:cNvPr id="14" name="Picture 13">
            <a:extLst>
              <a:ext uri="{FF2B5EF4-FFF2-40B4-BE49-F238E27FC236}">
                <a16:creationId xmlns:a16="http://schemas.microsoft.com/office/drawing/2014/main" id="{AD92697F-95E2-8B3E-82B1-FEC9DE11E4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72204">
            <a:off x="7473838" y="3256307"/>
            <a:ext cx="657970" cy="657970"/>
          </a:xfrm>
          <a:prstGeom prst="rect">
            <a:avLst/>
          </a:prstGeom>
        </p:spPr>
      </p:pic>
      <p:pic>
        <p:nvPicPr>
          <p:cNvPr id="15" name="Picture 14">
            <a:extLst>
              <a:ext uri="{FF2B5EF4-FFF2-40B4-BE49-F238E27FC236}">
                <a16:creationId xmlns:a16="http://schemas.microsoft.com/office/drawing/2014/main" id="{53FF7CB8-5C5C-9EEB-E9C3-9CFB0C7748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891465">
            <a:off x="10024250" y="3207322"/>
            <a:ext cx="657970" cy="657970"/>
          </a:xfrm>
          <a:prstGeom prst="rect">
            <a:avLst/>
          </a:prstGeom>
        </p:spPr>
      </p:pic>
    </p:spTree>
    <p:extLst>
      <p:ext uri="{BB962C8B-B14F-4D97-AF65-F5344CB8AC3E}">
        <p14:creationId xmlns:p14="http://schemas.microsoft.com/office/powerpoint/2010/main" val="64286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08/31/22"/>
          <p:cNvSpPr txBox="1">
            <a:spLocks noGrp="1"/>
          </p:cNvSpPr>
          <p:nvPr>
            <p:ph type="body" idx="21"/>
          </p:nvPr>
        </p:nvSpPr>
        <p:spPr>
          <a:xfrm>
            <a:off x="603249" y="5494503"/>
            <a:ext cx="10985502" cy="75389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2400" dirty="0"/>
              <a:t>08/31/22</a:t>
            </a:r>
          </a:p>
        </p:txBody>
      </p:sp>
      <p:sp>
        <p:nvSpPr>
          <p:cNvPr id="162" name="Identifying novel NRF2 functional binding partners in NSCLC"/>
          <p:cNvSpPr txBox="1">
            <a:spLocks noGrp="1"/>
          </p:cNvSpPr>
          <p:nvPr>
            <p:ph type="ctrTitle"/>
          </p:nvPr>
        </p:nvSpPr>
        <p:spPr>
          <a:prstGeom prst="rect">
            <a:avLst/>
          </a:prstGeom>
        </p:spPr>
        <p:txBody>
          <a:bodyPr>
            <a:norm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2400" dirty="0"/>
              <a:t>Identifying novel NRF2 functional binding partners in NSCLC </a:t>
            </a:r>
          </a:p>
        </p:txBody>
      </p:sp>
      <p:sp>
        <p:nvSpPr>
          <p:cNvPr id="163" name="Speed Science session 2022…"/>
          <p:cNvSpPr txBox="1">
            <a:spLocks noGrp="1"/>
          </p:cNvSpPr>
          <p:nvPr>
            <p:ph type="subTitle" sz="quarter" idx="1"/>
          </p:nvPr>
        </p:nvSpPr>
        <p:spPr>
          <a:xfrm>
            <a:off x="603249" y="3818262"/>
            <a:ext cx="10985501" cy="952501"/>
          </a:xfrm>
          <a:prstGeom prst="rect">
            <a:avLst/>
          </a:prstGeom>
        </p:spPr>
        <p:txBody>
          <a:bodyPr>
            <a:norm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2400" dirty="0"/>
              <a:t>Speed Science session 2022</a:t>
            </a:r>
          </a:p>
          <a:p>
            <a:r>
              <a:rPr sz="2400" dirty="0"/>
              <a:t>Santiago Espinosa</a:t>
            </a:r>
          </a:p>
        </p:txBody>
      </p:sp>
    </p:spTree>
    <p:extLst>
      <p:ext uri="{BB962C8B-B14F-4D97-AF65-F5344CB8AC3E}">
        <p14:creationId xmlns:p14="http://schemas.microsoft.com/office/powerpoint/2010/main" val="94227555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A3D8-3A53-2E4F-9B4C-2D0070FF8F06}"/>
              </a:ext>
            </a:extLst>
          </p:cNvPr>
          <p:cNvSpPr>
            <a:spLocks noGrp="1"/>
          </p:cNvSpPr>
          <p:nvPr>
            <p:ph type="title"/>
          </p:nvPr>
        </p:nvSpPr>
        <p:spPr>
          <a:xfrm>
            <a:off x="584672" y="297890"/>
            <a:ext cx="11022656" cy="1321899"/>
          </a:xfrm>
        </p:spPr>
        <p:txBody>
          <a:bodyPr lIns="0" tIns="0" rIns="0" bIns="0">
            <a:normAutofit/>
          </a:bodyPr>
          <a:lstStyle/>
          <a:p>
            <a:pPr algn="ctr"/>
            <a:r>
              <a:rPr lang="en-US" sz="3600" dirty="0">
                <a:latin typeface="Helvetica Neue" panose="02000503000000020004" pitchFamily="2" charset="0"/>
                <a:ea typeface="Helvetica Neue" panose="02000503000000020004" pitchFamily="2" charset="0"/>
                <a:cs typeface="Helvetica Neue" panose="02000503000000020004" pitchFamily="2" charset="0"/>
              </a:rPr>
              <a:t>Exploring how IM promote nitrate-dependent </a:t>
            </a:r>
            <a:r>
              <a:rPr lang="en-US" sz="3600" dirty="0" err="1">
                <a:latin typeface="Helvetica Neue" panose="02000503000000020004" pitchFamily="2" charset="0"/>
                <a:ea typeface="Helvetica Neue" panose="02000503000000020004" pitchFamily="2" charset="0"/>
                <a:cs typeface="Helvetica Neue" panose="02000503000000020004" pitchFamily="2" charset="0"/>
              </a:rPr>
              <a:t>STm</a:t>
            </a:r>
            <a:r>
              <a:rPr lang="en-US" sz="3600" dirty="0">
                <a:latin typeface="Helvetica Neue" panose="02000503000000020004" pitchFamily="2" charset="0"/>
                <a:ea typeface="Helvetica Neue" panose="02000503000000020004" pitchFamily="2" charset="0"/>
                <a:cs typeface="Helvetica Neue" panose="02000503000000020004" pitchFamily="2" charset="0"/>
              </a:rPr>
              <a:t> expansion in the gut  </a:t>
            </a:r>
          </a:p>
        </p:txBody>
      </p:sp>
      <p:sp>
        <p:nvSpPr>
          <p:cNvPr id="10" name="TextBox 9">
            <a:extLst>
              <a:ext uri="{FF2B5EF4-FFF2-40B4-BE49-F238E27FC236}">
                <a16:creationId xmlns:a16="http://schemas.microsoft.com/office/drawing/2014/main" id="{81D864A0-F59F-B442-9264-2A50E1D46CAB}"/>
              </a:ext>
            </a:extLst>
          </p:cNvPr>
          <p:cNvSpPr txBox="1"/>
          <p:nvPr/>
        </p:nvSpPr>
        <p:spPr>
          <a:xfrm>
            <a:off x="0" y="6559873"/>
            <a:ext cx="11451771" cy="307777"/>
          </a:xfrm>
          <a:prstGeom prst="rect">
            <a:avLst/>
          </a:prstGeom>
          <a:noFill/>
        </p:spPr>
        <p:txBody>
          <a:bodyPr wrap="square" rtlCol="0">
            <a:spAutoFit/>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Adapted from McLaughlin </a:t>
            </a:r>
            <a:r>
              <a:rPr lang="en-US" sz="1400" i="1" dirty="0">
                <a:latin typeface="Helvetica Neue" panose="02000503000000020004" pitchFamily="2" charset="0"/>
                <a:ea typeface="Helvetica Neue" panose="02000503000000020004" pitchFamily="2" charset="0"/>
                <a:cs typeface="Helvetica Neue" panose="02000503000000020004" pitchFamily="2" charset="0"/>
              </a:rPr>
              <a:t>et al. </a:t>
            </a:r>
            <a:r>
              <a:rPr lang="en-US" sz="1400" i="1" dirty="0" err="1">
                <a:latin typeface="Helvetica Neue" panose="02000503000000020004" pitchFamily="2" charset="0"/>
                <a:ea typeface="Helvetica Neue" panose="02000503000000020004" pitchFamily="2" charset="0"/>
                <a:cs typeface="Helvetica Neue" panose="02000503000000020004" pitchFamily="2" charset="0"/>
              </a:rPr>
              <a:t>PLoS</a:t>
            </a:r>
            <a:r>
              <a:rPr lang="en-US" sz="1400" i="1" dirty="0">
                <a:latin typeface="Helvetica Neue" panose="02000503000000020004" pitchFamily="2" charset="0"/>
                <a:ea typeface="Helvetica Neue" panose="02000503000000020004" pitchFamily="2" charset="0"/>
                <a:cs typeface="Helvetica Neue" panose="02000503000000020004" pitchFamily="2" charset="0"/>
              </a:rPr>
              <a:t> Pathogens </a:t>
            </a:r>
            <a:r>
              <a:rPr lang="en-US" sz="1400" dirty="0">
                <a:latin typeface="Helvetica Neue" panose="02000503000000020004" pitchFamily="2" charset="0"/>
                <a:ea typeface="Helvetica Neue" panose="02000503000000020004" pitchFamily="2" charset="0"/>
                <a:cs typeface="Helvetica Neue" panose="02000503000000020004" pitchFamily="2" charset="0"/>
              </a:rPr>
              <a:t>2019 </a:t>
            </a:r>
          </a:p>
        </p:txBody>
      </p:sp>
      <p:sp>
        <p:nvSpPr>
          <p:cNvPr id="8" name="Content Placeholder 2">
            <a:extLst>
              <a:ext uri="{FF2B5EF4-FFF2-40B4-BE49-F238E27FC236}">
                <a16:creationId xmlns:a16="http://schemas.microsoft.com/office/drawing/2014/main" id="{8B3B5BBF-467F-5C4B-8360-CEBA046D912E}"/>
              </a:ext>
            </a:extLst>
          </p:cNvPr>
          <p:cNvSpPr>
            <a:spLocks noGrp="1"/>
          </p:cNvSpPr>
          <p:nvPr>
            <p:ph idx="1"/>
          </p:nvPr>
        </p:nvSpPr>
        <p:spPr>
          <a:xfrm>
            <a:off x="8055429" y="1619789"/>
            <a:ext cx="4136571" cy="4671143"/>
          </a:xfrm>
        </p:spPr>
        <p:txBody>
          <a:bodyPr anchor="ctr">
            <a:normAutofit/>
          </a:bodyPr>
          <a:lstStyle/>
          <a:p>
            <a:pPr>
              <a:spcBef>
                <a:spcPts val="1600"/>
              </a:spcBef>
            </a:pPr>
            <a:r>
              <a:rPr lang="en-US" sz="2400" dirty="0">
                <a:latin typeface="Helvetica Neue" panose="02000503000000020004" pitchFamily="2" charset="0"/>
                <a:ea typeface="Helvetica Neue" panose="02000503000000020004" pitchFamily="2" charset="0"/>
                <a:cs typeface="Helvetica Neue" panose="02000503000000020004" pitchFamily="2" charset="0"/>
              </a:rPr>
              <a:t>Specifically, I am interested in how IMs contribute both </a:t>
            </a:r>
            <a:r>
              <a:rPr lang="en-US" sz="2400" b="1" i="1" dirty="0">
                <a:latin typeface="Helvetica Neue" panose="02000503000000020004" pitchFamily="2" charset="0"/>
                <a:ea typeface="Helvetica Neue" panose="02000503000000020004" pitchFamily="2" charset="0"/>
                <a:cs typeface="Helvetica Neue" panose="02000503000000020004" pitchFamily="2" charset="0"/>
              </a:rPr>
              <a:t>directly</a:t>
            </a:r>
            <a:r>
              <a:rPr lang="en-US" sz="2400" dirty="0">
                <a:latin typeface="Helvetica Neue" panose="02000503000000020004" pitchFamily="2" charset="0"/>
                <a:ea typeface="Helvetica Neue" panose="02000503000000020004" pitchFamily="2" charset="0"/>
                <a:cs typeface="Helvetica Neue" panose="02000503000000020004" pitchFamily="2" charset="0"/>
              </a:rPr>
              <a:t> and </a:t>
            </a:r>
            <a:r>
              <a:rPr lang="en-US" sz="2400" b="1" i="1" dirty="0">
                <a:latin typeface="Helvetica Neue" panose="02000503000000020004" pitchFamily="2" charset="0"/>
                <a:ea typeface="Helvetica Neue" panose="02000503000000020004" pitchFamily="2" charset="0"/>
                <a:cs typeface="Helvetica Neue" panose="02000503000000020004" pitchFamily="2" charset="0"/>
              </a:rPr>
              <a:t>indirectly</a:t>
            </a:r>
            <a:r>
              <a:rPr lang="en-US" sz="2400" dirty="0">
                <a:latin typeface="Helvetica Neue" panose="02000503000000020004" pitchFamily="2" charset="0"/>
                <a:ea typeface="Helvetica Neue" panose="02000503000000020004" pitchFamily="2" charset="0"/>
                <a:cs typeface="Helvetica Neue" panose="02000503000000020004" pitchFamily="2" charset="0"/>
              </a:rPr>
              <a:t> to the generation of host-derived nitrate and the subsequent expansion of salmonella in the lumen of the inflamed intestine.</a:t>
            </a:r>
          </a:p>
        </p:txBody>
      </p:sp>
      <p:pic>
        <p:nvPicPr>
          <p:cNvPr id="4" name="Picture 3" descr="Timeline&#10;&#10;Description automatically generated with medium confidence">
            <a:extLst>
              <a:ext uri="{FF2B5EF4-FFF2-40B4-BE49-F238E27FC236}">
                <a16:creationId xmlns:a16="http://schemas.microsoft.com/office/drawing/2014/main" id="{592EF3E9-32AE-CF48-B367-FC74DFFA2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058" y="1484109"/>
            <a:ext cx="8055429" cy="5075764"/>
          </a:xfrm>
          <a:prstGeom prst="rect">
            <a:avLst/>
          </a:prstGeom>
        </p:spPr>
      </p:pic>
    </p:spTree>
    <p:extLst>
      <p:ext uri="{BB962C8B-B14F-4D97-AF65-F5344CB8AC3E}">
        <p14:creationId xmlns:p14="http://schemas.microsoft.com/office/powerpoint/2010/main" val="1088169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一群人站在围栏边&#10;&#10;低可信度描述已自动生成">
            <a:extLst>
              <a:ext uri="{FF2B5EF4-FFF2-40B4-BE49-F238E27FC236}">
                <a16:creationId xmlns:a16="http://schemas.microsoft.com/office/drawing/2014/main" id="{42757D6C-2FD6-6849-B6EE-06512E4470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7565" y="2877352"/>
            <a:ext cx="5726776" cy="3815464"/>
          </a:xfrm>
          <a:prstGeom prst="rect">
            <a:avLst/>
          </a:prstGeom>
        </p:spPr>
      </p:pic>
      <p:sp>
        <p:nvSpPr>
          <p:cNvPr id="10" name="副标题 2">
            <a:extLst>
              <a:ext uri="{FF2B5EF4-FFF2-40B4-BE49-F238E27FC236}">
                <a16:creationId xmlns:a16="http://schemas.microsoft.com/office/drawing/2014/main" id="{389D327F-4ED4-EB43-B7DF-F2207F373B05}"/>
              </a:ext>
            </a:extLst>
          </p:cNvPr>
          <p:cNvSpPr txBox="1">
            <a:spLocks/>
          </p:cNvSpPr>
          <p:nvPr/>
        </p:nvSpPr>
        <p:spPr>
          <a:xfrm>
            <a:off x="986239" y="5423008"/>
            <a:ext cx="4327256" cy="7970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1" lang="en-US" altLang="zh-CN" dirty="0">
                <a:latin typeface="Arial" panose="020B0604020202020204" pitchFamily="34" charset="0"/>
                <a:cs typeface="Arial" panose="020B0604020202020204" pitchFamily="34" charset="0"/>
              </a:rPr>
              <a:t>@</a:t>
            </a:r>
            <a:r>
              <a:rPr kumimoji="1" lang="en-US" altLang="zh-CN" dirty="0" err="1">
                <a:latin typeface="Arial" panose="020B0604020202020204" pitchFamily="34" charset="0"/>
                <a:cs typeface="Arial" panose="020B0604020202020204" pitchFamily="34" charset="0"/>
              </a:rPr>
              <a:t>XiaoHan_CSHL</a:t>
            </a:r>
            <a:endParaRPr kumimoji="1" lang="en-US" altLang="zh-CN" dirty="0">
              <a:latin typeface="Arial" panose="020B0604020202020204" pitchFamily="34" charset="0"/>
              <a:cs typeface="Arial" panose="020B0604020202020204" pitchFamily="34" charset="0"/>
            </a:endParaRPr>
          </a:p>
          <a:p>
            <a:r>
              <a:rPr kumimoji="1" lang="en-US" altLang="zh-CN" dirty="0">
                <a:latin typeface="Arial" panose="020B0604020202020204" pitchFamily="34" charset="0"/>
                <a:cs typeface="Arial" panose="020B0604020202020204" pitchFamily="34" charset="0"/>
                <a:hlinkClick r:id="rId3"/>
              </a:rPr>
              <a:t>Xiao.Han.1@stonybrook.edu</a:t>
            </a:r>
            <a:endParaRPr kumimoji="1" lang="en-US" altLang="zh-CN" dirty="0">
              <a:latin typeface="Arial" panose="020B0604020202020204" pitchFamily="34" charset="0"/>
              <a:cs typeface="Arial" panose="020B0604020202020204" pitchFamily="34" charset="0"/>
            </a:endParaRPr>
          </a:p>
          <a:p>
            <a:r>
              <a:rPr kumimoji="1" lang="en-US" altLang="zh-CN" dirty="0">
                <a:latin typeface="Arial" panose="020B0604020202020204" pitchFamily="34" charset="0"/>
                <a:cs typeface="Arial" panose="020B0604020202020204" pitchFamily="34" charset="0"/>
                <a:hlinkClick r:id="rId4"/>
              </a:rPr>
              <a:t>xhan@cshl.edu</a:t>
            </a:r>
            <a:endParaRPr kumimoji="1" lang="en-US" altLang="zh-CN" dirty="0">
              <a:latin typeface="Arial" panose="020B0604020202020204" pitchFamily="34" charset="0"/>
              <a:cs typeface="Arial" panose="020B0604020202020204" pitchFamily="34" charset="0"/>
            </a:endParaRPr>
          </a:p>
          <a:p>
            <a:endParaRPr kumimoji="1" lang="zh-CN" altLang="en-US" dirty="0">
              <a:latin typeface="Arial" panose="020B0604020202020204" pitchFamily="34" charset="0"/>
              <a:cs typeface="Arial" panose="020B0604020202020204" pitchFamily="34" charset="0"/>
            </a:endParaRPr>
          </a:p>
        </p:txBody>
      </p:sp>
      <p:pic>
        <p:nvPicPr>
          <p:cNvPr id="13" name="图片 12">
            <a:extLst>
              <a:ext uri="{FF2B5EF4-FFF2-40B4-BE49-F238E27FC236}">
                <a16:creationId xmlns:a16="http://schemas.microsoft.com/office/drawing/2014/main" id="{61672A48-18CC-824F-B33D-D291F239CC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6162" y="1684335"/>
            <a:ext cx="2238827" cy="3447960"/>
          </a:xfrm>
          <a:prstGeom prst="rect">
            <a:avLst/>
          </a:prstGeom>
        </p:spPr>
      </p:pic>
      <p:pic>
        <p:nvPicPr>
          <p:cNvPr id="8" name="Picture 2" descr="Stony Brook University">
            <a:hlinkClick r:id="rId6"/>
            <a:extLst>
              <a:ext uri="{FF2B5EF4-FFF2-40B4-BE49-F238E27FC236}">
                <a16:creationId xmlns:a16="http://schemas.microsoft.com/office/drawing/2014/main" id="{D1C890D4-DD49-5A4A-9534-62A1FE38628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69528" y="289558"/>
            <a:ext cx="3765176" cy="666750"/>
          </a:xfrm>
          <a:prstGeom prst="rect">
            <a:avLst/>
          </a:prstGeom>
          <a:extLst>
            <a:ext uri="{909E8E84-426E-40DD-AFC4-6F175D3DCCD1}">
              <a14:hiddenFill xmlns:a14="http://schemas.microsoft.com/office/drawing/2010/main">
                <a:solidFill>
                  <a:srgbClr val="FFFFFF"/>
                </a:solidFill>
              </a14:hiddenFill>
            </a:ext>
          </a:extLst>
        </p:spPr>
      </p:pic>
      <p:pic>
        <p:nvPicPr>
          <p:cNvPr id="9" name="Picture 8" descr="cshl_logo_alternate_RGB.png">
            <a:extLst>
              <a:ext uri="{FF2B5EF4-FFF2-40B4-BE49-F238E27FC236}">
                <a16:creationId xmlns:a16="http://schemas.microsoft.com/office/drawing/2014/main" id="{C5C924DA-4C39-944F-8E6D-C5FD239DA9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38385" y="955105"/>
            <a:ext cx="2313069" cy="1097347"/>
          </a:xfrm>
          <a:prstGeom prst="rect">
            <a:avLst/>
          </a:prstGeom>
        </p:spPr>
      </p:pic>
      <p:sp>
        <p:nvSpPr>
          <p:cNvPr id="11" name="副标题 2">
            <a:extLst>
              <a:ext uri="{FF2B5EF4-FFF2-40B4-BE49-F238E27FC236}">
                <a16:creationId xmlns:a16="http://schemas.microsoft.com/office/drawing/2014/main" id="{DD4C907B-C6A1-4444-84C5-3EBF62B314B5}"/>
              </a:ext>
            </a:extLst>
          </p:cNvPr>
          <p:cNvSpPr txBox="1">
            <a:spLocks/>
          </p:cNvSpPr>
          <p:nvPr/>
        </p:nvSpPr>
        <p:spPr>
          <a:xfrm>
            <a:off x="6205121" y="2128228"/>
            <a:ext cx="2816087" cy="4569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1" lang="en-US" altLang="zh-CN" dirty="0" err="1">
                <a:latin typeface="Arial" panose="020B0604020202020204" pitchFamily="34" charset="0"/>
                <a:cs typeface="Arial" panose="020B0604020202020204" pitchFamily="34" charset="0"/>
              </a:rPr>
              <a:t>Egeblad</a:t>
            </a:r>
            <a:r>
              <a:rPr kumimoji="1" lang="en-US" altLang="zh-CN" dirty="0">
                <a:latin typeface="Arial" panose="020B0604020202020204" pitchFamily="34" charset="0"/>
                <a:cs typeface="Arial" panose="020B0604020202020204" pitchFamily="34" charset="0"/>
              </a:rPr>
              <a:t> Lab</a:t>
            </a:r>
            <a:endParaRPr kumimoji="1" lang="zh-CN" altLang="en-US" dirty="0">
              <a:latin typeface="Arial" panose="020B0604020202020204" pitchFamily="34" charset="0"/>
              <a:cs typeface="Arial" panose="020B0604020202020204" pitchFamily="34" charset="0"/>
            </a:endParaRPr>
          </a:p>
        </p:txBody>
      </p:sp>
      <p:sp>
        <p:nvSpPr>
          <p:cNvPr id="12" name="副标题 2">
            <a:extLst>
              <a:ext uri="{FF2B5EF4-FFF2-40B4-BE49-F238E27FC236}">
                <a16:creationId xmlns:a16="http://schemas.microsoft.com/office/drawing/2014/main" id="{E10C1CE6-4396-E149-9B3F-8F8914D5293D}"/>
              </a:ext>
            </a:extLst>
          </p:cNvPr>
          <p:cNvSpPr txBox="1">
            <a:spLocks/>
          </p:cNvSpPr>
          <p:nvPr/>
        </p:nvSpPr>
        <p:spPr>
          <a:xfrm>
            <a:off x="904639" y="846769"/>
            <a:ext cx="3289852" cy="5468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1" lang="en-US" altLang="zh-CN" dirty="0">
                <a:latin typeface="Arial" panose="020B0604020202020204" pitchFamily="34" charset="0"/>
                <a:cs typeface="Arial" panose="020B0604020202020204" pitchFamily="34" charset="0"/>
              </a:rPr>
              <a:t>Genetics Program</a:t>
            </a:r>
            <a:endParaRPr kumimoji="1" lang="zh-CN" altLang="en-US" dirty="0">
              <a:latin typeface="Arial" panose="020B0604020202020204" pitchFamily="34" charset="0"/>
              <a:cs typeface="Arial" panose="020B0604020202020204" pitchFamily="34" charset="0"/>
            </a:endParaRPr>
          </a:p>
        </p:txBody>
      </p:sp>
      <p:sp>
        <p:nvSpPr>
          <p:cNvPr id="14" name="副标题 2">
            <a:extLst>
              <a:ext uri="{FF2B5EF4-FFF2-40B4-BE49-F238E27FC236}">
                <a16:creationId xmlns:a16="http://schemas.microsoft.com/office/drawing/2014/main" id="{DA4B8B61-1C4C-0B41-BE78-E767D8C267BD}"/>
              </a:ext>
            </a:extLst>
          </p:cNvPr>
          <p:cNvSpPr txBox="1">
            <a:spLocks/>
          </p:cNvSpPr>
          <p:nvPr/>
        </p:nvSpPr>
        <p:spPr>
          <a:xfrm>
            <a:off x="-1258989" y="2877352"/>
            <a:ext cx="4327256" cy="79705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kumimoji="1" lang="en-US" altLang="zh-CN" sz="2800" dirty="0">
                <a:latin typeface="Arial" panose="020B0604020202020204" pitchFamily="34" charset="0"/>
                <a:cs typeface="Arial" panose="020B0604020202020204" pitchFamily="34" charset="0"/>
              </a:rPr>
              <a:t>Xiao Han</a:t>
            </a:r>
          </a:p>
          <a:p>
            <a:r>
              <a:rPr kumimoji="1" lang="en-US" altLang="zh-CN" sz="2800" dirty="0">
                <a:latin typeface="Arial" panose="020B0604020202020204" pitchFamily="34" charset="0"/>
                <a:cs typeface="Arial" panose="020B0604020202020204" pitchFamily="34" charset="0"/>
              </a:rPr>
              <a:t>4</a:t>
            </a:r>
            <a:r>
              <a:rPr kumimoji="1" lang="en-US" altLang="zh-CN" sz="2800" baseline="30000" dirty="0">
                <a:latin typeface="Arial" panose="020B0604020202020204" pitchFamily="34" charset="0"/>
                <a:cs typeface="Arial" panose="020B0604020202020204" pitchFamily="34" charset="0"/>
              </a:rPr>
              <a:t>th</a:t>
            </a:r>
            <a:r>
              <a:rPr kumimoji="1" lang="en-US" altLang="zh-CN" sz="2800" dirty="0">
                <a:latin typeface="Arial" panose="020B0604020202020204" pitchFamily="34" charset="0"/>
                <a:cs typeface="Arial" panose="020B0604020202020204" pitchFamily="34" charset="0"/>
              </a:rPr>
              <a:t> year</a:t>
            </a:r>
            <a:endParaRPr kumimoji="1" lang="zh-CN" altLang="en-US" sz="2800"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7D1F366E-F74F-B04E-ACA5-F84B0C50985B}"/>
              </a:ext>
            </a:extLst>
          </p:cNvPr>
          <p:cNvPicPr>
            <a:picLocks noChangeAspect="1"/>
          </p:cNvPicPr>
          <p:nvPr/>
        </p:nvPicPr>
        <p:blipFill>
          <a:blip r:embed="rId9"/>
          <a:stretch>
            <a:fillRect/>
          </a:stretch>
        </p:blipFill>
        <p:spPr>
          <a:xfrm>
            <a:off x="1293689" y="5391983"/>
            <a:ext cx="431800" cy="444500"/>
          </a:xfrm>
          <a:prstGeom prst="rect">
            <a:avLst/>
          </a:prstGeom>
        </p:spPr>
      </p:pic>
      <p:pic>
        <p:nvPicPr>
          <p:cNvPr id="1026" name="Picture 2" descr="Mikala Egeblad">
            <a:extLst>
              <a:ext uri="{FF2B5EF4-FFF2-40B4-BE49-F238E27FC236}">
                <a16:creationId xmlns:a16="http://schemas.microsoft.com/office/drawing/2014/main" id="{8F78FD27-97F7-E445-901A-8BCA54FE0D1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918763" y="540668"/>
            <a:ext cx="3115578" cy="2336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il logo">
            <a:extLst>
              <a:ext uri="{FF2B5EF4-FFF2-40B4-BE49-F238E27FC236}">
                <a16:creationId xmlns:a16="http://schemas.microsoft.com/office/drawing/2014/main" id="{BF7B8894-CD96-1D47-A393-47A96A9157B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8736" y="5821537"/>
            <a:ext cx="575836" cy="57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933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DCEAE96-F0AC-7143-96B0-B166EC530582}"/>
              </a:ext>
            </a:extLst>
          </p:cNvPr>
          <p:cNvSpPr/>
          <p:nvPr/>
        </p:nvSpPr>
        <p:spPr>
          <a:xfrm>
            <a:off x="605228" y="360382"/>
            <a:ext cx="11321801" cy="954107"/>
          </a:xfrm>
          <a:prstGeom prst="rect">
            <a:avLst/>
          </a:prstGeom>
        </p:spPr>
        <p:txBody>
          <a:bodyPr wrap="square">
            <a:spAutoFit/>
          </a:bodyPr>
          <a:lstStyle/>
          <a:p>
            <a:pPr>
              <a:spcBef>
                <a:spcPct val="0"/>
              </a:spcBef>
              <a:spcAft>
                <a:spcPts val="600"/>
              </a:spcAft>
            </a:pPr>
            <a:r>
              <a:rPr kumimoji="1" lang="en-US" altLang="zh-CN" sz="2800" dirty="0">
                <a:latin typeface="Arial" panose="020B0604020202020204" pitchFamily="34" charset="0"/>
                <a:cs typeface="Arial" panose="020B0604020202020204" pitchFamily="34" charset="0"/>
              </a:rPr>
              <a:t>Dormant disseminated cancer cells maintain an equilibrant with host immune cells before grow out metastasis </a:t>
            </a:r>
          </a:p>
        </p:txBody>
      </p:sp>
      <p:pic>
        <p:nvPicPr>
          <p:cNvPr id="6" name="图片 5" descr="图片包含 室内, 人, 躺, 女人&#10;&#10;描述已自动生成">
            <a:extLst>
              <a:ext uri="{FF2B5EF4-FFF2-40B4-BE49-F238E27FC236}">
                <a16:creationId xmlns:a16="http://schemas.microsoft.com/office/drawing/2014/main" id="{37B605D8-B89C-ED46-A23D-F9F8768F94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1344" y="3890547"/>
            <a:ext cx="1577487" cy="1567054"/>
          </a:xfrm>
          <a:prstGeom prst="rect">
            <a:avLst/>
          </a:prstGeom>
        </p:spPr>
      </p:pic>
      <p:sp>
        <p:nvSpPr>
          <p:cNvPr id="7" name="矩形 6">
            <a:extLst>
              <a:ext uri="{FF2B5EF4-FFF2-40B4-BE49-F238E27FC236}">
                <a16:creationId xmlns:a16="http://schemas.microsoft.com/office/drawing/2014/main" id="{0C9629F2-19A1-0043-811D-25DDE3351167}"/>
              </a:ext>
            </a:extLst>
          </p:cNvPr>
          <p:cNvSpPr/>
          <p:nvPr/>
        </p:nvSpPr>
        <p:spPr>
          <a:xfrm>
            <a:off x="9478930" y="5499933"/>
            <a:ext cx="1928733" cy="369332"/>
          </a:xfrm>
          <a:prstGeom prst="rect">
            <a:avLst/>
          </a:prstGeom>
        </p:spPr>
        <p:txBody>
          <a:bodyPr wrap="none">
            <a:spAutoFit/>
          </a:bodyPr>
          <a:lstStyle/>
          <a:p>
            <a:r>
              <a:rPr kumimoji="1" lang="en-US" altLang="zh-CN" dirty="0">
                <a:latin typeface="Arial" panose="020B0604020202020204" pitchFamily="34" charset="0"/>
                <a:cs typeface="Arial" panose="020B0604020202020204" pitchFamily="34" charset="0"/>
              </a:rPr>
              <a:t>Intravital imaging</a:t>
            </a:r>
          </a:p>
        </p:txBody>
      </p:sp>
      <p:pic>
        <p:nvPicPr>
          <p:cNvPr id="13" name="图片 12">
            <a:extLst>
              <a:ext uri="{FF2B5EF4-FFF2-40B4-BE49-F238E27FC236}">
                <a16:creationId xmlns:a16="http://schemas.microsoft.com/office/drawing/2014/main" id="{9CE3077C-8918-4249-80D3-0A397E4CA7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5631" y="1255150"/>
            <a:ext cx="3486399" cy="1567054"/>
          </a:xfrm>
          <a:prstGeom prst="rect">
            <a:avLst/>
          </a:prstGeom>
        </p:spPr>
      </p:pic>
      <p:sp>
        <p:nvSpPr>
          <p:cNvPr id="15" name="矩形 14">
            <a:extLst>
              <a:ext uri="{FF2B5EF4-FFF2-40B4-BE49-F238E27FC236}">
                <a16:creationId xmlns:a16="http://schemas.microsoft.com/office/drawing/2014/main" id="{3D1F3E4C-73E6-D24D-B1A5-2EB4E51E2012}"/>
              </a:ext>
            </a:extLst>
          </p:cNvPr>
          <p:cNvSpPr/>
          <p:nvPr/>
        </p:nvSpPr>
        <p:spPr>
          <a:xfrm>
            <a:off x="9579810" y="2855226"/>
            <a:ext cx="1556836" cy="369332"/>
          </a:xfrm>
          <a:prstGeom prst="rect">
            <a:avLst/>
          </a:prstGeom>
        </p:spPr>
        <p:txBody>
          <a:bodyPr wrap="none">
            <a:spAutoFit/>
          </a:bodyPr>
          <a:lstStyle/>
          <a:p>
            <a:r>
              <a:rPr kumimoji="1" lang="en-US" altLang="zh-CN" dirty="0">
                <a:latin typeface="Arial" panose="020B0604020202020204" pitchFamily="34" charset="0"/>
                <a:cs typeface="Arial" panose="020B0604020202020204" pitchFamily="34" charset="0"/>
              </a:rPr>
              <a:t>Multiplex IHC</a:t>
            </a:r>
          </a:p>
        </p:txBody>
      </p:sp>
      <p:pic>
        <p:nvPicPr>
          <p:cNvPr id="2" name="图片 1">
            <a:extLst>
              <a:ext uri="{FF2B5EF4-FFF2-40B4-BE49-F238E27FC236}">
                <a16:creationId xmlns:a16="http://schemas.microsoft.com/office/drawing/2014/main" id="{EDC36275-191E-7D48-B438-6751DA14BA7E}"/>
              </a:ext>
            </a:extLst>
          </p:cNvPr>
          <p:cNvPicPr>
            <a:picLocks noChangeAspect="1"/>
          </p:cNvPicPr>
          <p:nvPr/>
        </p:nvPicPr>
        <p:blipFill>
          <a:blip r:embed="rId5"/>
          <a:stretch>
            <a:fillRect/>
          </a:stretch>
        </p:blipFill>
        <p:spPr>
          <a:xfrm>
            <a:off x="10445065" y="3890547"/>
            <a:ext cx="1476358" cy="1523476"/>
          </a:xfrm>
          <a:prstGeom prst="rect">
            <a:avLst/>
          </a:prstGeom>
        </p:spPr>
      </p:pic>
      <p:pic>
        <p:nvPicPr>
          <p:cNvPr id="21" name="Picture 2" descr="figure 1">
            <a:extLst>
              <a:ext uri="{FF2B5EF4-FFF2-40B4-BE49-F238E27FC236}">
                <a16:creationId xmlns:a16="http://schemas.microsoft.com/office/drawing/2014/main" id="{F48A115A-0E85-F048-BFAF-88241546E6B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 b="-83"/>
          <a:stretch/>
        </p:blipFill>
        <p:spPr bwMode="auto">
          <a:xfrm>
            <a:off x="153023" y="1291528"/>
            <a:ext cx="7403302" cy="4099534"/>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id="{C052F718-3140-A24E-80E6-4973CC5857DA}"/>
              </a:ext>
            </a:extLst>
          </p:cNvPr>
          <p:cNvSpPr/>
          <p:nvPr/>
        </p:nvSpPr>
        <p:spPr>
          <a:xfrm>
            <a:off x="5749921" y="2509966"/>
            <a:ext cx="773035" cy="464302"/>
          </a:xfrm>
          <a:prstGeom prst="rect">
            <a:avLst/>
          </a:prstGeom>
        </p:spPr>
        <p:txBody>
          <a:bodyPr wrap="square">
            <a:spAutoFit/>
          </a:bodyPr>
          <a:lstStyle/>
          <a:p>
            <a:r>
              <a:rPr lang="en-US" altLang="zh-CN" sz="2400" b="1" dirty="0">
                <a:solidFill>
                  <a:srgbClr val="FF0000"/>
                </a:solidFill>
                <a:latin typeface="Arial" panose="020B0604020202020204" pitchFamily="34" charset="0"/>
                <a:cs typeface="Arial" panose="020B0604020202020204" pitchFamily="34" charset="0"/>
              </a:rPr>
              <a:t>?</a:t>
            </a:r>
          </a:p>
        </p:txBody>
      </p:sp>
      <p:pic>
        <p:nvPicPr>
          <p:cNvPr id="33" name="图片 32">
            <a:extLst>
              <a:ext uri="{FF2B5EF4-FFF2-40B4-BE49-F238E27FC236}">
                <a16:creationId xmlns:a16="http://schemas.microsoft.com/office/drawing/2014/main" id="{E5D09F9F-0FF9-F74B-844C-C08A2338A26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11817" y="2716103"/>
            <a:ext cx="1284035" cy="1250384"/>
          </a:xfrm>
          <a:prstGeom prst="rect">
            <a:avLst/>
          </a:prstGeom>
        </p:spPr>
      </p:pic>
      <p:pic>
        <p:nvPicPr>
          <p:cNvPr id="34" name="图片 33" descr="图片包含 游戏机, 食物&#10;&#10;描述已自动生成">
            <a:extLst>
              <a:ext uri="{FF2B5EF4-FFF2-40B4-BE49-F238E27FC236}">
                <a16:creationId xmlns:a16="http://schemas.microsoft.com/office/drawing/2014/main" id="{596B61A0-4D23-164D-8285-69552E54EC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9563" y="5569775"/>
            <a:ext cx="1984075" cy="1015568"/>
          </a:xfrm>
          <a:prstGeom prst="rect">
            <a:avLst/>
          </a:prstGeom>
        </p:spPr>
      </p:pic>
      <p:pic>
        <p:nvPicPr>
          <p:cNvPr id="35" name="图片 34" descr="图片包含 游戏机, 布&#10;&#10;描述已自动生成">
            <a:extLst>
              <a:ext uri="{FF2B5EF4-FFF2-40B4-BE49-F238E27FC236}">
                <a16:creationId xmlns:a16="http://schemas.microsoft.com/office/drawing/2014/main" id="{E6FB3182-49CD-2941-89BB-F781873D0EF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35768" y="5499933"/>
            <a:ext cx="1984075" cy="1098179"/>
          </a:xfrm>
          <a:prstGeom prst="rect">
            <a:avLst/>
          </a:prstGeom>
        </p:spPr>
      </p:pic>
      <p:pic>
        <p:nvPicPr>
          <p:cNvPr id="36" name="图片 35">
            <a:extLst>
              <a:ext uri="{FF2B5EF4-FFF2-40B4-BE49-F238E27FC236}">
                <a16:creationId xmlns:a16="http://schemas.microsoft.com/office/drawing/2014/main" id="{F554DD4A-7D4C-124D-9401-4BD43C4BD55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21841" y="5130161"/>
            <a:ext cx="2641404" cy="1756153"/>
          </a:xfrm>
          <a:prstGeom prst="rect">
            <a:avLst/>
          </a:prstGeom>
          <a:solidFill>
            <a:srgbClr val="FF0000"/>
          </a:solidFill>
          <a:ln w="19050">
            <a:noFill/>
          </a:ln>
        </p:spPr>
      </p:pic>
    </p:spTree>
    <p:extLst>
      <p:ext uri="{BB962C8B-B14F-4D97-AF65-F5344CB8AC3E}">
        <p14:creationId xmlns:p14="http://schemas.microsoft.com/office/powerpoint/2010/main" val="98978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8A64785-8674-D24B-88C7-EA038C193E81}"/>
              </a:ext>
            </a:extLst>
          </p:cNvPr>
          <p:cNvSpPr/>
          <p:nvPr/>
        </p:nvSpPr>
        <p:spPr>
          <a:xfrm>
            <a:off x="582316" y="259588"/>
            <a:ext cx="11364986" cy="954107"/>
          </a:xfrm>
          <a:prstGeom prst="rect">
            <a:avLst/>
          </a:prstGeom>
        </p:spPr>
        <p:txBody>
          <a:bodyPr wrap="square">
            <a:spAutoFit/>
          </a:bodyPr>
          <a:lstStyle/>
          <a:p>
            <a:pPr>
              <a:spcBef>
                <a:spcPct val="0"/>
              </a:spcBef>
              <a:spcAft>
                <a:spcPts val="600"/>
              </a:spcAft>
            </a:pPr>
            <a:r>
              <a:rPr kumimoji="1" lang="en-US" altLang="zh-CN" sz="2800" dirty="0">
                <a:latin typeface="Arial" panose="020B0604020202020204" pitchFamily="34" charset="0"/>
                <a:cs typeface="Arial" panose="020B0604020202020204" pitchFamily="34" charset="0"/>
              </a:rPr>
              <a:t>Stress induced high levels of glucocorticoid </a:t>
            </a:r>
            <a:r>
              <a:rPr lang="en-US" altLang="zh-CN" sz="2800" dirty="0">
                <a:latin typeface="Arial" panose="020B0604020202020204" pitchFamily="34" charset="0"/>
                <a:cs typeface="Arial" panose="020B0604020202020204" pitchFamily="34" charset="0"/>
              </a:rPr>
              <a:t>promote metastasis via NETs</a:t>
            </a:r>
            <a:endParaRPr kumimoji="1" lang="en-US" altLang="zh-CN" sz="2800"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678ECEFB-1590-2848-9D35-109F932063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908" y="1213695"/>
            <a:ext cx="5140308" cy="3135029"/>
          </a:xfrm>
          <a:prstGeom prst="rect">
            <a:avLst/>
          </a:prstGeom>
        </p:spPr>
      </p:pic>
      <p:pic>
        <p:nvPicPr>
          <p:cNvPr id="12" name="图片 11">
            <a:extLst>
              <a:ext uri="{FF2B5EF4-FFF2-40B4-BE49-F238E27FC236}">
                <a16:creationId xmlns:a16="http://schemas.microsoft.com/office/drawing/2014/main" id="{327D0FE9-6DBD-864C-A9A6-2FBFC31044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323" y="5112682"/>
            <a:ext cx="1258322" cy="1081850"/>
          </a:xfrm>
          <a:prstGeom prst="rect">
            <a:avLst/>
          </a:prstGeom>
        </p:spPr>
      </p:pic>
      <p:pic>
        <p:nvPicPr>
          <p:cNvPr id="13" name="图片 12" descr="图片包含 室内, 小, 食物, 蛋糕&#10;&#10;描述已自动生成">
            <a:extLst>
              <a:ext uri="{FF2B5EF4-FFF2-40B4-BE49-F238E27FC236}">
                <a16:creationId xmlns:a16="http://schemas.microsoft.com/office/drawing/2014/main" id="{83EBFCB7-1EA8-A748-AA95-FC4D4A0A2A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200414" y="4794754"/>
            <a:ext cx="966217" cy="1602073"/>
          </a:xfrm>
          <a:prstGeom prst="rect">
            <a:avLst/>
          </a:prstGeom>
        </p:spPr>
      </p:pic>
      <p:pic>
        <p:nvPicPr>
          <p:cNvPr id="4" name="图片 3">
            <a:extLst>
              <a:ext uri="{FF2B5EF4-FFF2-40B4-BE49-F238E27FC236}">
                <a16:creationId xmlns:a16="http://schemas.microsoft.com/office/drawing/2014/main" id="{E1C5BCCF-E691-5E49-98D9-ADF51C78F0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3446" y="4397400"/>
            <a:ext cx="2051911" cy="2201012"/>
          </a:xfrm>
          <a:prstGeom prst="rect">
            <a:avLst/>
          </a:prstGeom>
        </p:spPr>
      </p:pic>
      <p:pic>
        <p:nvPicPr>
          <p:cNvPr id="2050" name="Picture 2" descr="Stress And Apathy&quot; Images – Browse 4 Stock Photos, Vectors, and Video |  Adobe Stock">
            <a:extLst>
              <a:ext uri="{FF2B5EF4-FFF2-40B4-BE49-F238E27FC236}">
                <a16:creationId xmlns:a16="http://schemas.microsoft.com/office/drawing/2014/main" id="{83BB2BC0-E30A-3D49-9863-DE65F46475A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30716" y="1287169"/>
            <a:ext cx="2397516" cy="2787959"/>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EF830C7-7060-D64C-B125-A38ED05F6651}"/>
              </a:ext>
            </a:extLst>
          </p:cNvPr>
          <p:cNvPicPr>
            <a:picLocks noChangeAspect="1"/>
          </p:cNvPicPr>
          <p:nvPr/>
        </p:nvPicPr>
        <p:blipFill>
          <a:blip r:embed="rId8"/>
          <a:stretch>
            <a:fillRect/>
          </a:stretch>
        </p:blipFill>
        <p:spPr>
          <a:xfrm>
            <a:off x="9530559" y="3416314"/>
            <a:ext cx="2079125" cy="2079125"/>
          </a:xfrm>
          <a:prstGeom prst="rect">
            <a:avLst/>
          </a:prstGeom>
        </p:spPr>
      </p:pic>
      <p:sp>
        <p:nvSpPr>
          <p:cNvPr id="15" name="矩形 14">
            <a:extLst>
              <a:ext uri="{FF2B5EF4-FFF2-40B4-BE49-F238E27FC236}">
                <a16:creationId xmlns:a16="http://schemas.microsoft.com/office/drawing/2014/main" id="{243D3452-2D4C-7E45-ADA0-5BF1161D5FFA}"/>
              </a:ext>
            </a:extLst>
          </p:cNvPr>
          <p:cNvSpPr/>
          <p:nvPr/>
        </p:nvSpPr>
        <p:spPr>
          <a:xfrm>
            <a:off x="8801630" y="5721639"/>
            <a:ext cx="3211200" cy="369332"/>
          </a:xfrm>
          <a:prstGeom prst="rect">
            <a:avLst/>
          </a:prstGeom>
        </p:spPr>
        <p:txBody>
          <a:bodyPr wrap="none">
            <a:spAutoFit/>
          </a:bodyPr>
          <a:lstStyle/>
          <a:p>
            <a:r>
              <a:rPr kumimoji="1" lang="en-US" altLang="zh-CN" dirty="0">
                <a:latin typeface="Arial" panose="020B0604020202020204" pitchFamily="34" charset="0"/>
                <a:cs typeface="Arial" panose="020B0604020202020204" pitchFamily="34" charset="0"/>
              </a:rPr>
              <a:t>Neutrophil Extracellular Traps</a:t>
            </a:r>
            <a:endParaRPr lang="zh-CN" altLang="en-US" dirty="0"/>
          </a:p>
        </p:txBody>
      </p:sp>
      <p:pic>
        <p:nvPicPr>
          <p:cNvPr id="16" name="图片 15" descr="图形用户界面, 应用程序&#10;&#10;描述已自动生成">
            <a:extLst>
              <a:ext uri="{FF2B5EF4-FFF2-40B4-BE49-F238E27FC236}">
                <a16:creationId xmlns:a16="http://schemas.microsoft.com/office/drawing/2014/main" id="{DA847E7D-DABA-EF42-BB10-030E4385798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056758" y="1423263"/>
            <a:ext cx="1870586" cy="1768430"/>
          </a:xfrm>
          <a:prstGeom prst="rect">
            <a:avLst/>
          </a:prstGeom>
        </p:spPr>
      </p:pic>
      <p:pic>
        <p:nvPicPr>
          <p:cNvPr id="17" name="图片 16">
            <a:extLst>
              <a:ext uri="{FF2B5EF4-FFF2-40B4-BE49-F238E27FC236}">
                <a16:creationId xmlns:a16="http://schemas.microsoft.com/office/drawing/2014/main" id="{0BB646BF-A039-B04B-AD39-2FE744464CC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079245" y="1311012"/>
            <a:ext cx="920755" cy="866301"/>
          </a:xfrm>
          <a:prstGeom prst="rect">
            <a:avLst/>
          </a:prstGeom>
        </p:spPr>
      </p:pic>
      <p:sp>
        <p:nvSpPr>
          <p:cNvPr id="18" name="矩形 17">
            <a:extLst>
              <a:ext uri="{FF2B5EF4-FFF2-40B4-BE49-F238E27FC236}">
                <a16:creationId xmlns:a16="http://schemas.microsoft.com/office/drawing/2014/main" id="{1BE21670-4155-464E-9086-0F094C238251}"/>
              </a:ext>
            </a:extLst>
          </p:cNvPr>
          <p:cNvSpPr/>
          <p:nvPr/>
        </p:nvSpPr>
        <p:spPr>
          <a:xfrm>
            <a:off x="5622252" y="1025559"/>
            <a:ext cx="2411754" cy="523220"/>
          </a:xfrm>
          <a:prstGeom prst="rect">
            <a:avLst/>
          </a:prstGeom>
        </p:spPr>
        <p:txBody>
          <a:bodyPr wrap="square">
            <a:spAutoFit/>
          </a:bodyPr>
          <a:lstStyle/>
          <a:p>
            <a:pPr>
              <a:spcBef>
                <a:spcPct val="0"/>
              </a:spcBef>
              <a:spcAft>
                <a:spcPts val="600"/>
              </a:spcAft>
            </a:pPr>
            <a:r>
              <a:rPr kumimoji="1" lang="en-US" altLang="zh-CN" sz="2800" dirty="0">
                <a:latin typeface="Arial" panose="020B0604020202020204" pitchFamily="34" charset="0"/>
                <a:cs typeface="Arial" panose="020B0604020202020204" pitchFamily="34" charset="0"/>
              </a:rPr>
              <a:t>PhD student</a:t>
            </a:r>
          </a:p>
        </p:txBody>
      </p:sp>
      <p:cxnSp>
        <p:nvCxnSpPr>
          <p:cNvPr id="19" name="直线连接符 18">
            <a:extLst>
              <a:ext uri="{FF2B5EF4-FFF2-40B4-BE49-F238E27FC236}">
                <a16:creationId xmlns:a16="http://schemas.microsoft.com/office/drawing/2014/main" id="{93507CDB-604E-394B-904B-13029234B0DA}"/>
              </a:ext>
            </a:extLst>
          </p:cNvPr>
          <p:cNvCxnSpPr/>
          <p:nvPr/>
        </p:nvCxnSpPr>
        <p:spPr>
          <a:xfrm>
            <a:off x="6945908" y="3623094"/>
            <a:ext cx="7374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07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0D7608-96D2-4543-9D01-3807DAB77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863" y="-52154"/>
            <a:ext cx="10520254" cy="6714162"/>
          </a:xfrm>
          <a:prstGeom prst="rect">
            <a:avLst/>
          </a:prstGeom>
        </p:spPr>
      </p:pic>
      <p:grpSp>
        <p:nvGrpSpPr>
          <p:cNvPr id="10" name="Group 3">
            <a:extLst>
              <a:ext uri="{FF2B5EF4-FFF2-40B4-BE49-F238E27FC236}">
                <a16:creationId xmlns:a16="http://schemas.microsoft.com/office/drawing/2014/main" id="{9FBEB7E8-AA89-C946-970E-956F802BDFE6}"/>
              </a:ext>
            </a:extLst>
          </p:cNvPr>
          <p:cNvGrpSpPr>
            <a:grpSpLocks/>
          </p:cNvGrpSpPr>
          <p:nvPr/>
        </p:nvGrpSpPr>
        <p:grpSpPr bwMode="auto">
          <a:xfrm>
            <a:off x="745131" y="71919"/>
            <a:ext cx="907420" cy="932494"/>
            <a:chOff x="4272" y="288"/>
            <a:chExt cx="960" cy="864"/>
          </a:xfrm>
        </p:grpSpPr>
        <p:pic>
          <p:nvPicPr>
            <p:cNvPr id="11" name="Picture 4">
              <a:extLst>
                <a:ext uri="{FF2B5EF4-FFF2-40B4-BE49-F238E27FC236}">
                  <a16:creationId xmlns:a16="http://schemas.microsoft.com/office/drawing/2014/main" id="{4246D8BC-8BC6-CC45-912B-7D6596FF0D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09" y="397"/>
              <a:ext cx="779" cy="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5">
              <a:extLst>
                <a:ext uri="{FF2B5EF4-FFF2-40B4-BE49-F238E27FC236}">
                  <a16:creationId xmlns:a16="http://schemas.microsoft.com/office/drawing/2014/main" id="{0525D6DA-C4C7-5D4B-BD8A-6552C6F05EDF}"/>
                </a:ext>
              </a:extLst>
            </p:cNvPr>
            <p:cNvSpPr>
              <a:spLocks noChangeArrowheads="1"/>
            </p:cNvSpPr>
            <p:nvPr/>
          </p:nvSpPr>
          <p:spPr bwMode="auto">
            <a:xfrm>
              <a:off x="4288" y="288"/>
              <a:ext cx="111" cy="816"/>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051" b="1">
                <a:latin typeface="Helvetica" charset="0"/>
              </a:endParaRPr>
            </a:p>
          </p:txBody>
        </p:sp>
        <p:sp>
          <p:nvSpPr>
            <p:cNvPr id="13" name="Rectangle 6">
              <a:extLst>
                <a:ext uri="{FF2B5EF4-FFF2-40B4-BE49-F238E27FC236}">
                  <a16:creationId xmlns:a16="http://schemas.microsoft.com/office/drawing/2014/main" id="{130E6F65-7474-D54C-ABFD-220384D6CD16}"/>
                </a:ext>
              </a:extLst>
            </p:cNvPr>
            <p:cNvSpPr>
              <a:spLocks noChangeArrowheads="1"/>
            </p:cNvSpPr>
            <p:nvPr/>
          </p:nvSpPr>
          <p:spPr bwMode="auto">
            <a:xfrm>
              <a:off x="5080" y="336"/>
              <a:ext cx="111" cy="816"/>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051" b="1">
                <a:latin typeface="Helvetica" charset="0"/>
              </a:endParaRPr>
            </a:p>
          </p:txBody>
        </p:sp>
        <p:sp>
          <p:nvSpPr>
            <p:cNvPr id="14" name="Rectangle 7">
              <a:extLst>
                <a:ext uri="{FF2B5EF4-FFF2-40B4-BE49-F238E27FC236}">
                  <a16:creationId xmlns:a16="http://schemas.microsoft.com/office/drawing/2014/main" id="{49A84C71-0C30-F243-828C-815B9489CBD0}"/>
                </a:ext>
              </a:extLst>
            </p:cNvPr>
            <p:cNvSpPr>
              <a:spLocks noChangeArrowheads="1"/>
            </p:cNvSpPr>
            <p:nvPr/>
          </p:nvSpPr>
          <p:spPr bwMode="auto">
            <a:xfrm>
              <a:off x="4272" y="352"/>
              <a:ext cx="864"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1"/>
            </a:p>
          </p:txBody>
        </p:sp>
        <p:sp>
          <p:nvSpPr>
            <p:cNvPr id="15" name="Rectangle 8">
              <a:extLst>
                <a:ext uri="{FF2B5EF4-FFF2-40B4-BE49-F238E27FC236}">
                  <a16:creationId xmlns:a16="http://schemas.microsoft.com/office/drawing/2014/main" id="{B6305C0B-DB27-5943-9FA0-06EB1A620CF1}"/>
                </a:ext>
              </a:extLst>
            </p:cNvPr>
            <p:cNvSpPr>
              <a:spLocks noChangeArrowheads="1"/>
            </p:cNvSpPr>
            <p:nvPr/>
          </p:nvSpPr>
          <p:spPr bwMode="auto">
            <a:xfrm>
              <a:off x="4368" y="1024"/>
              <a:ext cx="864"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1"/>
            </a:p>
          </p:txBody>
        </p:sp>
      </p:grpSp>
      <p:sp>
        <p:nvSpPr>
          <p:cNvPr id="16" name="Title 1">
            <a:extLst>
              <a:ext uri="{FF2B5EF4-FFF2-40B4-BE49-F238E27FC236}">
                <a16:creationId xmlns:a16="http://schemas.microsoft.com/office/drawing/2014/main" id="{7B396A15-BAD0-AA4C-87D1-213A6D44FB37}"/>
              </a:ext>
            </a:extLst>
          </p:cNvPr>
          <p:cNvSpPr>
            <a:spLocks noGrp="1"/>
          </p:cNvSpPr>
          <p:nvPr>
            <p:ph type="ctrTitle"/>
          </p:nvPr>
        </p:nvSpPr>
        <p:spPr>
          <a:xfrm>
            <a:off x="2053891" y="1959207"/>
            <a:ext cx="6795627" cy="1345720"/>
          </a:xfrm>
          <a:noFill/>
        </p:spPr>
        <p:txBody>
          <a:bodyPr anchor="ctr">
            <a:noAutofit/>
          </a:bodyPr>
          <a:lstStyle/>
          <a:p>
            <a:r>
              <a:rPr lang="en-US" sz="3200" b="1" dirty="0">
                <a:solidFill>
                  <a:schemeClr val="bg1"/>
                </a:solidFill>
              </a:rPr>
              <a:t>Discovering  mechanisms of DNA replication initiation in budding yeast </a:t>
            </a:r>
            <a:r>
              <a:rPr lang="en-US" sz="3200" b="1" i="1" dirty="0" err="1">
                <a:solidFill>
                  <a:schemeClr val="bg1"/>
                </a:solidFill>
              </a:rPr>
              <a:t>Yarrowia</a:t>
            </a:r>
            <a:r>
              <a:rPr lang="en-US" sz="3200" b="1" i="1" dirty="0">
                <a:solidFill>
                  <a:schemeClr val="bg1"/>
                </a:solidFill>
              </a:rPr>
              <a:t> </a:t>
            </a:r>
            <a:r>
              <a:rPr lang="en-US" sz="3200" b="1" i="1" dirty="0" err="1">
                <a:solidFill>
                  <a:schemeClr val="bg1"/>
                </a:solidFill>
              </a:rPr>
              <a:t>lipolytica</a:t>
            </a:r>
            <a:r>
              <a:rPr lang="en-US" sz="3200" b="1" i="1" dirty="0">
                <a:solidFill>
                  <a:schemeClr val="bg1"/>
                </a:solidFill>
              </a:rPr>
              <a:t> </a:t>
            </a:r>
          </a:p>
        </p:txBody>
      </p:sp>
      <p:sp>
        <p:nvSpPr>
          <p:cNvPr id="17" name="Subtitle 2">
            <a:extLst>
              <a:ext uri="{FF2B5EF4-FFF2-40B4-BE49-F238E27FC236}">
                <a16:creationId xmlns:a16="http://schemas.microsoft.com/office/drawing/2014/main" id="{910BB18C-839A-F44B-AF11-59143C1C1887}"/>
              </a:ext>
            </a:extLst>
          </p:cNvPr>
          <p:cNvSpPr>
            <a:spLocks noGrp="1"/>
          </p:cNvSpPr>
          <p:nvPr>
            <p:ph type="subTitle" idx="1"/>
          </p:nvPr>
        </p:nvSpPr>
        <p:spPr>
          <a:xfrm>
            <a:off x="4101232" y="3983421"/>
            <a:ext cx="3392644" cy="1564597"/>
          </a:xfrm>
          <a:noFill/>
        </p:spPr>
        <p:txBody>
          <a:bodyPr>
            <a:noAutofit/>
          </a:bodyPr>
          <a:lstStyle/>
          <a:p>
            <a:r>
              <a:rPr lang="en-US" sz="1600" b="1" dirty="0">
                <a:solidFill>
                  <a:schemeClr val="bg1"/>
                </a:solidFill>
              </a:rPr>
              <a:t>Narges Zali </a:t>
            </a:r>
          </a:p>
          <a:p>
            <a:r>
              <a:rPr lang="en-US" sz="1600" b="1" dirty="0">
                <a:solidFill>
                  <a:schemeClr val="bg1"/>
                </a:solidFill>
              </a:rPr>
              <a:t>PI: Dr. Bruce Stillman, CSHL</a:t>
            </a:r>
          </a:p>
          <a:p>
            <a:r>
              <a:rPr lang="en-US" sz="1600" b="1" dirty="0">
                <a:solidFill>
                  <a:schemeClr val="bg1"/>
                </a:solidFill>
              </a:rPr>
              <a:t>Genetics program Stonybrook University</a:t>
            </a:r>
          </a:p>
        </p:txBody>
      </p:sp>
    </p:spTree>
    <p:extLst>
      <p:ext uri="{BB962C8B-B14F-4D97-AF65-F5344CB8AC3E}">
        <p14:creationId xmlns:p14="http://schemas.microsoft.com/office/powerpoint/2010/main" val="2433993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3" name="Picture 3" descr="Fangman temporal 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0173" y="1763075"/>
            <a:ext cx="9206753" cy="206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4" name="Rectangle 4"/>
          <p:cNvSpPr>
            <a:spLocks noChangeArrowheads="1"/>
          </p:cNvSpPr>
          <p:nvPr/>
        </p:nvSpPr>
        <p:spPr bwMode="auto">
          <a:xfrm>
            <a:off x="1784659" y="3804195"/>
            <a:ext cx="8525868" cy="5145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endParaRPr lang="en-US" altLang="en-US" sz="1600" dirty="0">
              <a:latin typeface="Arial" charset="0"/>
            </a:endParaRPr>
          </a:p>
        </p:txBody>
      </p:sp>
      <p:sp>
        <p:nvSpPr>
          <p:cNvPr id="85005" name="Rectangle 5"/>
          <p:cNvSpPr>
            <a:spLocks noChangeArrowheads="1"/>
          </p:cNvSpPr>
          <p:nvPr/>
        </p:nvSpPr>
        <p:spPr bwMode="auto">
          <a:xfrm>
            <a:off x="4863445" y="2209034"/>
            <a:ext cx="1332167" cy="1029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endParaRPr lang="en-US" altLang="en-US" sz="1600" dirty="0">
              <a:latin typeface="Arial" charset="0"/>
            </a:endParaRPr>
          </a:p>
        </p:txBody>
      </p:sp>
      <p:sp>
        <p:nvSpPr>
          <p:cNvPr id="84994" name="Rectangle 6"/>
          <p:cNvSpPr>
            <a:spLocks noGrp="1" noChangeArrowheads="1"/>
          </p:cNvSpPr>
          <p:nvPr>
            <p:ph type="title"/>
          </p:nvPr>
        </p:nvSpPr>
        <p:spPr>
          <a:xfrm>
            <a:off x="312004" y="-155432"/>
            <a:ext cx="12192000" cy="1143000"/>
          </a:xfrm>
        </p:spPr>
        <p:txBody>
          <a:bodyPr>
            <a:normAutofit/>
          </a:bodyPr>
          <a:lstStyle/>
          <a:p>
            <a:pPr algn="ctr" eaLnBrk="1" hangingPunct="1"/>
            <a:r>
              <a:rPr lang="en-US" altLang="en-US" sz="2800" dirty="0">
                <a:latin typeface="Arial" charset="0"/>
              </a:rPr>
              <a:t>Marking of Origins of DNA Replication Across the Genome</a:t>
            </a:r>
            <a:endParaRPr lang="en-US" altLang="en-US" sz="1800" dirty="0"/>
          </a:p>
        </p:txBody>
      </p:sp>
      <p:grpSp>
        <p:nvGrpSpPr>
          <p:cNvPr id="22" name="Group 21">
            <a:extLst>
              <a:ext uri="{FF2B5EF4-FFF2-40B4-BE49-F238E27FC236}">
                <a16:creationId xmlns:a16="http://schemas.microsoft.com/office/drawing/2014/main" id="{0577B6B7-71EA-5F4F-BA70-3D3D53AA40EE}"/>
              </a:ext>
            </a:extLst>
          </p:cNvPr>
          <p:cNvGrpSpPr/>
          <p:nvPr/>
        </p:nvGrpSpPr>
        <p:grpSpPr>
          <a:xfrm>
            <a:off x="4107942" y="4235501"/>
            <a:ext cx="5322564" cy="871963"/>
            <a:chOff x="4107942" y="4353068"/>
            <a:chExt cx="5322564" cy="871963"/>
          </a:xfrm>
        </p:grpSpPr>
        <p:grpSp>
          <p:nvGrpSpPr>
            <p:cNvPr id="3" name="Group 2">
              <a:extLst>
                <a:ext uri="{FF2B5EF4-FFF2-40B4-BE49-F238E27FC236}">
                  <a16:creationId xmlns:a16="http://schemas.microsoft.com/office/drawing/2014/main" id="{7C05F453-AFAB-324A-857B-7F3DD7C08966}"/>
                </a:ext>
              </a:extLst>
            </p:cNvPr>
            <p:cNvGrpSpPr/>
            <p:nvPr/>
          </p:nvGrpSpPr>
          <p:grpSpPr>
            <a:xfrm>
              <a:off x="4555289" y="4353068"/>
              <a:ext cx="4875217" cy="871963"/>
              <a:chOff x="1245774" y="2914353"/>
              <a:chExt cx="9135066" cy="1236484"/>
            </a:xfrm>
          </p:grpSpPr>
          <p:pic>
            <p:nvPicPr>
              <p:cNvPr id="15" name="Picture 18">
                <a:extLst>
                  <a:ext uri="{FF2B5EF4-FFF2-40B4-BE49-F238E27FC236}">
                    <a16:creationId xmlns:a16="http://schemas.microsoft.com/office/drawing/2014/main" id="{1E8B0DD8-7CDC-284D-8C0E-3631C1DF8A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245774" y="3472270"/>
                <a:ext cx="338296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5">
                <a:extLst>
                  <a:ext uri="{FF2B5EF4-FFF2-40B4-BE49-F238E27FC236}">
                    <a16:creationId xmlns:a16="http://schemas.microsoft.com/office/drawing/2014/main" id="{F1FAD7CB-6BF3-9943-9791-62E0A89516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69749" y="3167470"/>
                <a:ext cx="9906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7">
                <a:extLst>
                  <a:ext uri="{FF2B5EF4-FFF2-40B4-BE49-F238E27FC236}">
                    <a16:creationId xmlns:a16="http://schemas.microsoft.com/office/drawing/2014/main" id="{C8EBA431-C286-5547-A60E-76C69171E7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flipV="1">
                <a:off x="1629949" y="3167470"/>
                <a:ext cx="9906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F4CB614-364F-6A4B-8E14-B3EDDB1FDC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4383" y="3480205"/>
                <a:ext cx="1487907" cy="127000"/>
              </a:xfrm>
              <a:prstGeom prst="rect">
                <a:avLst/>
              </a:prstGeom>
            </p:spPr>
          </p:pic>
          <p:sp>
            <p:nvSpPr>
              <p:cNvPr id="20" name="Text Box 48">
                <a:extLst>
                  <a:ext uri="{FF2B5EF4-FFF2-40B4-BE49-F238E27FC236}">
                    <a16:creationId xmlns:a16="http://schemas.microsoft.com/office/drawing/2014/main" id="{C170F8C3-9CCF-D04E-B117-7AA4EFA19BFE}"/>
                  </a:ext>
                </a:extLst>
              </p:cNvPr>
              <p:cNvSpPr txBox="1">
                <a:spLocks noChangeArrowheads="1"/>
              </p:cNvSpPr>
              <p:nvPr/>
            </p:nvSpPr>
            <p:spPr bwMode="auto">
              <a:xfrm>
                <a:off x="5811659" y="3306084"/>
                <a:ext cx="4569181" cy="480085"/>
              </a:xfrm>
              <a:prstGeom prst="rect">
                <a:avLst/>
              </a:pr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a:latin typeface="Arial" panose="020B0604020202020204" pitchFamily="34" charset="0"/>
                    <a:cs typeface="Arial" panose="020B0604020202020204" pitchFamily="34" charset="0"/>
                  </a:rPr>
                  <a:t>Pre-Replicative Complex</a:t>
                </a:r>
              </a:p>
            </p:txBody>
          </p:sp>
          <p:pic>
            <p:nvPicPr>
              <p:cNvPr id="21" name="Picture 20">
                <a:extLst>
                  <a:ext uri="{FF2B5EF4-FFF2-40B4-BE49-F238E27FC236}">
                    <a16:creationId xmlns:a16="http://schemas.microsoft.com/office/drawing/2014/main" id="{41BDF8E6-3F19-3E4D-B0A8-AA50503EA1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2118" y="2914353"/>
                <a:ext cx="925512" cy="1236484"/>
              </a:xfrm>
              <a:prstGeom prst="rect">
                <a:avLst/>
              </a:prstGeom>
            </p:spPr>
          </p:pic>
          <p:sp>
            <p:nvSpPr>
              <p:cNvPr id="16" name="Text Box 73">
                <a:extLst>
                  <a:ext uri="{FF2B5EF4-FFF2-40B4-BE49-F238E27FC236}">
                    <a16:creationId xmlns:a16="http://schemas.microsoft.com/office/drawing/2014/main" id="{A73DCA70-5858-AE4C-8F0A-36929705425B}"/>
                  </a:ext>
                </a:extLst>
              </p:cNvPr>
              <p:cNvSpPr txBox="1">
                <a:spLocks noChangeArrowheads="1"/>
              </p:cNvSpPr>
              <p:nvPr/>
            </p:nvSpPr>
            <p:spPr bwMode="auto">
              <a:xfrm>
                <a:off x="4137911" y="3833125"/>
                <a:ext cx="5794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latin typeface="Helvetica" charset="0"/>
                  </a:rPr>
                  <a:t>ORC</a:t>
                </a:r>
              </a:p>
            </p:txBody>
          </p:sp>
        </p:grpSp>
        <p:sp>
          <p:nvSpPr>
            <p:cNvPr id="34" name="Down Arrow 33">
              <a:extLst>
                <a:ext uri="{FF2B5EF4-FFF2-40B4-BE49-F238E27FC236}">
                  <a16:creationId xmlns:a16="http://schemas.microsoft.com/office/drawing/2014/main" id="{0E0B56E9-80C8-404C-8B27-6F29B420F4B9}"/>
                </a:ext>
              </a:extLst>
            </p:cNvPr>
            <p:cNvSpPr/>
            <p:nvPr/>
          </p:nvSpPr>
          <p:spPr>
            <a:xfrm rot="16200000">
              <a:off x="4158037" y="4672443"/>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98881BCB-B751-8E4F-893E-A0348BE446EB}"/>
              </a:ext>
            </a:extLst>
          </p:cNvPr>
          <p:cNvSpPr txBox="1"/>
          <p:nvPr/>
        </p:nvSpPr>
        <p:spPr>
          <a:xfrm>
            <a:off x="4671123" y="5223446"/>
            <a:ext cx="4451283" cy="646331"/>
          </a:xfrm>
          <a:prstGeom prst="rect">
            <a:avLst/>
          </a:prstGeom>
          <a:noFill/>
        </p:spPr>
        <p:txBody>
          <a:bodyPr wrap="none" rtlCol="0">
            <a:spAutoFit/>
          </a:bodyPr>
          <a:lstStyle/>
          <a:p>
            <a:pPr algn="ctr"/>
            <a:r>
              <a:rPr lang="en-US" dirty="0"/>
              <a:t>Formed on all ~400 origins of DNA replication</a:t>
            </a:r>
          </a:p>
          <a:p>
            <a:pPr algn="ctr"/>
            <a:r>
              <a:rPr lang="en-US" dirty="0"/>
              <a:t>Across the entire genome in G1 phase</a:t>
            </a:r>
          </a:p>
        </p:txBody>
      </p:sp>
      <p:pic>
        <p:nvPicPr>
          <p:cNvPr id="39" name="Picture 11">
            <a:extLst>
              <a:ext uri="{FF2B5EF4-FFF2-40B4-BE49-F238E27FC236}">
                <a16:creationId xmlns:a16="http://schemas.microsoft.com/office/drawing/2014/main" id="{367D5CFF-FF45-2944-87F1-527A4387475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923" y="746946"/>
            <a:ext cx="1655938" cy="1386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 name="Text Box 12">
            <a:extLst>
              <a:ext uri="{FF2B5EF4-FFF2-40B4-BE49-F238E27FC236}">
                <a16:creationId xmlns:a16="http://schemas.microsoft.com/office/drawing/2014/main" id="{449779EE-2DCE-7841-B6A0-A48C3D0FDE34}"/>
              </a:ext>
            </a:extLst>
          </p:cNvPr>
          <p:cNvSpPr txBox="1">
            <a:spLocks noChangeArrowheads="1"/>
          </p:cNvSpPr>
          <p:nvPr/>
        </p:nvSpPr>
        <p:spPr bwMode="auto">
          <a:xfrm>
            <a:off x="341010" y="2184406"/>
            <a:ext cx="1106184" cy="2056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50000"/>
              </a:spcBef>
              <a:buFontTx/>
              <a:buNone/>
            </a:pPr>
            <a:r>
              <a:rPr lang="en-US" altLang="en-US" sz="1400" dirty="0">
                <a:solidFill>
                  <a:srgbClr val="0000FF"/>
                </a:solidFill>
                <a:latin typeface="Helvetica" charset="0"/>
              </a:rPr>
              <a:t>Budding yeast</a:t>
            </a:r>
          </a:p>
        </p:txBody>
      </p:sp>
      <p:cxnSp>
        <p:nvCxnSpPr>
          <p:cNvPr id="4" name="Straight Arrow Connector 3">
            <a:extLst>
              <a:ext uri="{FF2B5EF4-FFF2-40B4-BE49-F238E27FC236}">
                <a16:creationId xmlns:a16="http://schemas.microsoft.com/office/drawing/2014/main" id="{D9FBD937-CFE5-9A4C-BC1F-49A705146AFD}"/>
              </a:ext>
            </a:extLst>
          </p:cNvPr>
          <p:cNvCxnSpPr>
            <a:cxnSpLocks/>
          </p:cNvCxnSpPr>
          <p:nvPr/>
        </p:nvCxnSpPr>
        <p:spPr>
          <a:xfrm>
            <a:off x="571500" y="4816263"/>
            <a:ext cx="24741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67D14B-169E-5B40-8061-43FD0D5A4984}"/>
              </a:ext>
            </a:extLst>
          </p:cNvPr>
          <p:cNvSpPr txBox="1"/>
          <p:nvPr/>
        </p:nvSpPr>
        <p:spPr>
          <a:xfrm>
            <a:off x="818910" y="4635124"/>
            <a:ext cx="199593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DNA replication fork</a:t>
            </a:r>
          </a:p>
        </p:txBody>
      </p:sp>
      <p:sp>
        <p:nvSpPr>
          <p:cNvPr id="44" name="Text Box 14">
            <a:extLst>
              <a:ext uri="{FF2B5EF4-FFF2-40B4-BE49-F238E27FC236}">
                <a16:creationId xmlns:a16="http://schemas.microsoft.com/office/drawing/2014/main" id="{7E3E9B0D-2F38-3A45-A22D-5C04AD173225}"/>
              </a:ext>
            </a:extLst>
          </p:cNvPr>
          <p:cNvSpPr txBox="1">
            <a:spLocks noChangeArrowheads="1"/>
          </p:cNvSpPr>
          <p:nvPr/>
        </p:nvSpPr>
        <p:spPr bwMode="auto">
          <a:xfrm>
            <a:off x="7516248" y="6376558"/>
            <a:ext cx="4440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400" dirty="0">
                <a:latin typeface="Arial" panose="020B0604020202020204" pitchFamily="34" charset="0"/>
                <a:cs typeface="Arial" panose="020B0604020202020204" pitchFamily="34" charset="0"/>
              </a:rPr>
              <a:t>Newlon, Petes, Hereford and Fangman (1974) </a:t>
            </a:r>
            <a:r>
              <a:rPr lang="en-US" altLang="en-US" sz="1400" i="1" dirty="0">
                <a:latin typeface="Arial" panose="020B0604020202020204" pitchFamily="34" charset="0"/>
                <a:cs typeface="Arial" panose="020B0604020202020204" pitchFamily="34" charset="0"/>
              </a:rPr>
              <a:t>Nature</a:t>
            </a:r>
          </a:p>
        </p:txBody>
      </p:sp>
      <p:grpSp>
        <p:nvGrpSpPr>
          <p:cNvPr id="14" name="Group 13">
            <a:extLst>
              <a:ext uri="{FF2B5EF4-FFF2-40B4-BE49-F238E27FC236}">
                <a16:creationId xmlns:a16="http://schemas.microsoft.com/office/drawing/2014/main" id="{8AE2866E-CCFF-1244-992A-C39A83981641}"/>
              </a:ext>
            </a:extLst>
          </p:cNvPr>
          <p:cNvGrpSpPr/>
          <p:nvPr/>
        </p:nvGrpSpPr>
        <p:grpSpPr>
          <a:xfrm>
            <a:off x="582245" y="1454016"/>
            <a:ext cx="11425293" cy="4090432"/>
            <a:chOff x="582245" y="1454016"/>
            <a:chExt cx="11425293" cy="4090432"/>
          </a:xfrm>
        </p:grpSpPr>
        <p:sp>
          <p:nvSpPr>
            <p:cNvPr id="28" name="Down Arrow 27">
              <a:extLst>
                <a:ext uri="{FF2B5EF4-FFF2-40B4-BE49-F238E27FC236}">
                  <a16:creationId xmlns:a16="http://schemas.microsoft.com/office/drawing/2014/main" id="{0492A6AA-D27C-6D48-BC4B-4FC92A952E04}"/>
                </a:ext>
              </a:extLst>
            </p:cNvPr>
            <p:cNvSpPr/>
            <p:nvPr/>
          </p:nvSpPr>
          <p:spPr>
            <a:xfrm rot="5811592">
              <a:off x="6247482" y="3178751"/>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a:extLst>
                <a:ext uri="{FF2B5EF4-FFF2-40B4-BE49-F238E27FC236}">
                  <a16:creationId xmlns:a16="http://schemas.microsoft.com/office/drawing/2014/main" id="{A5001E94-9A42-4A4D-8E9C-35081B5763CD}"/>
                </a:ext>
              </a:extLst>
            </p:cNvPr>
            <p:cNvSpPr/>
            <p:nvPr/>
          </p:nvSpPr>
          <p:spPr>
            <a:xfrm rot="7692799">
              <a:off x="8020755" y="2976323"/>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own Arrow 29">
              <a:extLst>
                <a:ext uri="{FF2B5EF4-FFF2-40B4-BE49-F238E27FC236}">
                  <a16:creationId xmlns:a16="http://schemas.microsoft.com/office/drawing/2014/main" id="{1A0DBE27-39AD-4F4A-881C-F3A750818B6A}"/>
                </a:ext>
              </a:extLst>
            </p:cNvPr>
            <p:cNvSpPr/>
            <p:nvPr/>
          </p:nvSpPr>
          <p:spPr>
            <a:xfrm>
              <a:off x="5247035" y="2761722"/>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a:extLst>
                <a:ext uri="{FF2B5EF4-FFF2-40B4-BE49-F238E27FC236}">
                  <a16:creationId xmlns:a16="http://schemas.microsoft.com/office/drawing/2014/main" id="{D121A929-2053-3D42-ABD0-134FDCF5D664}"/>
                </a:ext>
              </a:extLst>
            </p:cNvPr>
            <p:cNvSpPr/>
            <p:nvPr/>
          </p:nvSpPr>
          <p:spPr>
            <a:xfrm>
              <a:off x="8923685" y="2189650"/>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wn Arrow 32">
              <a:extLst>
                <a:ext uri="{FF2B5EF4-FFF2-40B4-BE49-F238E27FC236}">
                  <a16:creationId xmlns:a16="http://schemas.microsoft.com/office/drawing/2014/main" id="{70FBE1B9-E470-C44B-9BFF-BD07BDA8A776}"/>
                </a:ext>
              </a:extLst>
            </p:cNvPr>
            <p:cNvSpPr/>
            <p:nvPr/>
          </p:nvSpPr>
          <p:spPr>
            <a:xfrm rot="5187402">
              <a:off x="10539125" y="1995202"/>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a:extLst>
                <a:ext uri="{FF2B5EF4-FFF2-40B4-BE49-F238E27FC236}">
                  <a16:creationId xmlns:a16="http://schemas.microsoft.com/office/drawing/2014/main" id="{52BE0791-B868-F645-8C47-BAB805852C2A}"/>
                </a:ext>
              </a:extLst>
            </p:cNvPr>
            <p:cNvSpPr/>
            <p:nvPr/>
          </p:nvSpPr>
          <p:spPr>
            <a:xfrm>
              <a:off x="3048665" y="2730331"/>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a:extLst>
                <a:ext uri="{FF2B5EF4-FFF2-40B4-BE49-F238E27FC236}">
                  <a16:creationId xmlns:a16="http://schemas.microsoft.com/office/drawing/2014/main" id="{7C76A4A5-7720-4A4A-A61C-7C10C64E1D2C}"/>
                </a:ext>
              </a:extLst>
            </p:cNvPr>
            <p:cNvSpPr/>
            <p:nvPr/>
          </p:nvSpPr>
          <p:spPr>
            <a:xfrm>
              <a:off x="6896765" y="2480709"/>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CF9D51-C95C-B947-86DC-E6EED2048E07}"/>
                </a:ext>
              </a:extLst>
            </p:cNvPr>
            <p:cNvSpPr txBox="1"/>
            <p:nvPr/>
          </p:nvSpPr>
          <p:spPr>
            <a:xfrm>
              <a:off x="2309099" y="2273182"/>
              <a:ext cx="162576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Origin activated early</a:t>
              </a:r>
            </a:p>
          </p:txBody>
        </p:sp>
        <p:sp>
          <p:nvSpPr>
            <p:cNvPr id="37" name="TextBox 36">
              <a:extLst>
                <a:ext uri="{FF2B5EF4-FFF2-40B4-BE49-F238E27FC236}">
                  <a16:creationId xmlns:a16="http://schemas.microsoft.com/office/drawing/2014/main" id="{BAF4DBA0-965E-7143-84E9-59C09B32D3DF}"/>
                </a:ext>
              </a:extLst>
            </p:cNvPr>
            <p:cNvSpPr txBox="1"/>
            <p:nvPr/>
          </p:nvSpPr>
          <p:spPr>
            <a:xfrm>
              <a:off x="6353165" y="3196318"/>
              <a:ext cx="162576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Origin activated early</a:t>
              </a:r>
            </a:p>
          </p:txBody>
        </p:sp>
        <p:sp>
          <p:nvSpPr>
            <p:cNvPr id="38" name="TextBox 37">
              <a:extLst>
                <a:ext uri="{FF2B5EF4-FFF2-40B4-BE49-F238E27FC236}">
                  <a16:creationId xmlns:a16="http://schemas.microsoft.com/office/drawing/2014/main" id="{31CF4881-FCA9-3241-9253-70DE5509E329}"/>
                </a:ext>
              </a:extLst>
            </p:cNvPr>
            <p:cNvSpPr txBox="1"/>
            <p:nvPr/>
          </p:nvSpPr>
          <p:spPr>
            <a:xfrm>
              <a:off x="8110802" y="3031978"/>
              <a:ext cx="1625766"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Origin activated early</a:t>
              </a:r>
            </a:p>
          </p:txBody>
        </p:sp>
        <p:grpSp>
          <p:nvGrpSpPr>
            <p:cNvPr id="13" name="Group 12">
              <a:extLst>
                <a:ext uri="{FF2B5EF4-FFF2-40B4-BE49-F238E27FC236}">
                  <a16:creationId xmlns:a16="http://schemas.microsoft.com/office/drawing/2014/main" id="{82043256-66EC-9644-8871-21BEF3842FA4}"/>
                </a:ext>
              </a:extLst>
            </p:cNvPr>
            <p:cNvGrpSpPr/>
            <p:nvPr/>
          </p:nvGrpSpPr>
          <p:grpSpPr>
            <a:xfrm>
              <a:off x="4717778" y="1783880"/>
              <a:ext cx="7289760" cy="909215"/>
              <a:chOff x="4534137" y="789729"/>
              <a:chExt cx="7289760" cy="909215"/>
            </a:xfrm>
          </p:grpSpPr>
          <p:sp>
            <p:nvSpPr>
              <p:cNvPr id="41" name="TextBox 40">
                <a:extLst>
                  <a:ext uri="{FF2B5EF4-FFF2-40B4-BE49-F238E27FC236}">
                    <a16:creationId xmlns:a16="http://schemas.microsoft.com/office/drawing/2014/main" id="{87D2B3C1-D35B-AB44-85C5-81E2707D730F}"/>
                  </a:ext>
                </a:extLst>
              </p:cNvPr>
              <p:cNvSpPr txBox="1"/>
              <p:nvPr/>
            </p:nvSpPr>
            <p:spPr>
              <a:xfrm>
                <a:off x="4534137" y="1237279"/>
                <a:ext cx="1309974"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Origin activated</a:t>
                </a:r>
              </a:p>
              <a:p>
                <a:r>
                  <a:rPr lang="en-US" sz="1200" dirty="0">
                    <a:latin typeface="Arial" panose="020B0604020202020204" pitchFamily="34" charset="0"/>
                    <a:cs typeface="Arial" panose="020B0604020202020204" pitchFamily="34" charset="0"/>
                  </a:rPr>
                  <a:t>later in cell cycle</a:t>
                </a:r>
              </a:p>
            </p:txBody>
          </p:sp>
          <p:sp>
            <p:nvSpPr>
              <p:cNvPr id="42" name="TextBox 41">
                <a:extLst>
                  <a:ext uri="{FF2B5EF4-FFF2-40B4-BE49-F238E27FC236}">
                    <a16:creationId xmlns:a16="http://schemas.microsoft.com/office/drawing/2014/main" id="{89F366CA-623D-184A-A5DE-36996B8B2257}"/>
                  </a:ext>
                </a:extLst>
              </p:cNvPr>
              <p:cNvSpPr txBox="1"/>
              <p:nvPr/>
            </p:nvSpPr>
            <p:spPr>
              <a:xfrm>
                <a:off x="8129567" y="789729"/>
                <a:ext cx="1309974"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Origin activated</a:t>
                </a:r>
              </a:p>
              <a:p>
                <a:r>
                  <a:rPr lang="en-US" sz="1200" dirty="0">
                    <a:latin typeface="Arial" panose="020B0604020202020204" pitchFamily="34" charset="0"/>
                    <a:cs typeface="Arial" panose="020B0604020202020204" pitchFamily="34" charset="0"/>
                  </a:rPr>
                  <a:t>later in cell cycle</a:t>
                </a:r>
              </a:p>
            </p:txBody>
          </p:sp>
          <p:sp>
            <p:nvSpPr>
              <p:cNvPr id="43" name="TextBox 42">
                <a:extLst>
                  <a:ext uri="{FF2B5EF4-FFF2-40B4-BE49-F238E27FC236}">
                    <a16:creationId xmlns:a16="http://schemas.microsoft.com/office/drawing/2014/main" id="{9912BB0D-DC48-E246-8B6F-75339571A0D8}"/>
                  </a:ext>
                </a:extLst>
              </p:cNvPr>
              <p:cNvSpPr txBox="1"/>
              <p:nvPr/>
            </p:nvSpPr>
            <p:spPr>
              <a:xfrm>
                <a:off x="10513923" y="857502"/>
                <a:ext cx="1309974"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Origin activated</a:t>
                </a:r>
              </a:p>
              <a:p>
                <a:r>
                  <a:rPr lang="en-US" sz="1200" dirty="0">
                    <a:latin typeface="Arial" panose="020B0604020202020204" pitchFamily="34" charset="0"/>
                    <a:cs typeface="Arial" panose="020B0604020202020204" pitchFamily="34" charset="0"/>
                  </a:rPr>
                  <a:t>later in cell cycle</a:t>
                </a:r>
              </a:p>
            </p:txBody>
          </p:sp>
        </p:grpSp>
        <p:sp>
          <p:nvSpPr>
            <p:cNvPr id="45" name="TextBox 44">
              <a:extLst>
                <a:ext uri="{FF2B5EF4-FFF2-40B4-BE49-F238E27FC236}">
                  <a16:creationId xmlns:a16="http://schemas.microsoft.com/office/drawing/2014/main" id="{4D5B0168-57C4-6D48-8780-7FA35886B018}"/>
                </a:ext>
              </a:extLst>
            </p:cNvPr>
            <p:cNvSpPr txBox="1"/>
            <p:nvPr/>
          </p:nvSpPr>
          <p:spPr>
            <a:xfrm>
              <a:off x="6272209" y="1454016"/>
              <a:ext cx="1319592" cy="10156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Some origins</a:t>
              </a:r>
            </a:p>
            <a:p>
              <a:pPr algn="ctr"/>
              <a:r>
                <a:rPr lang="en-US" sz="1200" dirty="0">
                  <a:latin typeface="Arial" panose="020B0604020202020204" pitchFamily="34" charset="0"/>
                  <a:cs typeface="Arial" panose="020B0604020202020204" pitchFamily="34" charset="0"/>
                </a:rPr>
                <a:t>are not activated</a:t>
              </a:r>
            </a:p>
            <a:p>
              <a:pPr algn="ctr"/>
              <a:r>
                <a:rPr lang="en-US" sz="1200" dirty="0">
                  <a:latin typeface="Arial" panose="020B0604020202020204" pitchFamily="34" charset="0"/>
                  <a:cs typeface="Arial" panose="020B0604020202020204" pitchFamily="34" charset="0"/>
                </a:rPr>
                <a:t>except in an</a:t>
              </a:r>
            </a:p>
            <a:p>
              <a:pPr algn="ctr"/>
              <a:r>
                <a:rPr lang="en-US" sz="1200" dirty="0">
                  <a:latin typeface="Arial" panose="020B0604020202020204" pitchFamily="34" charset="0"/>
                  <a:cs typeface="Arial" panose="020B0604020202020204" pitchFamily="34" charset="0"/>
                </a:rPr>
                <a:t>Emergency</a:t>
              </a:r>
            </a:p>
            <a:p>
              <a:pPr algn="ctr"/>
              <a:r>
                <a:rPr lang="en-US" sz="1200" dirty="0">
                  <a:latin typeface="Arial" panose="020B0604020202020204" pitchFamily="34" charset="0"/>
                  <a:cs typeface="Arial" panose="020B0604020202020204" pitchFamily="34" charset="0"/>
                </a:rPr>
                <a:t>(back-up)</a:t>
              </a:r>
            </a:p>
          </p:txBody>
        </p:sp>
        <p:sp>
          <p:nvSpPr>
            <p:cNvPr id="46" name="Down Arrow 45">
              <a:extLst>
                <a:ext uri="{FF2B5EF4-FFF2-40B4-BE49-F238E27FC236}">
                  <a16:creationId xmlns:a16="http://schemas.microsoft.com/office/drawing/2014/main" id="{EAC9FFB8-3AF6-ED4D-B1E4-71EC526591AC}"/>
                </a:ext>
              </a:extLst>
            </p:cNvPr>
            <p:cNvSpPr/>
            <p:nvPr/>
          </p:nvSpPr>
          <p:spPr>
            <a:xfrm rot="16200000">
              <a:off x="632340" y="5251519"/>
              <a:ext cx="125730" cy="2259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94DFE5E-9DFB-774F-A303-6D89A3331FFF}"/>
                </a:ext>
              </a:extLst>
            </p:cNvPr>
            <p:cNvSpPr txBox="1"/>
            <p:nvPr/>
          </p:nvSpPr>
          <p:spPr>
            <a:xfrm>
              <a:off x="818910" y="5175116"/>
              <a:ext cx="1614929" cy="369332"/>
            </a:xfrm>
            <a:prstGeom prst="rect">
              <a:avLst/>
            </a:prstGeom>
            <a:noFill/>
          </p:spPr>
          <p:txBody>
            <a:bodyPr wrap="none" rtlCol="0">
              <a:spAutoFit/>
            </a:bodyPr>
            <a:lstStyle/>
            <a:p>
              <a:r>
                <a:rPr lang="en-US" dirty="0"/>
                <a:t>Potential origin</a:t>
              </a:r>
            </a:p>
          </p:txBody>
        </p:sp>
      </p:grpSp>
      <p:sp>
        <p:nvSpPr>
          <p:cNvPr id="2" name="Rectangle 1">
            <a:extLst>
              <a:ext uri="{FF2B5EF4-FFF2-40B4-BE49-F238E27FC236}">
                <a16:creationId xmlns:a16="http://schemas.microsoft.com/office/drawing/2014/main" id="{40778B7F-745D-8B46-A99D-D2AEDE87F947}"/>
              </a:ext>
            </a:extLst>
          </p:cNvPr>
          <p:cNvSpPr/>
          <p:nvPr/>
        </p:nvSpPr>
        <p:spPr>
          <a:xfrm>
            <a:off x="469498" y="3379346"/>
            <a:ext cx="2345343"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rPr>
              <a:t>Two steps, origin licensing (G1) and origin firing (S-phase)</a:t>
            </a:r>
            <a:endParaRPr lang="en-US" dirty="0"/>
          </a:p>
        </p:txBody>
      </p:sp>
    </p:spTree>
    <p:extLst>
      <p:ext uri="{BB962C8B-B14F-4D97-AF65-F5344CB8AC3E}">
        <p14:creationId xmlns:p14="http://schemas.microsoft.com/office/powerpoint/2010/main" val="2071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04184579-E0B9-1344-8323-F162B4FB28A0}"/>
              </a:ext>
            </a:extLst>
          </p:cNvPr>
          <p:cNvSpPr txBox="1">
            <a:spLocks noChangeArrowheads="1"/>
          </p:cNvSpPr>
          <p:nvPr/>
        </p:nvSpPr>
        <p:spPr bwMode="auto">
          <a:xfrm>
            <a:off x="93517" y="83056"/>
            <a:ext cx="12098483"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800" dirty="0">
                <a:solidFill>
                  <a:schemeClr val="tx1"/>
                </a:solidFill>
                <a:latin typeface="Arial" panose="020B0604020202020204" pitchFamily="34" charset="0"/>
              </a:rPr>
              <a:t>Evolution of defined origins and Orc4</a:t>
            </a:r>
          </a:p>
        </p:txBody>
      </p:sp>
      <p:pic>
        <p:nvPicPr>
          <p:cNvPr id="14" name="Picture 13">
            <a:extLst>
              <a:ext uri="{FF2B5EF4-FFF2-40B4-BE49-F238E27FC236}">
                <a16:creationId xmlns:a16="http://schemas.microsoft.com/office/drawing/2014/main" id="{6ED8E040-61BB-0D57-902C-3E9A31EBF9EC}"/>
              </a:ext>
            </a:extLst>
          </p:cNvPr>
          <p:cNvPicPr>
            <a:picLocks noChangeAspect="1"/>
          </p:cNvPicPr>
          <p:nvPr/>
        </p:nvPicPr>
        <p:blipFill>
          <a:blip r:embed="rId3"/>
          <a:stretch>
            <a:fillRect/>
          </a:stretch>
        </p:blipFill>
        <p:spPr>
          <a:xfrm>
            <a:off x="1979407" y="777688"/>
            <a:ext cx="8386072" cy="5676900"/>
          </a:xfrm>
          <a:prstGeom prst="rect">
            <a:avLst/>
          </a:prstGeom>
        </p:spPr>
      </p:pic>
      <p:sp>
        <p:nvSpPr>
          <p:cNvPr id="15" name="TextBox 14">
            <a:extLst>
              <a:ext uri="{FF2B5EF4-FFF2-40B4-BE49-F238E27FC236}">
                <a16:creationId xmlns:a16="http://schemas.microsoft.com/office/drawing/2014/main" id="{2D35D3E3-619C-5D4F-F53C-DA17900E413B}"/>
              </a:ext>
            </a:extLst>
          </p:cNvPr>
          <p:cNvSpPr txBox="1"/>
          <p:nvPr/>
        </p:nvSpPr>
        <p:spPr>
          <a:xfrm>
            <a:off x="8347934" y="6080312"/>
            <a:ext cx="2130014" cy="40879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81367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C48BD-487F-D611-1C58-B48472975990}"/>
              </a:ext>
            </a:extLst>
          </p:cNvPr>
          <p:cNvSpPr txBox="1"/>
          <p:nvPr/>
        </p:nvSpPr>
        <p:spPr>
          <a:xfrm>
            <a:off x="266218" y="1107922"/>
            <a:ext cx="11920443" cy="4401205"/>
          </a:xfrm>
          <a:prstGeom prst="rect">
            <a:avLst/>
          </a:prstGeom>
          <a:noFill/>
        </p:spPr>
        <p:txBody>
          <a:bodyPr wrap="none" rtlCol="0">
            <a:spAutoFit/>
          </a:bodyPr>
          <a:lstStyle/>
          <a:p>
            <a:endParaRPr lang="en-US" sz="2000" dirty="0">
              <a:solidFill>
                <a:schemeClr val="tx1">
                  <a:alpha val="80000"/>
                </a:schemeClr>
              </a:solidFill>
            </a:endParaRPr>
          </a:p>
          <a:p>
            <a:pPr marL="285750" indent="-285750">
              <a:buFont typeface="Wingdings" pitchFamily="2" charset="2"/>
              <a:buChar char="Ø"/>
            </a:pPr>
            <a:r>
              <a:rPr lang="en-US" sz="2000" dirty="0"/>
              <a:t>How is ORC recruited to origins in </a:t>
            </a:r>
            <a:r>
              <a:rPr lang="en-US" sz="2000" i="1" dirty="0" err="1"/>
              <a:t>Yarrowia</a:t>
            </a:r>
            <a:r>
              <a:rPr lang="en-US" sz="2000" i="1" dirty="0"/>
              <a:t>, if </a:t>
            </a:r>
            <a:r>
              <a:rPr lang="en-US" sz="2000" i="1" dirty="0" err="1"/>
              <a:t>Yarrowia</a:t>
            </a:r>
            <a:r>
              <a:rPr lang="en-US" sz="2000" i="1" dirty="0"/>
              <a:t> l</a:t>
            </a:r>
            <a:r>
              <a:rPr lang="en-US" sz="2000" dirty="0"/>
              <a:t>acks (origin specificity)  ORC4 insertional alpha helix?</a:t>
            </a:r>
            <a:endParaRPr lang="en-US" sz="2000" dirty="0">
              <a:solidFill>
                <a:schemeClr val="tx1">
                  <a:alpha val="80000"/>
                </a:schemeClr>
              </a:solidFill>
            </a:endParaRPr>
          </a:p>
          <a:p>
            <a:pPr marL="285750" indent="-285750">
              <a:buFont typeface="Wingdings" pitchFamily="2" charset="2"/>
              <a:buChar char="Ø"/>
            </a:pPr>
            <a:endParaRPr lang="en-US" sz="2000" dirty="0">
              <a:latin typeface="Arial" panose="020B0604020202020204" pitchFamily="34" charset="0"/>
              <a:ea typeface="Times New Roman" panose="02020603050405020304" pitchFamily="18" charset="0"/>
            </a:endParaRPr>
          </a:p>
          <a:p>
            <a:endParaRPr lang="en-US" sz="2000" dirty="0">
              <a:latin typeface="Arial" panose="020B0604020202020204" pitchFamily="34" charset="0"/>
              <a:ea typeface="Times New Roman" panose="02020603050405020304" pitchFamily="18" charset="0"/>
            </a:endParaRPr>
          </a:p>
          <a:p>
            <a:pPr marL="285750" indent="-285750">
              <a:buFont typeface="Wingdings" pitchFamily="2" charset="2"/>
              <a:buChar char="Ø"/>
            </a:pPr>
            <a:r>
              <a:rPr lang="en-US" sz="2000" dirty="0">
                <a:latin typeface="Arial" panose="020B0604020202020204" pitchFamily="34" charset="0"/>
                <a:ea typeface="Times New Roman" panose="02020603050405020304" pitchFamily="18" charset="0"/>
              </a:rPr>
              <a:t>Are there any currently </a:t>
            </a:r>
            <a:r>
              <a:rPr lang="en-US" sz="2000" u="sng" dirty="0">
                <a:latin typeface="Arial" panose="020B0604020202020204" pitchFamily="34" charset="0"/>
                <a:ea typeface="Times New Roman" panose="02020603050405020304" pitchFamily="18" charset="0"/>
              </a:rPr>
              <a:t>unknown</a:t>
            </a:r>
            <a:r>
              <a:rPr lang="en-US" sz="2000" dirty="0">
                <a:latin typeface="Arial" panose="020B0604020202020204" pitchFamily="34" charset="0"/>
                <a:ea typeface="Times New Roman" panose="02020603050405020304" pitchFamily="18" charset="0"/>
              </a:rPr>
              <a:t> origin sequences in </a:t>
            </a:r>
            <a:r>
              <a:rPr lang="en-US" sz="2000" i="1" dirty="0" err="1">
                <a:latin typeface="Arial" panose="020B0604020202020204" pitchFamily="34" charset="0"/>
                <a:ea typeface="Times New Roman" panose="02020603050405020304" pitchFamily="18" charset="0"/>
              </a:rPr>
              <a:t>Yarrowia</a:t>
            </a:r>
            <a:r>
              <a:rPr lang="en-US" sz="2000" dirty="0">
                <a:latin typeface="Arial" panose="020B0604020202020204" pitchFamily="34" charset="0"/>
                <a:ea typeface="Times New Roman" panose="02020603050405020304" pitchFamily="18" charset="0"/>
              </a:rPr>
              <a:t> that provide a basis for ORC</a:t>
            </a:r>
          </a:p>
          <a:p>
            <a:r>
              <a:rPr lang="en-US" sz="2000" dirty="0">
                <a:latin typeface="Arial" panose="020B0604020202020204" pitchFamily="34" charset="0"/>
                <a:ea typeface="Times New Roman" panose="02020603050405020304" pitchFamily="18" charset="0"/>
              </a:rPr>
              <a:t> recognition? </a:t>
            </a:r>
          </a:p>
          <a:p>
            <a:endParaRPr lang="en-US" sz="2000" dirty="0">
              <a:solidFill>
                <a:schemeClr val="tx1">
                  <a:alpha val="80000"/>
                </a:schemeClr>
              </a:solidFill>
            </a:endParaRPr>
          </a:p>
          <a:p>
            <a:endParaRPr lang="en-US" sz="2000" dirty="0">
              <a:solidFill>
                <a:schemeClr val="tx1">
                  <a:alpha val="80000"/>
                </a:schemeClr>
              </a:solidFill>
            </a:endParaRPr>
          </a:p>
          <a:p>
            <a:endParaRPr lang="en-US" sz="2000" dirty="0">
              <a:solidFill>
                <a:schemeClr val="tx1">
                  <a:alpha val="80000"/>
                </a:schemeClr>
              </a:solidFill>
            </a:endParaRPr>
          </a:p>
          <a:p>
            <a:pPr marL="171450" indent="-171450">
              <a:buFont typeface="Wingdings" pitchFamily="2" charset="2"/>
              <a:buChar char="v"/>
            </a:pPr>
            <a:r>
              <a:rPr lang="en-US" sz="2000" dirty="0"/>
              <a:t>The small size of the genome and evidence for lack of origin specificity, and some other similarities between</a:t>
            </a:r>
          </a:p>
          <a:p>
            <a:r>
              <a:rPr lang="en-US" sz="2000" dirty="0"/>
              <a:t> human and </a:t>
            </a:r>
            <a:r>
              <a:rPr lang="en-US" sz="2000" i="1" dirty="0" err="1"/>
              <a:t>Yarrowia</a:t>
            </a:r>
            <a:r>
              <a:rPr lang="en-US" sz="2000" dirty="0"/>
              <a:t>  make this an excellent organism to study  initiation of DNA replication and compare it to </a:t>
            </a:r>
          </a:p>
          <a:p>
            <a:r>
              <a:rPr lang="en-US" sz="2000" dirty="0"/>
              <a:t> human pre-RC assembly.</a:t>
            </a:r>
          </a:p>
          <a:p>
            <a:endParaRPr lang="en-US" sz="2000" dirty="0"/>
          </a:p>
          <a:p>
            <a:r>
              <a:rPr lang="en-US" sz="2000" dirty="0"/>
              <a:t> </a:t>
            </a:r>
          </a:p>
        </p:txBody>
      </p:sp>
      <p:sp>
        <p:nvSpPr>
          <p:cNvPr id="4" name="TextBox 3">
            <a:extLst>
              <a:ext uri="{FF2B5EF4-FFF2-40B4-BE49-F238E27FC236}">
                <a16:creationId xmlns:a16="http://schemas.microsoft.com/office/drawing/2014/main" id="{CD3CA5B1-C0A7-9271-A04D-033B051AD813}"/>
              </a:ext>
            </a:extLst>
          </p:cNvPr>
          <p:cNvSpPr txBox="1"/>
          <p:nvPr/>
        </p:nvSpPr>
        <p:spPr>
          <a:xfrm>
            <a:off x="366752" y="254967"/>
            <a:ext cx="11694805"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Why  studying replication initiation in budding yeast </a:t>
            </a:r>
            <a:r>
              <a:rPr lang="en-US" sz="2800" i="1" dirty="0" err="1">
                <a:latin typeface="Arial" panose="020B0604020202020204" pitchFamily="34" charset="0"/>
                <a:cs typeface="Arial" panose="020B0604020202020204" pitchFamily="34" charset="0"/>
              </a:rPr>
              <a:t>Yarrowia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lipolytica</a:t>
            </a:r>
            <a:r>
              <a:rPr lang="en-US" sz="28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541229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4426-49D3-D041-B74E-C0FCED1E1F8C}"/>
              </a:ext>
            </a:extLst>
          </p:cNvPr>
          <p:cNvSpPr>
            <a:spLocks noGrp="1"/>
          </p:cNvSpPr>
          <p:nvPr>
            <p:ph type="ctrTitle"/>
          </p:nvPr>
        </p:nvSpPr>
        <p:spPr/>
        <p:txBody>
          <a:bodyPr/>
          <a:lstStyle/>
          <a:p>
            <a:r>
              <a:rPr lang="en-US" dirty="0"/>
              <a:t>Speed Science </a:t>
            </a:r>
          </a:p>
        </p:txBody>
      </p:sp>
      <p:sp>
        <p:nvSpPr>
          <p:cNvPr id="3" name="Subtitle 2">
            <a:extLst>
              <a:ext uri="{FF2B5EF4-FFF2-40B4-BE49-F238E27FC236}">
                <a16:creationId xmlns:a16="http://schemas.microsoft.com/office/drawing/2014/main" id="{A177783B-E0D4-C24C-BA18-115EF392D129}"/>
              </a:ext>
            </a:extLst>
          </p:cNvPr>
          <p:cNvSpPr>
            <a:spLocks noGrp="1"/>
          </p:cNvSpPr>
          <p:nvPr>
            <p:ph type="subTitle" idx="1"/>
          </p:nvPr>
        </p:nvSpPr>
        <p:spPr/>
        <p:txBody>
          <a:bodyPr>
            <a:normAutofit fontScale="62500" lnSpcReduction="20000"/>
          </a:bodyPr>
          <a:lstStyle/>
          <a:p>
            <a:r>
              <a:rPr lang="en-US" dirty="0"/>
              <a:t>Craig Marshall</a:t>
            </a:r>
          </a:p>
          <a:p>
            <a:r>
              <a:rPr lang="en-US" dirty="0"/>
              <a:t>4th year Genetics Graduate Student</a:t>
            </a:r>
          </a:p>
          <a:p>
            <a:r>
              <a:rPr lang="en-US" dirty="0"/>
              <a:t>Molly Gale-</a:t>
            </a:r>
            <a:r>
              <a:rPr lang="en-US" dirty="0" err="1"/>
              <a:t>Hammell</a:t>
            </a:r>
            <a:r>
              <a:rPr lang="en-US" dirty="0"/>
              <a:t> Lab</a:t>
            </a:r>
          </a:p>
          <a:p>
            <a:r>
              <a:rPr lang="en-US" dirty="0"/>
              <a:t>6</a:t>
            </a:r>
            <a:r>
              <a:rPr lang="en-US" baseline="30000" dirty="0"/>
              <a:t>th</a:t>
            </a:r>
            <a:r>
              <a:rPr lang="en-US" dirty="0"/>
              <a:t> year MSTP Student, Stony Brook University</a:t>
            </a:r>
          </a:p>
          <a:p>
            <a:r>
              <a:rPr lang="en-US" dirty="0"/>
              <a:t>8/30/2022</a:t>
            </a:r>
          </a:p>
        </p:txBody>
      </p:sp>
    </p:spTree>
    <p:extLst>
      <p:ext uri="{BB962C8B-B14F-4D97-AF65-F5344CB8AC3E}">
        <p14:creationId xmlns:p14="http://schemas.microsoft.com/office/powerpoint/2010/main" val="59254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39B495-47F6-7641-ACDA-544F5FA91B35}"/>
              </a:ext>
            </a:extLst>
          </p:cNvPr>
          <p:cNvSpPr txBox="1"/>
          <p:nvPr/>
        </p:nvSpPr>
        <p:spPr>
          <a:xfrm>
            <a:off x="3511196" y="6301830"/>
            <a:ext cx="2534984" cy="369332"/>
          </a:xfrm>
          <a:prstGeom prst="rect">
            <a:avLst/>
          </a:prstGeom>
          <a:noFill/>
        </p:spPr>
        <p:txBody>
          <a:bodyPr wrap="square" rtlCol="0">
            <a:spAutoFit/>
          </a:bodyPr>
          <a:lstStyle/>
          <a:p>
            <a:r>
              <a:rPr lang="en-US" i="1" dirty="0"/>
              <a:t>The ALS Association </a:t>
            </a:r>
          </a:p>
        </p:txBody>
      </p:sp>
      <p:pic>
        <p:nvPicPr>
          <p:cNvPr id="2" name="Picture 2" descr="What is ALS? - Amyotrophic Lateral Sclerosis | The ALS Association">
            <a:extLst>
              <a:ext uri="{FF2B5EF4-FFF2-40B4-BE49-F238E27FC236}">
                <a16:creationId xmlns:a16="http://schemas.microsoft.com/office/drawing/2014/main" id="{547A89A5-EF35-06EE-0F0E-A5F922A359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847" y="143979"/>
            <a:ext cx="4842297" cy="6198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C7841F-79D3-AA8B-E3E1-80CBA673E22E}"/>
              </a:ext>
            </a:extLst>
          </p:cNvPr>
          <p:cNvPicPr>
            <a:picLocks noChangeAspect="1"/>
          </p:cNvPicPr>
          <p:nvPr/>
        </p:nvPicPr>
        <p:blipFill>
          <a:blip r:embed="rId3"/>
          <a:stretch>
            <a:fillRect/>
          </a:stretch>
        </p:blipFill>
        <p:spPr>
          <a:xfrm>
            <a:off x="6089993" y="217538"/>
            <a:ext cx="5777555" cy="2864590"/>
          </a:xfrm>
          <a:prstGeom prst="rect">
            <a:avLst/>
          </a:prstGeom>
        </p:spPr>
      </p:pic>
      <p:pic>
        <p:nvPicPr>
          <p:cNvPr id="6" name="Picture 5">
            <a:extLst>
              <a:ext uri="{FF2B5EF4-FFF2-40B4-BE49-F238E27FC236}">
                <a16:creationId xmlns:a16="http://schemas.microsoft.com/office/drawing/2014/main" id="{DB5E4F9D-8C98-2CB0-1C04-4A654CC9CF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3636" y="3451460"/>
            <a:ext cx="4566123" cy="3136392"/>
          </a:xfrm>
          <a:prstGeom prst="rect">
            <a:avLst/>
          </a:prstGeom>
        </p:spPr>
      </p:pic>
      <p:sp>
        <p:nvSpPr>
          <p:cNvPr id="8" name="TextBox 7">
            <a:extLst>
              <a:ext uri="{FF2B5EF4-FFF2-40B4-BE49-F238E27FC236}">
                <a16:creationId xmlns:a16="http://schemas.microsoft.com/office/drawing/2014/main" id="{FB3E8E94-1A85-3D52-8D0C-995CAF8DC749}"/>
              </a:ext>
            </a:extLst>
          </p:cNvPr>
          <p:cNvSpPr txBox="1"/>
          <p:nvPr/>
        </p:nvSpPr>
        <p:spPr>
          <a:xfrm>
            <a:off x="9816447" y="3059668"/>
            <a:ext cx="2375553" cy="369332"/>
          </a:xfrm>
          <a:prstGeom prst="rect">
            <a:avLst/>
          </a:prstGeom>
          <a:noFill/>
        </p:spPr>
        <p:txBody>
          <a:bodyPr wrap="square" rtlCol="0">
            <a:spAutoFit/>
          </a:bodyPr>
          <a:lstStyle/>
          <a:p>
            <a:r>
              <a:rPr lang="en-US" i="1" dirty="0"/>
              <a:t>Hayashi et. al. 2016</a:t>
            </a:r>
          </a:p>
        </p:txBody>
      </p:sp>
      <p:sp>
        <p:nvSpPr>
          <p:cNvPr id="9" name="TextBox 8">
            <a:extLst>
              <a:ext uri="{FF2B5EF4-FFF2-40B4-BE49-F238E27FC236}">
                <a16:creationId xmlns:a16="http://schemas.microsoft.com/office/drawing/2014/main" id="{B6A2A874-1F86-8EB9-EE99-64198EC6B67A}"/>
              </a:ext>
            </a:extLst>
          </p:cNvPr>
          <p:cNvSpPr txBox="1"/>
          <p:nvPr/>
        </p:nvSpPr>
        <p:spPr>
          <a:xfrm>
            <a:off x="10071958" y="6488668"/>
            <a:ext cx="2268440" cy="369332"/>
          </a:xfrm>
          <a:prstGeom prst="rect">
            <a:avLst/>
          </a:prstGeom>
          <a:noFill/>
        </p:spPr>
        <p:txBody>
          <a:bodyPr wrap="square" rtlCol="0">
            <a:spAutoFit/>
          </a:bodyPr>
          <a:lstStyle/>
          <a:p>
            <a:r>
              <a:rPr lang="en-US" i="1" dirty="0"/>
              <a:t>Erwin et. al. 2015</a:t>
            </a:r>
          </a:p>
        </p:txBody>
      </p:sp>
    </p:spTree>
    <p:extLst>
      <p:ext uri="{BB962C8B-B14F-4D97-AF65-F5344CB8AC3E}">
        <p14:creationId xmlns:p14="http://schemas.microsoft.com/office/powerpoint/2010/main" val="221438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ource: Connor Fitzpatrick"/>
          <p:cNvSpPr txBox="1"/>
          <p:nvPr/>
        </p:nvSpPr>
        <p:spPr>
          <a:xfrm>
            <a:off x="10169269" y="6584699"/>
            <a:ext cx="1880312"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Source: Connor Fitzpatrick</a:t>
            </a:r>
          </a:p>
        </p:txBody>
      </p:sp>
      <p:pic>
        <p:nvPicPr>
          <p:cNvPr id="166"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7800" y="517693"/>
            <a:ext cx="10757713" cy="6051214"/>
          </a:xfrm>
          <a:prstGeom prst="rect">
            <a:avLst/>
          </a:prstGeom>
          <a:ln w="12700">
            <a:miter lim="400000"/>
          </a:ln>
        </p:spPr>
      </p:pic>
      <p:sp>
        <p:nvSpPr>
          <p:cNvPr id="167" name="The Vakoc Laboratory…"/>
          <p:cNvSpPr txBox="1">
            <a:spLocks noGrp="1"/>
          </p:cNvSpPr>
          <p:nvPr>
            <p:ph type="title"/>
          </p:nvPr>
        </p:nvSpPr>
        <p:spPr>
          <a:xfrm>
            <a:off x="603250" y="166963"/>
            <a:ext cx="10985500" cy="1460015"/>
          </a:xfrm>
          <a:prstGeom prst="rect">
            <a:avLst/>
          </a:prstGeom>
        </p:spPr>
        <p:txBody>
          <a:bodyPr>
            <a:normAutofit fontScale="90000"/>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algn="ctr" defTabSz="889994">
              <a:defRPr sz="8760" spc="-175">
                <a:solidFill>
                  <a:schemeClr val="accent1">
                    <a:hueOff val="114395"/>
                    <a:lumOff val="-24975"/>
                  </a:schemeClr>
                </a:solidFill>
              </a:defRPr>
            </a:pPr>
            <a:r>
              <a:t>The Vakoc Laboratory</a:t>
            </a:r>
          </a:p>
          <a:p>
            <a:pPr algn="ctr" defTabSz="889994">
              <a:defRPr sz="6205" spc="-124"/>
            </a:pPr>
            <a:endParaRPr/>
          </a:p>
          <a:p>
            <a:pPr algn="ctr" defTabSz="889994">
              <a:defRPr sz="6205" spc="-124"/>
            </a:pPr>
            <a:r>
              <a:t>Transcriptional dependencies in cancer</a:t>
            </a:r>
          </a:p>
        </p:txBody>
      </p:sp>
      <p:sp>
        <p:nvSpPr>
          <p:cNvPr id="168" name="Rectangle"/>
          <p:cNvSpPr/>
          <p:nvPr/>
        </p:nvSpPr>
        <p:spPr>
          <a:xfrm>
            <a:off x="5669572" y="1968115"/>
            <a:ext cx="496026" cy="292507"/>
          </a:xfrm>
          <a:prstGeom prst="rect">
            <a:avLst/>
          </a:prstGeom>
          <a:ln w="63500">
            <a:solidFill>
              <a:schemeClr val="accent3">
                <a:hueOff val="362282"/>
                <a:satOff val="31803"/>
                <a:lumOff val="-18242"/>
              </a:schemeClr>
            </a:solidFill>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42840785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89A4D-69FA-E54D-C889-D1B96467C1A7}"/>
              </a:ext>
            </a:extLst>
          </p:cNvPr>
          <p:cNvPicPr>
            <a:picLocks noChangeAspect="1"/>
          </p:cNvPicPr>
          <p:nvPr/>
        </p:nvPicPr>
        <p:blipFill>
          <a:blip r:embed="rId2"/>
          <a:stretch>
            <a:fillRect/>
          </a:stretch>
        </p:blipFill>
        <p:spPr>
          <a:xfrm>
            <a:off x="793657" y="388226"/>
            <a:ext cx="5432610" cy="5712641"/>
          </a:xfrm>
          <a:prstGeom prst="rect">
            <a:avLst/>
          </a:prstGeom>
        </p:spPr>
      </p:pic>
      <p:sp>
        <p:nvSpPr>
          <p:cNvPr id="5" name="TextBox 4">
            <a:extLst>
              <a:ext uri="{FF2B5EF4-FFF2-40B4-BE49-F238E27FC236}">
                <a16:creationId xmlns:a16="http://schemas.microsoft.com/office/drawing/2014/main" id="{8D877B8F-A193-BDD7-1476-6C0DE50F88C7}"/>
              </a:ext>
            </a:extLst>
          </p:cNvPr>
          <p:cNvSpPr txBox="1"/>
          <p:nvPr/>
        </p:nvSpPr>
        <p:spPr>
          <a:xfrm>
            <a:off x="4094498" y="6100442"/>
            <a:ext cx="2098431" cy="369332"/>
          </a:xfrm>
          <a:prstGeom prst="rect">
            <a:avLst/>
          </a:prstGeom>
          <a:noFill/>
        </p:spPr>
        <p:txBody>
          <a:bodyPr wrap="square" rtlCol="0">
            <a:spAutoFit/>
          </a:bodyPr>
          <a:lstStyle/>
          <a:p>
            <a:r>
              <a:rPr lang="en-US" i="1" dirty="0" err="1"/>
              <a:t>Broeck</a:t>
            </a:r>
            <a:r>
              <a:rPr lang="en-US" i="1" dirty="0"/>
              <a:t> et. al. 2014</a:t>
            </a:r>
          </a:p>
        </p:txBody>
      </p:sp>
      <p:pic>
        <p:nvPicPr>
          <p:cNvPr id="7" name="Picture 6">
            <a:extLst>
              <a:ext uri="{FF2B5EF4-FFF2-40B4-BE49-F238E27FC236}">
                <a16:creationId xmlns:a16="http://schemas.microsoft.com/office/drawing/2014/main" id="{D07CD654-9D13-73AF-118B-8B6D7FC9B2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2237" y="388226"/>
            <a:ext cx="5686446" cy="5712216"/>
          </a:xfrm>
          <a:prstGeom prst="rect">
            <a:avLst/>
          </a:prstGeom>
        </p:spPr>
      </p:pic>
      <p:sp>
        <p:nvSpPr>
          <p:cNvPr id="8" name="TextBox 7">
            <a:extLst>
              <a:ext uri="{FF2B5EF4-FFF2-40B4-BE49-F238E27FC236}">
                <a16:creationId xmlns:a16="http://schemas.microsoft.com/office/drawing/2014/main" id="{BAF8B62B-E44B-2E94-A4A8-55EBD5508D98}"/>
              </a:ext>
            </a:extLst>
          </p:cNvPr>
          <p:cNvSpPr txBox="1"/>
          <p:nvPr/>
        </p:nvSpPr>
        <p:spPr>
          <a:xfrm>
            <a:off x="10204077" y="6100442"/>
            <a:ext cx="2388532" cy="369332"/>
          </a:xfrm>
          <a:prstGeom prst="rect">
            <a:avLst/>
          </a:prstGeom>
          <a:noFill/>
        </p:spPr>
        <p:txBody>
          <a:bodyPr wrap="square" rtlCol="0">
            <a:spAutoFit/>
          </a:bodyPr>
          <a:lstStyle/>
          <a:p>
            <a:r>
              <a:rPr lang="en-US" i="1" dirty="0"/>
              <a:t>Tam et. al. 2019</a:t>
            </a:r>
          </a:p>
        </p:txBody>
      </p:sp>
    </p:spTree>
    <p:extLst>
      <p:ext uri="{BB962C8B-B14F-4D97-AF65-F5344CB8AC3E}">
        <p14:creationId xmlns:p14="http://schemas.microsoft.com/office/powerpoint/2010/main" val="35973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8AC79-512F-9341-AA3D-673475896EFD}"/>
              </a:ext>
            </a:extLst>
          </p:cNvPr>
          <p:cNvSpPr>
            <a:spLocks noGrp="1"/>
          </p:cNvSpPr>
          <p:nvPr>
            <p:ph type="title"/>
          </p:nvPr>
        </p:nvSpPr>
        <p:spPr>
          <a:xfrm>
            <a:off x="1414463" y="382849"/>
            <a:ext cx="9601200" cy="1485900"/>
          </a:xfrm>
        </p:spPr>
        <p:txBody>
          <a:bodyPr/>
          <a:lstStyle/>
          <a:p>
            <a:pPr algn="ctr"/>
            <a:r>
              <a:rPr lang="en-US" dirty="0">
                <a:solidFill>
                  <a:schemeClr val="tx1"/>
                </a:solidFill>
              </a:rPr>
              <a:t>Cells devote enormous resources to preventing TE activity</a:t>
            </a:r>
          </a:p>
        </p:txBody>
      </p:sp>
      <p:grpSp>
        <p:nvGrpSpPr>
          <p:cNvPr id="6" name="Group 5">
            <a:extLst>
              <a:ext uri="{FF2B5EF4-FFF2-40B4-BE49-F238E27FC236}">
                <a16:creationId xmlns:a16="http://schemas.microsoft.com/office/drawing/2014/main" id="{1F766E22-FDC5-684E-B856-CA48032EFD9B}"/>
              </a:ext>
            </a:extLst>
          </p:cNvPr>
          <p:cNvGrpSpPr/>
          <p:nvPr/>
        </p:nvGrpSpPr>
        <p:grpSpPr>
          <a:xfrm>
            <a:off x="2788525" y="5828091"/>
            <a:ext cx="3124200" cy="3176"/>
            <a:chOff x="2247900" y="6041072"/>
            <a:chExt cx="3124200" cy="3176"/>
          </a:xfrm>
        </p:grpSpPr>
        <p:cxnSp>
          <p:nvCxnSpPr>
            <p:cNvPr id="7" name="Straight Connector 6">
              <a:extLst>
                <a:ext uri="{FF2B5EF4-FFF2-40B4-BE49-F238E27FC236}">
                  <a16:creationId xmlns:a16="http://schemas.microsoft.com/office/drawing/2014/main" id="{AD48D38C-D7EC-AF45-9284-8FF2E5C043A9}"/>
                </a:ext>
              </a:extLst>
            </p:cNvPr>
            <p:cNvCxnSpPr/>
            <p:nvPr/>
          </p:nvCxnSpPr>
          <p:spPr>
            <a:xfrm>
              <a:off x="2247900" y="6041072"/>
              <a:ext cx="3124200" cy="1588"/>
            </a:xfrm>
            <a:prstGeom prst="line">
              <a:avLst/>
            </a:prstGeom>
            <a:ln w="92075"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B3D4BF0-53C7-8342-B9B4-D7A9AD7B8E97}"/>
                </a:ext>
              </a:extLst>
            </p:cNvPr>
            <p:cNvCxnSpPr/>
            <p:nvPr/>
          </p:nvCxnSpPr>
          <p:spPr>
            <a:xfrm>
              <a:off x="2552700" y="6042660"/>
              <a:ext cx="533400" cy="1588"/>
            </a:xfrm>
            <a:prstGeom prst="line">
              <a:avLst/>
            </a:prstGeom>
            <a:ln w="95250" cap="flat" cmpd="sng" algn="ctr">
              <a:solidFill>
                <a:srgbClr val="8E422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9" name="Straight Connector 8">
            <a:extLst>
              <a:ext uri="{FF2B5EF4-FFF2-40B4-BE49-F238E27FC236}">
                <a16:creationId xmlns:a16="http://schemas.microsoft.com/office/drawing/2014/main" id="{6FF23BE0-1AE1-2143-BCDE-9265EF5FAEA1}"/>
              </a:ext>
            </a:extLst>
          </p:cNvPr>
          <p:cNvCxnSpPr/>
          <p:nvPr/>
        </p:nvCxnSpPr>
        <p:spPr>
          <a:xfrm>
            <a:off x="7441210" y="5831267"/>
            <a:ext cx="3124200" cy="1588"/>
          </a:xfrm>
          <a:prstGeom prst="line">
            <a:avLst/>
          </a:prstGeom>
          <a:ln w="92075"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8524EFA-6530-4946-A36C-9FB813FF958D}"/>
              </a:ext>
            </a:extLst>
          </p:cNvPr>
          <p:cNvCxnSpPr/>
          <p:nvPr/>
        </p:nvCxnSpPr>
        <p:spPr>
          <a:xfrm>
            <a:off x="7746010" y="5831267"/>
            <a:ext cx="533400" cy="1588"/>
          </a:xfrm>
          <a:prstGeom prst="line">
            <a:avLst/>
          </a:prstGeom>
          <a:ln w="95250" cap="flat" cmpd="sng" algn="ctr">
            <a:solidFill>
              <a:srgbClr val="8E422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969FD6C-ACA1-BB4D-A17E-E7ED5BB38CCB}"/>
              </a:ext>
            </a:extLst>
          </p:cNvPr>
          <p:cNvCxnSpPr/>
          <p:nvPr/>
        </p:nvCxnSpPr>
        <p:spPr>
          <a:xfrm>
            <a:off x="9727210" y="5831267"/>
            <a:ext cx="533400" cy="1588"/>
          </a:xfrm>
          <a:prstGeom prst="line">
            <a:avLst/>
          </a:prstGeom>
          <a:ln w="95250" cap="flat" cmpd="sng" algn="ctr">
            <a:solidFill>
              <a:srgbClr val="8E422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2957A5F1-3643-4140-8D86-74CB1C211BBB}"/>
              </a:ext>
            </a:extLst>
          </p:cNvPr>
          <p:cNvCxnSpPr/>
          <p:nvPr/>
        </p:nvCxnSpPr>
        <p:spPr>
          <a:xfrm flipV="1">
            <a:off x="3138149" y="5489192"/>
            <a:ext cx="316991" cy="381000"/>
          </a:xfrm>
          <a:prstGeom prst="bentConnector3">
            <a:avLst>
              <a:gd name="adj1" fmla="val -6667"/>
            </a:avLst>
          </a:prstGeom>
          <a:ln w="25400" cap="flat" cmpd="sng" algn="ctr">
            <a:solidFill>
              <a:srgbClr val="8E422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45BEB0D3-9305-7349-80F6-C3520BEEEC9E}"/>
              </a:ext>
            </a:extLst>
          </p:cNvPr>
          <p:cNvCxnSpPr/>
          <p:nvPr/>
        </p:nvCxnSpPr>
        <p:spPr>
          <a:xfrm flipV="1">
            <a:off x="7761934" y="5477781"/>
            <a:ext cx="316991" cy="381000"/>
          </a:xfrm>
          <a:prstGeom prst="bentConnector3">
            <a:avLst>
              <a:gd name="adj1" fmla="val -6667"/>
            </a:avLst>
          </a:prstGeom>
          <a:ln w="25400" cap="flat" cmpd="sng" algn="ctr">
            <a:solidFill>
              <a:srgbClr val="8E422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id="{D4728DC4-63A2-084D-BED2-D1B7E90164B3}"/>
              </a:ext>
            </a:extLst>
          </p:cNvPr>
          <p:cNvCxnSpPr/>
          <p:nvPr/>
        </p:nvCxnSpPr>
        <p:spPr>
          <a:xfrm flipV="1">
            <a:off x="9727210" y="5489192"/>
            <a:ext cx="316991" cy="381000"/>
          </a:xfrm>
          <a:prstGeom prst="bentConnector3">
            <a:avLst>
              <a:gd name="adj1" fmla="val -6667"/>
            </a:avLst>
          </a:prstGeom>
          <a:ln w="25400" cap="flat" cmpd="sng" algn="ctr">
            <a:solidFill>
              <a:srgbClr val="8E422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Right Arrow 14">
            <a:extLst>
              <a:ext uri="{FF2B5EF4-FFF2-40B4-BE49-F238E27FC236}">
                <a16:creationId xmlns:a16="http://schemas.microsoft.com/office/drawing/2014/main" id="{1B055147-203C-294D-8E8F-E03B5B31A7A4}"/>
              </a:ext>
            </a:extLst>
          </p:cNvPr>
          <p:cNvSpPr/>
          <p:nvPr/>
        </p:nvSpPr>
        <p:spPr>
          <a:xfrm>
            <a:off x="6486467" y="5472426"/>
            <a:ext cx="381000" cy="35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urved Connector 15">
            <a:extLst>
              <a:ext uri="{FF2B5EF4-FFF2-40B4-BE49-F238E27FC236}">
                <a16:creationId xmlns:a16="http://schemas.microsoft.com/office/drawing/2014/main" id="{397A0C45-CC84-6942-8208-07E2CCFA4F01}"/>
              </a:ext>
            </a:extLst>
          </p:cNvPr>
          <p:cNvCxnSpPr>
            <a:cxnSpLocks noChangeAspect="1"/>
          </p:cNvCxnSpPr>
          <p:nvPr/>
        </p:nvCxnSpPr>
        <p:spPr>
          <a:xfrm rot="10800000" flipV="1">
            <a:off x="3455140" y="5310173"/>
            <a:ext cx="1538941" cy="238610"/>
          </a:xfrm>
          <a:prstGeom prst="curvedConnector3">
            <a:avLst/>
          </a:prstGeom>
          <a:ln w="38100" cmpd="sng">
            <a:solidFill>
              <a:srgbClr val="8E4221"/>
            </a:solidFill>
            <a:prstDash val="dashDot"/>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56964331-43A4-F041-9142-6DE6D2481058}"/>
              </a:ext>
            </a:extLst>
          </p:cNvPr>
          <p:cNvSpPr/>
          <p:nvPr/>
        </p:nvSpPr>
        <p:spPr>
          <a:xfrm>
            <a:off x="2286384" y="4032511"/>
            <a:ext cx="1703529" cy="78858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Protein repressors that block transcription</a:t>
            </a:r>
          </a:p>
        </p:txBody>
      </p:sp>
      <p:sp>
        <p:nvSpPr>
          <p:cNvPr id="18" name="Oval 17">
            <a:extLst>
              <a:ext uri="{FF2B5EF4-FFF2-40B4-BE49-F238E27FC236}">
                <a16:creationId xmlns:a16="http://schemas.microsoft.com/office/drawing/2014/main" id="{5C240826-D044-D744-A315-BCDBBF897112}"/>
              </a:ext>
            </a:extLst>
          </p:cNvPr>
          <p:cNvSpPr/>
          <p:nvPr/>
        </p:nvSpPr>
        <p:spPr>
          <a:xfrm>
            <a:off x="1218211" y="4821894"/>
            <a:ext cx="1703529" cy="7885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DNA methylation to block transcription</a:t>
            </a:r>
          </a:p>
        </p:txBody>
      </p:sp>
      <p:sp>
        <p:nvSpPr>
          <p:cNvPr id="19" name="Oval 18">
            <a:extLst>
              <a:ext uri="{FF2B5EF4-FFF2-40B4-BE49-F238E27FC236}">
                <a16:creationId xmlns:a16="http://schemas.microsoft.com/office/drawing/2014/main" id="{26266653-4C28-BB45-88CC-DFBA09A0B192}"/>
              </a:ext>
            </a:extLst>
          </p:cNvPr>
          <p:cNvSpPr/>
          <p:nvPr/>
        </p:nvSpPr>
        <p:spPr>
          <a:xfrm>
            <a:off x="4206321" y="3909682"/>
            <a:ext cx="1703529" cy="7885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Small RNAs that digest transcripts</a:t>
            </a:r>
          </a:p>
        </p:txBody>
      </p:sp>
      <p:cxnSp>
        <p:nvCxnSpPr>
          <p:cNvPr id="20" name="Straight Arrow Connector 19">
            <a:extLst>
              <a:ext uri="{FF2B5EF4-FFF2-40B4-BE49-F238E27FC236}">
                <a16:creationId xmlns:a16="http://schemas.microsoft.com/office/drawing/2014/main" id="{8E09DC15-7869-894C-90B9-3C406BD83D56}"/>
              </a:ext>
            </a:extLst>
          </p:cNvPr>
          <p:cNvCxnSpPr>
            <a:stCxn id="17" idx="4"/>
          </p:cNvCxnSpPr>
          <p:nvPr/>
        </p:nvCxnSpPr>
        <p:spPr>
          <a:xfrm>
            <a:off x="3138149" y="4821100"/>
            <a:ext cx="158495" cy="60837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B2B51E0-3DB3-3841-9ED5-7D0F321DB487}"/>
              </a:ext>
            </a:extLst>
          </p:cNvPr>
          <p:cNvCxnSpPr/>
          <p:nvPr/>
        </p:nvCxnSpPr>
        <p:spPr>
          <a:xfrm>
            <a:off x="2615893" y="5523902"/>
            <a:ext cx="350671" cy="155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62A8AC9-4950-2140-952C-3E73D6EB485A}"/>
              </a:ext>
            </a:extLst>
          </p:cNvPr>
          <p:cNvCxnSpPr/>
          <p:nvPr/>
        </p:nvCxnSpPr>
        <p:spPr>
          <a:xfrm>
            <a:off x="4993272" y="4719584"/>
            <a:ext cx="809" cy="51598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7BE689F-EE38-864A-8D9B-DB9B2DA2D5F8}"/>
              </a:ext>
            </a:extLst>
          </p:cNvPr>
          <p:cNvSpPr/>
          <p:nvPr/>
        </p:nvSpPr>
        <p:spPr>
          <a:xfrm>
            <a:off x="4224610" y="2379450"/>
            <a:ext cx="1703529" cy="78858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Surveillance proteins that look for TE transcripts</a:t>
            </a:r>
            <a:endParaRPr lang="en-US" sz="1200" dirty="0"/>
          </a:p>
        </p:txBody>
      </p:sp>
      <p:cxnSp>
        <p:nvCxnSpPr>
          <p:cNvPr id="24" name="Curved Connector 23">
            <a:extLst>
              <a:ext uri="{FF2B5EF4-FFF2-40B4-BE49-F238E27FC236}">
                <a16:creationId xmlns:a16="http://schemas.microsoft.com/office/drawing/2014/main" id="{421DFE20-8E13-3849-B154-E014428CD8DA}"/>
              </a:ext>
            </a:extLst>
          </p:cNvPr>
          <p:cNvCxnSpPr>
            <a:cxnSpLocks noChangeAspect="1"/>
          </p:cNvCxnSpPr>
          <p:nvPr/>
        </p:nvCxnSpPr>
        <p:spPr>
          <a:xfrm rot="10800000" flipV="1">
            <a:off x="4370909" y="3106162"/>
            <a:ext cx="1538941" cy="238610"/>
          </a:xfrm>
          <a:prstGeom prst="curvedConnector3">
            <a:avLst/>
          </a:prstGeom>
          <a:ln w="38100" cmpd="sng">
            <a:solidFill>
              <a:srgbClr val="8E4221"/>
            </a:solidFill>
            <a:prstDash val="dashDot"/>
          </a:ln>
        </p:spPr>
        <p:style>
          <a:lnRef idx="2">
            <a:schemeClr val="accent1"/>
          </a:lnRef>
          <a:fillRef idx="0">
            <a:schemeClr val="accent1"/>
          </a:fillRef>
          <a:effectRef idx="1">
            <a:schemeClr val="accent1"/>
          </a:effectRef>
          <a:fontRef idx="minor">
            <a:schemeClr val="tx1"/>
          </a:fontRef>
        </p:style>
      </p:cxnSp>
      <p:sp>
        <p:nvSpPr>
          <p:cNvPr id="25" name="Cross 24">
            <a:extLst>
              <a:ext uri="{FF2B5EF4-FFF2-40B4-BE49-F238E27FC236}">
                <a16:creationId xmlns:a16="http://schemas.microsoft.com/office/drawing/2014/main" id="{85FAC913-E1FD-5646-97D9-62327DD467B9}"/>
              </a:ext>
            </a:extLst>
          </p:cNvPr>
          <p:cNvSpPr/>
          <p:nvPr/>
        </p:nvSpPr>
        <p:spPr>
          <a:xfrm rot="2721595">
            <a:off x="8209949" y="4447262"/>
            <a:ext cx="1557419" cy="1576617"/>
          </a:xfrm>
          <a:prstGeom prst="plus">
            <a:avLst/>
          </a:prstGeom>
          <a:solidFill>
            <a:srgbClr val="C0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F35D43-A5B2-E44D-B0F4-C0BBE0B7FA4F}"/>
              </a:ext>
            </a:extLst>
          </p:cNvPr>
          <p:cNvSpPr/>
          <p:nvPr/>
        </p:nvSpPr>
        <p:spPr>
          <a:xfrm>
            <a:off x="6589445" y="2281263"/>
            <a:ext cx="1703529" cy="7885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Surveillance proteins that look for </a:t>
            </a:r>
            <a:r>
              <a:rPr lang="en-US" sz="1200"/>
              <a:t>TE proteins</a:t>
            </a:r>
            <a:endParaRPr lang="en-US" sz="1200" dirty="0"/>
          </a:p>
        </p:txBody>
      </p:sp>
      <p:grpSp>
        <p:nvGrpSpPr>
          <p:cNvPr id="27" name="Group 26">
            <a:extLst>
              <a:ext uri="{FF2B5EF4-FFF2-40B4-BE49-F238E27FC236}">
                <a16:creationId xmlns:a16="http://schemas.microsoft.com/office/drawing/2014/main" id="{9D9FC8C8-830F-7A43-9B56-988373C793BF}"/>
              </a:ext>
            </a:extLst>
          </p:cNvPr>
          <p:cNvGrpSpPr/>
          <p:nvPr/>
        </p:nvGrpSpPr>
        <p:grpSpPr>
          <a:xfrm>
            <a:off x="7122221" y="2948528"/>
            <a:ext cx="956704" cy="297483"/>
            <a:chOff x="6417748" y="3289300"/>
            <a:chExt cx="956704" cy="297483"/>
          </a:xfrm>
        </p:grpSpPr>
        <p:sp>
          <p:nvSpPr>
            <p:cNvPr id="28" name="Oval 27">
              <a:extLst>
                <a:ext uri="{FF2B5EF4-FFF2-40B4-BE49-F238E27FC236}">
                  <a16:creationId xmlns:a16="http://schemas.microsoft.com/office/drawing/2014/main" id="{C0DA3D2E-B95E-2840-9F8B-B46B65F4EE6C}"/>
                </a:ext>
              </a:extLst>
            </p:cNvPr>
            <p:cNvSpPr/>
            <p:nvPr/>
          </p:nvSpPr>
          <p:spPr>
            <a:xfrm flipV="1">
              <a:off x="6581248" y="3403069"/>
              <a:ext cx="127000" cy="1651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2FF48A0-6E25-A049-A1AD-7D551FDCF9D8}"/>
                </a:ext>
              </a:extLst>
            </p:cNvPr>
            <p:cNvSpPr/>
            <p:nvPr/>
          </p:nvSpPr>
          <p:spPr>
            <a:xfrm flipV="1">
              <a:off x="7056952" y="3289300"/>
              <a:ext cx="127000" cy="1651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urved Connector 29">
              <a:extLst>
                <a:ext uri="{FF2B5EF4-FFF2-40B4-BE49-F238E27FC236}">
                  <a16:creationId xmlns:a16="http://schemas.microsoft.com/office/drawing/2014/main" id="{25F5B630-6CB4-1C4E-94C1-45882826CFB6}"/>
                </a:ext>
              </a:extLst>
            </p:cNvPr>
            <p:cNvCxnSpPr>
              <a:cxnSpLocks noChangeAspect="1"/>
            </p:cNvCxnSpPr>
            <p:nvPr/>
          </p:nvCxnSpPr>
          <p:spPr>
            <a:xfrm rot="10800000" flipV="1">
              <a:off x="6417748" y="3438448"/>
              <a:ext cx="956704" cy="148335"/>
            </a:xfrm>
            <a:prstGeom prst="curvedConnector3">
              <a:avLst/>
            </a:prstGeom>
            <a:ln w="38100" cmpd="sng">
              <a:solidFill>
                <a:srgbClr val="8E4221"/>
              </a:solidFill>
              <a:prstDash val="dashDot"/>
            </a:ln>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2AC41292-2CDD-9346-9765-DEDA3C4EC7DC}"/>
              </a:ext>
            </a:extLst>
          </p:cNvPr>
          <p:cNvSpPr txBox="1"/>
          <p:nvPr/>
        </p:nvSpPr>
        <p:spPr>
          <a:xfrm>
            <a:off x="9727210" y="6001675"/>
            <a:ext cx="1996700" cy="307777"/>
          </a:xfrm>
          <a:prstGeom prst="rect">
            <a:avLst/>
          </a:prstGeom>
          <a:noFill/>
        </p:spPr>
        <p:txBody>
          <a:bodyPr wrap="none" rtlCol="0">
            <a:spAutoFit/>
          </a:bodyPr>
          <a:lstStyle/>
          <a:p>
            <a:r>
              <a:rPr lang="en-US" sz="1400" i="1" dirty="0"/>
              <a:t>From Dr. Molly </a:t>
            </a:r>
            <a:r>
              <a:rPr lang="en-US" sz="1400" i="1" dirty="0" err="1"/>
              <a:t>Hammell</a:t>
            </a:r>
            <a:endParaRPr lang="en-US" sz="1400" i="1" dirty="0"/>
          </a:p>
        </p:txBody>
      </p:sp>
      <p:sp>
        <p:nvSpPr>
          <p:cNvPr id="5" name="Title 3">
            <a:extLst>
              <a:ext uri="{FF2B5EF4-FFF2-40B4-BE49-F238E27FC236}">
                <a16:creationId xmlns:a16="http://schemas.microsoft.com/office/drawing/2014/main" id="{0CD8A578-F701-1AC0-231E-BA8386ED1240}"/>
              </a:ext>
            </a:extLst>
          </p:cNvPr>
          <p:cNvSpPr txBox="1">
            <a:spLocks/>
          </p:cNvSpPr>
          <p:nvPr/>
        </p:nvSpPr>
        <p:spPr>
          <a:xfrm>
            <a:off x="671512" y="226784"/>
            <a:ext cx="11129037" cy="1450757"/>
          </a:xfrm>
          <a:prstGeom prst="rect">
            <a:avLst/>
          </a:prstGeom>
        </p:spPr>
        <p:txBody>
          <a:bodyPr vert="horz" lIns="91440" tIns="45720" rIns="91440" bIns="45720" rtlCol="0" anchor="ct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a:solidFill>
                  <a:schemeClr val="tx1"/>
                </a:solidFill>
              </a:rPr>
              <a:t>Previous lab data suggests TDP-43 regulates transposon transcripts</a:t>
            </a:r>
            <a:endParaRPr lang="en-US" sz="3200" dirty="0">
              <a:solidFill>
                <a:schemeClr val="tx1"/>
              </a:solidFill>
            </a:endParaRPr>
          </a:p>
        </p:txBody>
      </p:sp>
      <p:grpSp>
        <p:nvGrpSpPr>
          <p:cNvPr id="32" name="Group 31">
            <a:extLst>
              <a:ext uri="{FF2B5EF4-FFF2-40B4-BE49-F238E27FC236}">
                <a16:creationId xmlns:a16="http://schemas.microsoft.com/office/drawing/2014/main" id="{4CFE32AC-A146-8ABF-92C0-FD920178F2B6}"/>
              </a:ext>
            </a:extLst>
          </p:cNvPr>
          <p:cNvGrpSpPr/>
          <p:nvPr/>
        </p:nvGrpSpPr>
        <p:grpSpPr>
          <a:xfrm>
            <a:off x="2863901" y="6024807"/>
            <a:ext cx="3124200" cy="3176"/>
            <a:chOff x="2247900" y="6041072"/>
            <a:chExt cx="3124200" cy="3176"/>
          </a:xfrm>
        </p:grpSpPr>
        <p:cxnSp>
          <p:nvCxnSpPr>
            <p:cNvPr id="33" name="Straight Connector 32">
              <a:extLst>
                <a:ext uri="{FF2B5EF4-FFF2-40B4-BE49-F238E27FC236}">
                  <a16:creationId xmlns:a16="http://schemas.microsoft.com/office/drawing/2014/main" id="{A381E387-6B37-6987-73DC-5FE1AC1F9644}"/>
                </a:ext>
              </a:extLst>
            </p:cNvPr>
            <p:cNvCxnSpPr/>
            <p:nvPr/>
          </p:nvCxnSpPr>
          <p:spPr>
            <a:xfrm>
              <a:off x="2247900" y="6041072"/>
              <a:ext cx="3124200" cy="1588"/>
            </a:xfrm>
            <a:prstGeom prst="line">
              <a:avLst/>
            </a:prstGeom>
            <a:ln w="92075"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0A46D29-9AE7-5101-8980-9DC22CC029E7}"/>
                </a:ext>
              </a:extLst>
            </p:cNvPr>
            <p:cNvCxnSpPr/>
            <p:nvPr/>
          </p:nvCxnSpPr>
          <p:spPr>
            <a:xfrm>
              <a:off x="2552700" y="6042660"/>
              <a:ext cx="533400" cy="1588"/>
            </a:xfrm>
            <a:prstGeom prst="line">
              <a:avLst/>
            </a:prstGeom>
            <a:ln w="95250" cap="flat" cmpd="sng" algn="ctr">
              <a:solidFill>
                <a:srgbClr val="8E422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35" name="Elbow Connector 34">
            <a:extLst>
              <a:ext uri="{FF2B5EF4-FFF2-40B4-BE49-F238E27FC236}">
                <a16:creationId xmlns:a16="http://schemas.microsoft.com/office/drawing/2014/main" id="{83A00B02-81DB-F504-E850-EAB48446B1D2}"/>
              </a:ext>
            </a:extLst>
          </p:cNvPr>
          <p:cNvCxnSpPr/>
          <p:nvPr/>
        </p:nvCxnSpPr>
        <p:spPr>
          <a:xfrm flipV="1">
            <a:off x="3213525" y="5685908"/>
            <a:ext cx="316991" cy="381000"/>
          </a:xfrm>
          <a:prstGeom prst="bentConnector3">
            <a:avLst>
              <a:gd name="adj1" fmla="val -6667"/>
            </a:avLst>
          </a:prstGeom>
          <a:ln w="25400" cap="flat" cmpd="sng" algn="ctr">
            <a:solidFill>
              <a:srgbClr val="8E422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6" name="Curved Connector 35">
            <a:extLst>
              <a:ext uri="{FF2B5EF4-FFF2-40B4-BE49-F238E27FC236}">
                <a16:creationId xmlns:a16="http://schemas.microsoft.com/office/drawing/2014/main" id="{CBCFDDE1-1804-220D-F9B1-190CCD34A7D3}"/>
              </a:ext>
            </a:extLst>
          </p:cNvPr>
          <p:cNvCxnSpPr>
            <a:cxnSpLocks noChangeAspect="1"/>
          </p:cNvCxnSpPr>
          <p:nvPr/>
        </p:nvCxnSpPr>
        <p:spPr>
          <a:xfrm rot="10800000" flipV="1">
            <a:off x="3530516" y="5506889"/>
            <a:ext cx="1538941" cy="238610"/>
          </a:xfrm>
          <a:prstGeom prst="curvedConnector3">
            <a:avLst/>
          </a:prstGeom>
          <a:ln w="38100" cmpd="sng">
            <a:solidFill>
              <a:srgbClr val="8E4221"/>
            </a:solidFill>
            <a:prstDash val="dashDot"/>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DD4CB1CD-6F67-F6DF-EE20-4C767573F017}"/>
              </a:ext>
            </a:extLst>
          </p:cNvPr>
          <p:cNvSpPr/>
          <p:nvPr/>
        </p:nvSpPr>
        <p:spPr>
          <a:xfrm>
            <a:off x="2361760" y="4229227"/>
            <a:ext cx="1703529" cy="78858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Protein repressors that block transcription</a:t>
            </a:r>
          </a:p>
        </p:txBody>
      </p:sp>
      <p:sp>
        <p:nvSpPr>
          <p:cNvPr id="38" name="Oval 37">
            <a:extLst>
              <a:ext uri="{FF2B5EF4-FFF2-40B4-BE49-F238E27FC236}">
                <a16:creationId xmlns:a16="http://schemas.microsoft.com/office/drawing/2014/main" id="{CCECD33B-A8FB-33DD-F789-29726E091A89}"/>
              </a:ext>
            </a:extLst>
          </p:cNvPr>
          <p:cNvSpPr/>
          <p:nvPr/>
        </p:nvSpPr>
        <p:spPr>
          <a:xfrm>
            <a:off x="1293587" y="5018610"/>
            <a:ext cx="1703529" cy="7885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DNA methylation to block transcription</a:t>
            </a:r>
          </a:p>
        </p:txBody>
      </p:sp>
      <p:sp>
        <p:nvSpPr>
          <p:cNvPr id="39" name="Oval 38">
            <a:extLst>
              <a:ext uri="{FF2B5EF4-FFF2-40B4-BE49-F238E27FC236}">
                <a16:creationId xmlns:a16="http://schemas.microsoft.com/office/drawing/2014/main" id="{CA927356-90AA-8B7F-2B99-C032431E8A4A}"/>
              </a:ext>
            </a:extLst>
          </p:cNvPr>
          <p:cNvSpPr/>
          <p:nvPr/>
        </p:nvSpPr>
        <p:spPr>
          <a:xfrm>
            <a:off x="4281697" y="4106398"/>
            <a:ext cx="1703529" cy="788589"/>
          </a:xfrm>
          <a:prstGeom prst="ellipse">
            <a:avLst/>
          </a:prstGeom>
          <a:solidFill>
            <a:srgbClr val="887B6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Small RNAs that digest transcripts</a:t>
            </a:r>
          </a:p>
        </p:txBody>
      </p:sp>
      <p:cxnSp>
        <p:nvCxnSpPr>
          <p:cNvPr id="40" name="Straight Arrow Connector 39">
            <a:extLst>
              <a:ext uri="{FF2B5EF4-FFF2-40B4-BE49-F238E27FC236}">
                <a16:creationId xmlns:a16="http://schemas.microsoft.com/office/drawing/2014/main" id="{D7F8C353-7A31-B08A-0D25-79316F7A6C97}"/>
              </a:ext>
            </a:extLst>
          </p:cNvPr>
          <p:cNvCxnSpPr>
            <a:stCxn id="34" idx="4"/>
          </p:cNvCxnSpPr>
          <p:nvPr/>
        </p:nvCxnSpPr>
        <p:spPr>
          <a:xfrm>
            <a:off x="3213525" y="5017816"/>
            <a:ext cx="158495" cy="60837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5C01769-E1AB-804C-E65A-AC5CE24B0A51}"/>
              </a:ext>
            </a:extLst>
          </p:cNvPr>
          <p:cNvCxnSpPr/>
          <p:nvPr/>
        </p:nvCxnSpPr>
        <p:spPr>
          <a:xfrm>
            <a:off x="2691269" y="5720618"/>
            <a:ext cx="350671" cy="155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542B6F0-A556-27E9-2E44-A08B01A533EC}"/>
              </a:ext>
            </a:extLst>
          </p:cNvPr>
          <p:cNvCxnSpPr/>
          <p:nvPr/>
        </p:nvCxnSpPr>
        <p:spPr>
          <a:xfrm>
            <a:off x="5068648" y="4916300"/>
            <a:ext cx="809" cy="51598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C3DB257-A668-B6CD-804B-91A73063D914}"/>
              </a:ext>
            </a:extLst>
          </p:cNvPr>
          <p:cNvSpPr/>
          <p:nvPr/>
        </p:nvSpPr>
        <p:spPr>
          <a:xfrm>
            <a:off x="4299986" y="2576166"/>
            <a:ext cx="1703529" cy="78858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Surveillance proteins that look for TE transcripts</a:t>
            </a:r>
            <a:endParaRPr lang="en-US" sz="1200" dirty="0"/>
          </a:p>
        </p:txBody>
      </p:sp>
      <p:cxnSp>
        <p:nvCxnSpPr>
          <p:cNvPr id="44" name="Curved Connector 43">
            <a:extLst>
              <a:ext uri="{FF2B5EF4-FFF2-40B4-BE49-F238E27FC236}">
                <a16:creationId xmlns:a16="http://schemas.microsoft.com/office/drawing/2014/main" id="{F0A055BD-499F-0D22-CC61-D25E0732EF7D}"/>
              </a:ext>
            </a:extLst>
          </p:cNvPr>
          <p:cNvCxnSpPr>
            <a:cxnSpLocks noChangeAspect="1"/>
          </p:cNvCxnSpPr>
          <p:nvPr/>
        </p:nvCxnSpPr>
        <p:spPr>
          <a:xfrm rot="10800000" flipV="1">
            <a:off x="4446285" y="3302878"/>
            <a:ext cx="1538941" cy="238610"/>
          </a:xfrm>
          <a:prstGeom prst="curvedConnector3">
            <a:avLst/>
          </a:prstGeom>
          <a:ln w="38100" cmpd="sng">
            <a:solidFill>
              <a:srgbClr val="8E4221"/>
            </a:solidFill>
            <a:prstDash val="dashDot"/>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D928DF6F-E676-4265-1705-79E47D7E3FD1}"/>
              </a:ext>
            </a:extLst>
          </p:cNvPr>
          <p:cNvSpPr/>
          <p:nvPr/>
        </p:nvSpPr>
        <p:spPr>
          <a:xfrm>
            <a:off x="895974" y="4672117"/>
            <a:ext cx="772517" cy="692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p>
        </p:txBody>
      </p:sp>
      <p:sp>
        <p:nvSpPr>
          <p:cNvPr id="46" name="Oval 45">
            <a:extLst>
              <a:ext uri="{FF2B5EF4-FFF2-40B4-BE49-F238E27FC236}">
                <a16:creationId xmlns:a16="http://schemas.microsoft.com/office/drawing/2014/main" id="{CADF795C-5E85-2448-2CCA-6DD980018B94}"/>
              </a:ext>
            </a:extLst>
          </p:cNvPr>
          <p:cNvSpPr/>
          <p:nvPr/>
        </p:nvSpPr>
        <p:spPr>
          <a:xfrm>
            <a:off x="1909532" y="3910751"/>
            <a:ext cx="853346" cy="6353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p>
        </p:txBody>
      </p:sp>
      <p:sp>
        <p:nvSpPr>
          <p:cNvPr id="47" name="Sun 46">
            <a:extLst>
              <a:ext uri="{FF2B5EF4-FFF2-40B4-BE49-F238E27FC236}">
                <a16:creationId xmlns:a16="http://schemas.microsoft.com/office/drawing/2014/main" id="{BD2151F5-5CDD-C178-DE6B-A5A5EA8E9BA8}"/>
              </a:ext>
            </a:extLst>
          </p:cNvPr>
          <p:cNvSpPr/>
          <p:nvPr/>
        </p:nvSpPr>
        <p:spPr>
          <a:xfrm>
            <a:off x="2435263" y="1648536"/>
            <a:ext cx="2633385" cy="1640054"/>
          </a:xfrm>
          <a:prstGeom prst="sun">
            <a:avLst/>
          </a:prstGeom>
          <a:solidFill>
            <a:srgbClr val="F4B5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B009358-9434-5C71-1507-9518B542C64D}"/>
              </a:ext>
            </a:extLst>
          </p:cNvPr>
          <p:cNvSpPr/>
          <p:nvPr/>
        </p:nvSpPr>
        <p:spPr>
          <a:xfrm>
            <a:off x="2957519" y="2076150"/>
            <a:ext cx="1597961" cy="78858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TDP-43</a:t>
            </a:r>
          </a:p>
        </p:txBody>
      </p:sp>
      <p:sp>
        <p:nvSpPr>
          <p:cNvPr id="49" name="TextBox 48">
            <a:extLst>
              <a:ext uri="{FF2B5EF4-FFF2-40B4-BE49-F238E27FC236}">
                <a16:creationId xmlns:a16="http://schemas.microsoft.com/office/drawing/2014/main" id="{4DF88CA1-A421-890B-36EE-1B8603858C16}"/>
              </a:ext>
            </a:extLst>
          </p:cNvPr>
          <p:cNvSpPr txBox="1"/>
          <p:nvPr/>
        </p:nvSpPr>
        <p:spPr>
          <a:xfrm>
            <a:off x="6949561" y="2881004"/>
            <a:ext cx="4695499" cy="1477328"/>
          </a:xfrm>
          <a:prstGeom prst="rect">
            <a:avLst/>
          </a:prstGeom>
          <a:noFill/>
        </p:spPr>
        <p:txBody>
          <a:bodyPr wrap="square" rtlCol="0">
            <a:spAutoFit/>
          </a:bodyPr>
          <a:lstStyle/>
          <a:p>
            <a:pPr algn="ctr"/>
            <a:r>
              <a:rPr lang="en-US" b="1" dirty="0"/>
              <a:t>But </a:t>
            </a:r>
            <a:r>
              <a:rPr lang="en-US" b="1" i="1" u="sng" dirty="0">
                <a:solidFill>
                  <a:schemeClr val="accent1"/>
                </a:solidFill>
              </a:rPr>
              <a:t>how specifically </a:t>
            </a:r>
            <a:r>
              <a:rPr lang="en-US" dirty="0"/>
              <a:t>does TDP-43 cause TE transcripts to be degraded?</a:t>
            </a:r>
          </a:p>
          <a:p>
            <a:pPr algn="ctr"/>
            <a:endParaRPr lang="en-US" dirty="0"/>
          </a:p>
          <a:p>
            <a:pPr algn="ctr"/>
            <a:r>
              <a:rPr lang="en-US" dirty="0"/>
              <a:t>And what are the partners</a:t>
            </a:r>
            <a:r>
              <a:rPr lang="en-US" i="1" dirty="0"/>
              <a:t>?</a:t>
            </a:r>
            <a:endParaRPr lang="en-US" dirty="0"/>
          </a:p>
          <a:p>
            <a:pPr algn="ctr"/>
            <a:endParaRPr lang="en-US" dirty="0"/>
          </a:p>
        </p:txBody>
      </p:sp>
      <p:sp>
        <p:nvSpPr>
          <p:cNvPr id="50" name="Oval 49">
            <a:extLst>
              <a:ext uri="{FF2B5EF4-FFF2-40B4-BE49-F238E27FC236}">
                <a16:creationId xmlns:a16="http://schemas.microsoft.com/office/drawing/2014/main" id="{EEF60153-0B35-81BE-EE61-AA0C9101D29A}"/>
              </a:ext>
            </a:extLst>
          </p:cNvPr>
          <p:cNvSpPr/>
          <p:nvPr/>
        </p:nvSpPr>
        <p:spPr>
          <a:xfrm>
            <a:off x="3887468" y="3814282"/>
            <a:ext cx="788458" cy="66784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p>
        </p:txBody>
      </p:sp>
      <p:sp>
        <p:nvSpPr>
          <p:cNvPr id="51" name="Rectangle 50">
            <a:extLst>
              <a:ext uri="{FF2B5EF4-FFF2-40B4-BE49-F238E27FC236}">
                <a16:creationId xmlns:a16="http://schemas.microsoft.com/office/drawing/2014/main" id="{DB44F926-570E-64A2-02CD-32904FE2F793}"/>
              </a:ext>
            </a:extLst>
          </p:cNvPr>
          <p:cNvSpPr/>
          <p:nvPr/>
        </p:nvSpPr>
        <p:spPr>
          <a:xfrm>
            <a:off x="1785803" y="3859616"/>
            <a:ext cx="2512274" cy="1203534"/>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15A2085-2F11-BF67-8325-74DFC96C11A5}"/>
              </a:ext>
            </a:extLst>
          </p:cNvPr>
          <p:cNvSpPr/>
          <p:nvPr/>
        </p:nvSpPr>
        <p:spPr>
          <a:xfrm>
            <a:off x="3811933" y="2411371"/>
            <a:ext cx="2512274" cy="1203534"/>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9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7" grpId="0" animBg="1"/>
      <p:bldP spid="18" grpId="0" animBg="1"/>
      <p:bldP spid="19" grpId="0" animBg="1"/>
      <p:bldP spid="23" grpId="0" animBg="1"/>
      <p:bldP spid="25" grpId="0" animBg="1"/>
      <p:bldP spid="26" grpId="0" animBg="1"/>
      <p:bldP spid="31" grpId="0"/>
      <p:bldP spid="5" grpId="0"/>
      <p:bldP spid="37" grpId="0" animBg="1"/>
      <p:bldP spid="38" grpId="0" animBg="1"/>
      <p:bldP spid="39" grpId="0" animBg="1"/>
      <p:bldP spid="43" grpId="0" animBg="1"/>
      <p:bldP spid="45" grpId="0" animBg="1"/>
      <p:bldP spid="46" grpId="0" animBg="1"/>
      <p:bldP spid="47" grpId="0" animBg="1"/>
      <p:bldP spid="48" grpId="0" animBg="1"/>
      <p:bldP spid="49" grpId="0"/>
      <p:bldP spid="50" grpId="0" animBg="1"/>
      <p:bldP spid="51"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E6DF6-DC4E-445A-8639-9895052303A2}"/>
              </a:ext>
            </a:extLst>
          </p:cNvPr>
          <p:cNvSpPr>
            <a:spLocks noGrp="1"/>
          </p:cNvSpPr>
          <p:nvPr>
            <p:ph type="ctrTitle"/>
          </p:nvPr>
        </p:nvSpPr>
        <p:spPr/>
        <p:txBody>
          <a:bodyPr/>
          <a:lstStyle/>
          <a:p>
            <a:r>
              <a:rPr lang="en-US" dirty="0"/>
              <a:t>Speed Science 2022</a:t>
            </a:r>
          </a:p>
        </p:txBody>
      </p:sp>
      <p:sp>
        <p:nvSpPr>
          <p:cNvPr id="3" name="Subtitle 2">
            <a:extLst>
              <a:ext uri="{FF2B5EF4-FFF2-40B4-BE49-F238E27FC236}">
                <a16:creationId xmlns:a16="http://schemas.microsoft.com/office/drawing/2014/main" id="{E949E1A5-AC77-4C94-8CC6-DEB9B9193381}"/>
              </a:ext>
            </a:extLst>
          </p:cNvPr>
          <p:cNvSpPr>
            <a:spLocks noGrp="1"/>
          </p:cNvSpPr>
          <p:nvPr>
            <p:ph type="subTitle" idx="1"/>
          </p:nvPr>
        </p:nvSpPr>
        <p:spPr/>
        <p:txBody>
          <a:bodyPr/>
          <a:lstStyle/>
          <a:p>
            <a:r>
              <a:rPr lang="en-US" dirty="0"/>
              <a:t>Phil </a:t>
            </a:r>
            <a:r>
              <a:rPr lang="en-US" dirty="0" err="1"/>
              <a:t>Moresco</a:t>
            </a:r>
            <a:r>
              <a:rPr lang="en-US" dirty="0"/>
              <a:t>-Fearon Lab</a:t>
            </a:r>
          </a:p>
        </p:txBody>
      </p:sp>
    </p:spTree>
    <p:extLst>
      <p:ext uri="{BB962C8B-B14F-4D97-AF65-F5344CB8AC3E}">
        <p14:creationId xmlns:p14="http://schemas.microsoft.com/office/powerpoint/2010/main" val="3150142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128F-011E-4C89-A311-F5BBBA142DAA}"/>
              </a:ext>
            </a:extLst>
          </p:cNvPr>
          <p:cNvSpPr>
            <a:spLocks noGrp="1"/>
          </p:cNvSpPr>
          <p:nvPr>
            <p:ph type="title"/>
          </p:nvPr>
        </p:nvSpPr>
        <p:spPr/>
        <p:txBody>
          <a:bodyPr/>
          <a:lstStyle/>
          <a:p>
            <a:pPr algn="ctr"/>
            <a:r>
              <a:rPr lang="en-US" dirty="0"/>
              <a:t>About Me</a:t>
            </a:r>
          </a:p>
        </p:txBody>
      </p:sp>
      <p:pic>
        <p:nvPicPr>
          <p:cNvPr id="9" name="Picture 6" descr="Image result for mount saint mary college">
            <a:extLst>
              <a:ext uri="{FF2B5EF4-FFF2-40B4-BE49-F238E27FC236}">
                <a16:creationId xmlns:a16="http://schemas.microsoft.com/office/drawing/2014/main" id="{BEBF771F-D57A-45A4-AB5C-0534A31CEDE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4386" y="1824311"/>
            <a:ext cx="3610214" cy="24103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pokemon original">
            <a:extLst>
              <a:ext uri="{FF2B5EF4-FFF2-40B4-BE49-F238E27FC236}">
                <a16:creationId xmlns:a16="http://schemas.microsoft.com/office/drawing/2014/main" id="{1DB4F145-09DA-4CC1-8FE6-B58FCC2FFE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0401" y="4321941"/>
            <a:ext cx="3711052" cy="19200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football ball on a field&#10;&#10;Description automatically generated">
            <a:extLst>
              <a:ext uri="{FF2B5EF4-FFF2-40B4-BE49-F238E27FC236}">
                <a16:creationId xmlns:a16="http://schemas.microsoft.com/office/drawing/2014/main" id="{34004031-C9AF-4873-8DD8-41FB71D389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2576" y="2683276"/>
            <a:ext cx="1939924" cy="3102746"/>
          </a:xfrm>
          <a:prstGeom prst="rect">
            <a:avLst/>
          </a:prstGeom>
        </p:spPr>
      </p:pic>
      <p:pic>
        <p:nvPicPr>
          <p:cNvPr id="4" name="Picture 3" descr="A group of men posing for a picture&#10;&#10;Description automatically generated with medium confidence">
            <a:extLst>
              <a:ext uri="{FF2B5EF4-FFF2-40B4-BE49-F238E27FC236}">
                <a16:creationId xmlns:a16="http://schemas.microsoft.com/office/drawing/2014/main" id="{AE2A4F6B-563C-443D-ACDA-FCF01F8D14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64744" y="4366902"/>
            <a:ext cx="3258871" cy="1833115"/>
          </a:xfrm>
          <a:prstGeom prst="rect">
            <a:avLst/>
          </a:prstGeom>
        </p:spPr>
      </p:pic>
      <p:pic>
        <p:nvPicPr>
          <p:cNvPr id="10" name="Picture 9" descr="A white car parked on a road&#10;&#10;Description automatically generated with low confidence">
            <a:extLst>
              <a:ext uri="{FF2B5EF4-FFF2-40B4-BE49-F238E27FC236}">
                <a16:creationId xmlns:a16="http://schemas.microsoft.com/office/drawing/2014/main" id="{56E2624F-6803-4D5E-AF42-984F17EA75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98616" y="1824311"/>
            <a:ext cx="4591129" cy="2410338"/>
          </a:xfrm>
          <a:prstGeom prst="rect">
            <a:avLst/>
          </a:prstGeom>
        </p:spPr>
      </p:pic>
    </p:spTree>
    <p:extLst>
      <p:ext uri="{BB962C8B-B14F-4D97-AF65-F5344CB8AC3E}">
        <p14:creationId xmlns:p14="http://schemas.microsoft.com/office/powerpoint/2010/main" val="796826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F906-C7CF-456B-9587-076283CF4A88}"/>
              </a:ext>
            </a:extLst>
          </p:cNvPr>
          <p:cNvSpPr>
            <a:spLocks noGrp="1"/>
          </p:cNvSpPr>
          <p:nvPr>
            <p:ph type="title"/>
          </p:nvPr>
        </p:nvSpPr>
        <p:spPr/>
        <p:txBody>
          <a:bodyPr/>
          <a:lstStyle/>
          <a:p>
            <a:pPr algn="ctr"/>
            <a:r>
              <a:rPr lang="en-US" dirty="0"/>
              <a:t>Fearon Lab</a:t>
            </a:r>
          </a:p>
        </p:txBody>
      </p:sp>
      <p:pic>
        <p:nvPicPr>
          <p:cNvPr id="5" name="Picture 4">
            <a:extLst>
              <a:ext uri="{FF2B5EF4-FFF2-40B4-BE49-F238E27FC236}">
                <a16:creationId xmlns:a16="http://schemas.microsoft.com/office/drawing/2014/main" id="{30C8B8DD-0487-4DFB-853A-CD95D23FD6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6266" y="4552949"/>
            <a:ext cx="4840448" cy="987628"/>
          </a:xfrm>
          <a:prstGeom prst="rect">
            <a:avLst/>
          </a:prstGeom>
        </p:spPr>
      </p:pic>
      <p:pic>
        <p:nvPicPr>
          <p:cNvPr id="7" name="Picture 6">
            <a:extLst>
              <a:ext uri="{FF2B5EF4-FFF2-40B4-BE49-F238E27FC236}">
                <a16:creationId xmlns:a16="http://schemas.microsoft.com/office/drawing/2014/main" id="{D2B7C593-3061-46E4-80F7-C9ACFC7390D1}"/>
              </a:ext>
            </a:extLst>
          </p:cNvPr>
          <p:cNvPicPr>
            <a:picLocks noChangeAspect="1"/>
          </p:cNvPicPr>
          <p:nvPr/>
        </p:nvPicPr>
        <p:blipFill>
          <a:blip r:embed="rId3"/>
          <a:stretch>
            <a:fillRect/>
          </a:stretch>
        </p:blipFill>
        <p:spPr>
          <a:xfrm>
            <a:off x="438150" y="2305050"/>
            <a:ext cx="5657850" cy="2247899"/>
          </a:xfrm>
          <a:prstGeom prst="rect">
            <a:avLst/>
          </a:prstGeom>
        </p:spPr>
      </p:pic>
      <p:pic>
        <p:nvPicPr>
          <p:cNvPr id="10" name="Picture 9">
            <a:extLst>
              <a:ext uri="{FF2B5EF4-FFF2-40B4-BE49-F238E27FC236}">
                <a16:creationId xmlns:a16="http://schemas.microsoft.com/office/drawing/2014/main" id="{B2CC472B-11EB-4C01-9376-EF6C0C58ABC4}"/>
              </a:ext>
            </a:extLst>
          </p:cNvPr>
          <p:cNvPicPr>
            <a:picLocks noChangeAspect="1"/>
          </p:cNvPicPr>
          <p:nvPr/>
        </p:nvPicPr>
        <p:blipFill>
          <a:blip r:embed="rId4"/>
          <a:stretch>
            <a:fillRect/>
          </a:stretch>
        </p:blipFill>
        <p:spPr>
          <a:xfrm>
            <a:off x="7133310" y="2480732"/>
            <a:ext cx="1896533" cy="1896533"/>
          </a:xfrm>
          <a:prstGeom prst="rect">
            <a:avLst/>
          </a:prstGeom>
        </p:spPr>
      </p:pic>
      <p:pic>
        <p:nvPicPr>
          <p:cNvPr id="12" name="Picture 11">
            <a:extLst>
              <a:ext uri="{FF2B5EF4-FFF2-40B4-BE49-F238E27FC236}">
                <a16:creationId xmlns:a16="http://schemas.microsoft.com/office/drawing/2014/main" id="{A7B98882-73D5-494D-83DD-89C11443F35E}"/>
              </a:ext>
            </a:extLst>
          </p:cNvPr>
          <p:cNvPicPr>
            <a:picLocks noChangeAspect="1"/>
          </p:cNvPicPr>
          <p:nvPr/>
        </p:nvPicPr>
        <p:blipFill>
          <a:blip r:embed="rId5"/>
          <a:stretch>
            <a:fillRect/>
          </a:stretch>
        </p:blipFill>
        <p:spPr>
          <a:xfrm>
            <a:off x="9118888" y="2480732"/>
            <a:ext cx="1896533" cy="1896533"/>
          </a:xfrm>
          <a:prstGeom prst="rect">
            <a:avLst/>
          </a:prstGeom>
        </p:spPr>
      </p:pic>
      <p:sp>
        <p:nvSpPr>
          <p:cNvPr id="13" name="TextBox 12">
            <a:extLst>
              <a:ext uri="{FF2B5EF4-FFF2-40B4-BE49-F238E27FC236}">
                <a16:creationId xmlns:a16="http://schemas.microsoft.com/office/drawing/2014/main" id="{B67F7554-C00B-4C38-9787-65D67190C740}"/>
              </a:ext>
            </a:extLst>
          </p:cNvPr>
          <p:cNvSpPr txBox="1"/>
          <p:nvPr/>
        </p:nvSpPr>
        <p:spPr>
          <a:xfrm>
            <a:off x="9573235" y="2153155"/>
            <a:ext cx="931178" cy="369332"/>
          </a:xfrm>
          <a:prstGeom prst="rect">
            <a:avLst/>
          </a:prstGeom>
          <a:noFill/>
        </p:spPr>
        <p:txBody>
          <a:bodyPr wrap="square" rtlCol="0">
            <a:spAutoFit/>
          </a:bodyPr>
          <a:lstStyle/>
          <a:p>
            <a:pPr algn="ctr"/>
            <a:r>
              <a:rPr lang="en-US" dirty="0">
                <a:solidFill>
                  <a:srgbClr val="FF0000"/>
                </a:solidFill>
              </a:rPr>
              <a:t>KRT19</a:t>
            </a:r>
          </a:p>
        </p:txBody>
      </p:sp>
      <p:sp>
        <p:nvSpPr>
          <p:cNvPr id="18" name="TextBox 17">
            <a:extLst>
              <a:ext uri="{FF2B5EF4-FFF2-40B4-BE49-F238E27FC236}">
                <a16:creationId xmlns:a16="http://schemas.microsoft.com/office/drawing/2014/main" id="{4AE2F73C-8E0C-46EB-BDF4-25DB0C2251DF}"/>
              </a:ext>
            </a:extLst>
          </p:cNvPr>
          <p:cNvSpPr txBox="1"/>
          <p:nvPr/>
        </p:nvSpPr>
        <p:spPr>
          <a:xfrm>
            <a:off x="7615988" y="2146688"/>
            <a:ext cx="931178" cy="369332"/>
          </a:xfrm>
          <a:prstGeom prst="rect">
            <a:avLst/>
          </a:prstGeom>
          <a:noFill/>
        </p:spPr>
        <p:txBody>
          <a:bodyPr wrap="square" rtlCol="0">
            <a:spAutoFit/>
          </a:bodyPr>
          <a:lstStyle/>
          <a:p>
            <a:pPr algn="ctr"/>
            <a:r>
              <a:rPr lang="en-US" dirty="0">
                <a:solidFill>
                  <a:srgbClr val="00B050"/>
                </a:solidFill>
              </a:rPr>
              <a:t>CXCL12</a:t>
            </a:r>
          </a:p>
        </p:txBody>
      </p:sp>
    </p:spTree>
    <p:extLst>
      <p:ext uri="{BB962C8B-B14F-4D97-AF65-F5344CB8AC3E}">
        <p14:creationId xmlns:p14="http://schemas.microsoft.com/office/powerpoint/2010/main" val="3312348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79C1-573F-4902-9E95-CA29DCEE66FE}"/>
              </a:ext>
            </a:extLst>
          </p:cNvPr>
          <p:cNvSpPr>
            <a:spLocks noGrp="1"/>
          </p:cNvSpPr>
          <p:nvPr>
            <p:ph type="title"/>
          </p:nvPr>
        </p:nvSpPr>
        <p:spPr/>
        <p:txBody>
          <a:bodyPr/>
          <a:lstStyle/>
          <a:p>
            <a:pPr algn="ctr"/>
            <a:r>
              <a:rPr lang="en-US" dirty="0"/>
              <a:t>My Project</a:t>
            </a:r>
          </a:p>
        </p:txBody>
      </p:sp>
      <p:sp>
        <p:nvSpPr>
          <p:cNvPr id="3" name="Content Placeholder 2">
            <a:extLst>
              <a:ext uri="{FF2B5EF4-FFF2-40B4-BE49-F238E27FC236}">
                <a16:creationId xmlns:a16="http://schemas.microsoft.com/office/drawing/2014/main" id="{C095A970-C6D6-4C01-8766-A467482AEED4}"/>
              </a:ext>
            </a:extLst>
          </p:cNvPr>
          <p:cNvSpPr>
            <a:spLocks noGrp="1"/>
          </p:cNvSpPr>
          <p:nvPr>
            <p:ph idx="1"/>
          </p:nvPr>
        </p:nvSpPr>
        <p:spPr/>
        <p:txBody>
          <a:bodyPr/>
          <a:lstStyle/>
          <a:p>
            <a:pPr>
              <a:buFont typeface="Wingdings" panose="05000000000000000000" pitchFamily="2" charset="2"/>
              <a:buChar char="§"/>
            </a:pPr>
            <a:r>
              <a:rPr lang="en-US" dirty="0"/>
              <a:t>Externalization of keratins</a:t>
            </a:r>
          </a:p>
        </p:txBody>
      </p:sp>
    </p:spTree>
    <p:extLst>
      <p:ext uri="{BB962C8B-B14F-4D97-AF65-F5344CB8AC3E}">
        <p14:creationId xmlns:p14="http://schemas.microsoft.com/office/powerpoint/2010/main" val="3949329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024F-FEED-4765-B1DA-AE9C4B11EAD7}"/>
              </a:ext>
            </a:extLst>
          </p:cNvPr>
          <p:cNvSpPr>
            <a:spLocks noGrp="1"/>
          </p:cNvSpPr>
          <p:nvPr>
            <p:ph type="ctrTitle"/>
          </p:nvPr>
        </p:nvSpPr>
        <p:spPr/>
        <p:txBody>
          <a:bodyPr/>
          <a:lstStyle/>
          <a:p>
            <a:r>
              <a:rPr lang="en-US" dirty="0"/>
              <a:t>Studying life events that modify breast cancer risk</a:t>
            </a:r>
          </a:p>
        </p:txBody>
      </p:sp>
      <p:sp>
        <p:nvSpPr>
          <p:cNvPr id="3" name="Subtitle 2">
            <a:extLst>
              <a:ext uri="{FF2B5EF4-FFF2-40B4-BE49-F238E27FC236}">
                <a16:creationId xmlns:a16="http://schemas.microsoft.com/office/drawing/2014/main" id="{09CC2997-E611-4861-B1E2-E0EF609187FC}"/>
              </a:ext>
            </a:extLst>
          </p:cNvPr>
          <p:cNvSpPr>
            <a:spLocks noGrp="1"/>
          </p:cNvSpPr>
          <p:nvPr>
            <p:ph type="subTitle" idx="1"/>
          </p:nvPr>
        </p:nvSpPr>
        <p:spPr>
          <a:xfrm>
            <a:off x="1524000" y="3602037"/>
            <a:ext cx="9144000" cy="2511379"/>
          </a:xfrm>
        </p:spPr>
        <p:txBody>
          <a:bodyPr>
            <a:normAutofit/>
          </a:bodyPr>
          <a:lstStyle/>
          <a:p>
            <a:pPr lvl="0">
              <a:spcBef>
                <a:spcPts val="0"/>
              </a:spcBef>
            </a:pPr>
            <a:r>
              <a:rPr lang="en-US" dirty="0">
                <a:latin typeface="Arial" panose="020B0604020202020204" pitchFamily="34" charset="0"/>
              </a:rPr>
              <a:t>Steven Lewis</a:t>
            </a:r>
          </a:p>
          <a:p>
            <a:pPr lvl="0"/>
            <a:r>
              <a:rPr lang="en-US" dirty="0">
                <a:latin typeface="Arial" panose="020B0604020202020204" pitchFamily="34" charset="0"/>
              </a:rPr>
              <a:t>MD/PhD student</a:t>
            </a:r>
          </a:p>
          <a:p>
            <a:pPr lvl="0"/>
            <a:r>
              <a:rPr lang="en-US" dirty="0">
                <a:latin typeface="Arial" panose="020B0604020202020204" pitchFamily="34" charset="0"/>
              </a:rPr>
              <a:t>SBU Graduate Program in Genetics </a:t>
            </a:r>
          </a:p>
          <a:p>
            <a:pPr lvl="0">
              <a:spcBef>
                <a:spcPts val="0"/>
              </a:spcBef>
            </a:pPr>
            <a:r>
              <a:rPr lang="en-US" dirty="0">
                <a:latin typeface="Arial" panose="020B0604020202020204" pitchFamily="34" charset="0"/>
              </a:rPr>
              <a:t>Camila dos Santos lab, CSHL</a:t>
            </a:r>
          </a:p>
          <a:p>
            <a:pPr lvl="0">
              <a:spcBef>
                <a:spcPts val="0"/>
              </a:spcBef>
            </a:pPr>
            <a:r>
              <a:rPr lang="en-US" dirty="0">
                <a:latin typeface="Arial" panose="020B0604020202020204" pitchFamily="34" charset="0"/>
              </a:rPr>
              <a:t>8/26/22 Lab Meeting</a:t>
            </a:r>
          </a:p>
          <a:p>
            <a:endParaRPr lang="en-US" dirty="0"/>
          </a:p>
        </p:txBody>
      </p:sp>
    </p:spTree>
    <p:extLst>
      <p:ext uri="{BB962C8B-B14F-4D97-AF65-F5344CB8AC3E}">
        <p14:creationId xmlns:p14="http://schemas.microsoft.com/office/powerpoint/2010/main" val="2122940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1109C6-8129-4C42-B734-ED8D1C6DE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8780" y="3118717"/>
            <a:ext cx="3510355" cy="3034469"/>
          </a:xfrm>
          <a:prstGeom prst="rect">
            <a:avLst/>
          </a:prstGeom>
        </p:spPr>
      </p:pic>
      <p:sp>
        <p:nvSpPr>
          <p:cNvPr id="2" name="Title 1">
            <a:extLst>
              <a:ext uri="{FF2B5EF4-FFF2-40B4-BE49-F238E27FC236}">
                <a16:creationId xmlns:a16="http://schemas.microsoft.com/office/drawing/2014/main" id="{C6CA5847-06AF-450F-B630-56FD964F8296}"/>
              </a:ext>
            </a:extLst>
          </p:cNvPr>
          <p:cNvSpPr>
            <a:spLocks noGrp="1"/>
          </p:cNvSpPr>
          <p:nvPr>
            <p:ph type="title"/>
          </p:nvPr>
        </p:nvSpPr>
        <p:spPr>
          <a:xfrm>
            <a:off x="212439" y="100989"/>
            <a:ext cx="7034107" cy="1471748"/>
          </a:xfrm>
          <a:ln>
            <a:solidFill>
              <a:schemeClr val="tx1"/>
            </a:solidFill>
          </a:ln>
        </p:spPr>
        <p:txBody>
          <a:bodyPr>
            <a:noAutofit/>
          </a:bodyPr>
          <a:lstStyle/>
          <a:p>
            <a:r>
              <a:rPr lang="en-US" sz="3600" b="1" dirty="0">
                <a:latin typeface="Arial" panose="020B0604020202020204" pitchFamily="34" charset="0"/>
              </a:rPr>
              <a:t>Life history events modulate mammary tumor incidence in our </a:t>
            </a:r>
            <a:r>
              <a:rPr lang="en-US" sz="3600" b="1" i="1" dirty="0">
                <a:latin typeface="Arial" panose="020B0604020202020204" pitchFamily="34" charset="0"/>
              </a:rPr>
              <a:t>Brca1</a:t>
            </a:r>
            <a:r>
              <a:rPr lang="en-US" sz="3600" b="1" dirty="0">
                <a:latin typeface="Arial" panose="020B0604020202020204" pitchFamily="34" charset="0"/>
              </a:rPr>
              <a:t> KO model</a:t>
            </a:r>
          </a:p>
        </p:txBody>
      </p:sp>
      <p:sp>
        <p:nvSpPr>
          <p:cNvPr id="7" name="Google Shape;98;p18">
            <a:extLst>
              <a:ext uri="{FF2B5EF4-FFF2-40B4-BE49-F238E27FC236}">
                <a16:creationId xmlns:a16="http://schemas.microsoft.com/office/drawing/2014/main" id="{C18DFDFE-2BE0-451B-8B8A-00BD1E6BCEDD}"/>
              </a:ext>
            </a:extLst>
          </p:cNvPr>
          <p:cNvSpPr txBox="1"/>
          <p:nvPr/>
        </p:nvSpPr>
        <p:spPr>
          <a:xfrm>
            <a:off x="665480" y="6533353"/>
            <a:ext cx="6368627" cy="297413"/>
          </a:xfrm>
          <a:prstGeom prst="rect">
            <a:avLst/>
          </a:prstGeom>
          <a:noFill/>
          <a:ln>
            <a:noFill/>
          </a:ln>
        </p:spPr>
        <p:txBody>
          <a:bodyPr spcFirstLastPara="1" wrap="square" lIns="91433" tIns="45700" rIns="91433" bIns="45700" anchor="t" anchorCtr="0">
            <a:spAutoFit/>
          </a:bodyPr>
          <a:lstStyle/>
          <a:p>
            <a:pPr algn="ctr"/>
            <a:r>
              <a:rPr lang="en" sz="1333" dirty="0">
                <a:solidFill>
                  <a:schemeClr val="dk1"/>
                </a:solidFill>
                <a:latin typeface="Arial" panose="020B0604020202020204" pitchFamily="34" charset="0"/>
                <a:ea typeface="Calibri"/>
                <a:cs typeface="Calibri"/>
                <a:sym typeface="Calibri"/>
              </a:rPr>
              <a:t>Hanasoge Somasundara et al.</a:t>
            </a:r>
            <a:r>
              <a:rPr lang="en-US" sz="1333" dirty="0">
                <a:solidFill>
                  <a:schemeClr val="dk1"/>
                </a:solidFill>
                <a:latin typeface="Arial" panose="020B0604020202020204" pitchFamily="34" charset="0"/>
                <a:ea typeface="Calibri"/>
                <a:cs typeface="Calibri"/>
                <a:sym typeface="Calibri"/>
              </a:rPr>
              <a:t> </a:t>
            </a:r>
            <a:r>
              <a:rPr lang="en-US" sz="1333" u="sng" dirty="0">
                <a:solidFill>
                  <a:schemeClr val="dk1"/>
                </a:solidFill>
                <a:latin typeface="Arial" panose="020B0604020202020204" pitchFamily="34" charset="0"/>
                <a:ea typeface="Calibri"/>
                <a:cs typeface="Calibri"/>
                <a:sym typeface="Calibri"/>
              </a:rPr>
              <a:t>Cell Reports</a:t>
            </a:r>
            <a:r>
              <a:rPr lang="en" sz="1333" dirty="0">
                <a:solidFill>
                  <a:schemeClr val="dk1"/>
                </a:solidFill>
                <a:latin typeface="Arial" panose="020B0604020202020204" pitchFamily="34" charset="0"/>
                <a:ea typeface="Calibri"/>
                <a:cs typeface="Calibri"/>
                <a:sym typeface="Calibri"/>
              </a:rPr>
              <a:t>. 2021. </a:t>
            </a:r>
            <a:endParaRPr sz="1333" dirty="0">
              <a:latin typeface="Arial" panose="020B0604020202020204" pitchFamily="34" charset="0"/>
            </a:endParaRPr>
          </a:p>
        </p:txBody>
      </p:sp>
      <p:pic>
        <p:nvPicPr>
          <p:cNvPr id="14" name="Picture 13">
            <a:extLst>
              <a:ext uri="{FF2B5EF4-FFF2-40B4-BE49-F238E27FC236}">
                <a16:creationId xmlns:a16="http://schemas.microsoft.com/office/drawing/2014/main" id="{7840B7AB-CB92-4BE6-8D7B-C85D42F0AF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6103" y="3038880"/>
            <a:ext cx="553548" cy="390120"/>
          </a:xfrm>
          <a:prstGeom prst="rect">
            <a:avLst/>
          </a:prstGeom>
        </p:spPr>
      </p:pic>
      <p:sp>
        <p:nvSpPr>
          <p:cNvPr id="35" name="Google Shape;98;p18">
            <a:extLst>
              <a:ext uri="{FF2B5EF4-FFF2-40B4-BE49-F238E27FC236}">
                <a16:creationId xmlns:a16="http://schemas.microsoft.com/office/drawing/2014/main" id="{7E529E5C-49C8-4DD8-BFC4-AE69069643DA}"/>
              </a:ext>
            </a:extLst>
          </p:cNvPr>
          <p:cNvSpPr txBox="1"/>
          <p:nvPr/>
        </p:nvSpPr>
        <p:spPr>
          <a:xfrm>
            <a:off x="7171848" y="6092102"/>
            <a:ext cx="4118300" cy="707654"/>
          </a:xfrm>
          <a:prstGeom prst="rect">
            <a:avLst/>
          </a:prstGeom>
          <a:noFill/>
          <a:ln>
            <a:noFill/>
          </a:ln>
        </p:spPr>
        <p:txBody>
          <a:bodyPr spcFirstLastPara="1" wrap="square" lIns="91433" tIns="45700" rIns="91433" bIns="45700" anchor="t" anchorCtr="0">
            <a:spAutoFit/>
          </a:bodyPr>
          <a:lstStyle/>
          <a:p>
            <a:pPr algn="ctr"/>
            <a:r>
              <a:rPr lang="en-US" sz="1333" dirty="0">
                <a:solidFill>
                  <a:schemeClr val="dk1"/>
                </a:solidFill>
                <a:latin typeface="Arial" panose="020B0604020202020204" pitchFamily="34" charset="0"/>
                <a:ea typeface="Calibri"/>
                <a:cs typeface="Calibri"/>
                <a:sym typeface="Calibri"/>
              </a:rPr>
              <a:t>Borniger </a:t>
            </a:r>
            <a:r>
              <a:rPr lang="en" sz="1333" dirty="0">
                <a:solidFill>
                  <a:schemeClr val="dk1"/>
                </a:solidFill>
                <a:latin typeface="Arial" panose="020B0604020202020204" pitchFamily="34" charset="0"/>
                <a:ea typeface="Calibri"/>
                <a:cs typeface="Calibri"/>
                <a:sym typeface="Calibri"/>
              </a:rPr>
              <a:t>et al.</a:t>
            </a:r>
            <a:r>
              <a:rPr lang="en-US" sz="1333" dirty="0">
                <a:solidFill>
                  <a:schemeClr val="dk1"/>
                </a:solidFill>
                <a:latin typeface="Arial" panose="020B0604020202020204" pitchFamily="34" charset="0"/>
                <a:ea typeface="Calibri"/>
                <a:cs typeface="Calibri"/>
                <a:sym typeface="Calibri"/>
              </a:rPr>
              <a:t> </a:t>
            </a:r>
            <a:r>
              <a:rPr lang="en-US" sz="1333" u="sng" dirty="0">
                <a:solidFill>
                  <a:schemeClr val="dk1"/>
                </a:solidFill>
                <a:latin typeface="Arial" panose="020B0604020202020204" pitchFamily="34" charset="0"/>
                <a:ea typeface="Calibri"/>
                <a:cs typeface="Calibri"/>
                <a:sym typeface="Calibri"/>
              </a:rPr>
              <a:t>Cell Metabolism</a:t>
            </a:r>
            <a:r>
              <a:rPr lang="en" sz="1333" dirty="0">
                <a:solidFill>
                  <a:schemeClr val="dk1"/>
                </a:solidFill>
                <a:latin typeface="Arial" panose="020B0604020202020204" pitchFamily="34" charset="0"/>
                <a:ea typeface="Calibri"/>
                <a:cs typeface="Calibri"/>
                <a:sym typeface="Calibri"/>
              </a:rPr>
              <a:t>. 2018.</a:t>
            </a:r>
          </a:p>
          <a:p>
            <a:pPr algn="ctr"/>
            <a:r>
              <a:rPr lang="en" sz="1333" dirty="0">
                <a:solidFill>
                  <a:schemeClr val="dk1"/>
                </a:solidFill>
                <a:latin typeface="Arial" panose="020B0604020202020204" pitchFamily="34" charset="0"/>
                <a:ea typeface="Calibri"/>
                <a:cs typeface="Calibri"/>
                <a:sym typeface="Calibri"/>
              </a:rPr>
              <a:t>Parhi et al. </a:t>
            </a:r>
            <a:r>
              <a:rPr lang="en" sz="1333" u="sng" dirty="0">
                <a:solidFill>
                  <a:schemeClr val="dk1"/>
                </a:solidFill>
                <a:latin typeface="Arial" panose="020B0604020202020204" pitchFamily="34" charset="0"/>
                <a:ea typeface="Calibri"/>
                <a:cs typeface="Calibri"/>
                <a:sym typeface="Calibri"/>
              </a:rPr>
              <a:t>Nat Comm.</a:t>
            </a:r>
            <a:r>
              <a:rPr lang="en" sz="1333" dirty="0">
                <a:solidFill>
                  <a:schemeClr val="dk1"/>
                </a:solidFill>
                <a:latin typeface="Arial" panose="020B0604020202020204" pitchFamily="34" charset="0"/>
                <a:ea typeface="Calibri"/>
                <a:cs typeface="Calibri"/>
                <a:sym typeface="Calibri"/>
              </a:rPr>
              <a:t> 2020.</a:t>
            </a:r>
          </a:p>
          <a:p>
            <a:pPr algn="ctr"/>
            <a:r>
              <a:rPr lang="en" sz="1333" dirty="0">
                <a:solidFill>
                  <a:schemeClr val="dk1"/>
                </a:solidFill>
                <a:latin typeface="Arial" panose="020B0604020202020204" pitchFamily="34" charset="0"/>
                <a:cs typeface="Calibri"/>
                <a:sym typeface="Calibri"/>
              </a:rPr>
              <a:t>Li et al. </a:t>
            </a:r>
            <a:r>
              <a:rPr lang="en" sz="1333" u="sng" dirty="0">
                <a:solidFill>
                  <a:schemeClr val="dk1"/>
                </a:solidFill>
                <a:latin typeface="Arial" panose="020B0604020202020204" pitchFamily="34" charset="0"/>
                <a:cs typeface="Calibri"/>
                <a:sym typeface="Calibri"/>
              </a:rPr>
              <a:t>Cell R</a:t>
            </a:r>
            <a:r>
              <a:rPr lang="en-US" sz="1333" u="sng" dirty="0">
                <a:solidFill>
                  <a:schemeClr val="dk1"/>
                </a:solidFill>
                <a:latin typeface="Arial" panose="020B0604020202020204" pitchFamily="34" charset="0"/>
                <a:cs typeface="Calibri"/>
                <a:sym typeface="Calibri"/>
              </a:rPr>
              <a:t>eports.</a:t>
            </a:r>
            <a:r>
              <a:rPr lang="en-US" sz="1333" dirty="0">
                <a:solidFill>
                  <a:schemeClr val="dk1"/>
                </a:solidFill>
                <a:latin typeface="Arial" panose="020B0604020202020204" pitchFamily="34" charset="0"/>
                <a:cs typeface="Calibri"/>
                <a:sym typeface="Calibri"/>
              </a:rPr>
              <a:t> 2020.</a:t>
            </a:r>
            <a:endParaRPr sz="1333" dirty="0">
              <a:latin typeface="Arial" panose="020B0604020202020204" pitchFamily="34" charset="0"/>
            </a:endParaRPr>
          </a:p>
        </p:txBody>
      </p:sp>
      <p:pic>
        <p:nvPicPr>
          <p:cNvPr id="10" name="Picture 9">
            <a:extLst>
              <a:ext uri="{FF2B5EF4-FFF2-40B4-BE49-F238E27FC236}">
                <a16:creationId xmlns:a16="http://schemas.microsoft.com/office/drawing/2014/main" id="{2ACD3B56-FA42-4162-AD86-8F9E1372FE17}"/>
              </a:ext>
            </a:extLst>
          </p:cNvPr>
          <p:cNvPicPr>
            <a:picLocks noChangeAspect="1"/>
          </p:cNvPicPr>
          <p:nvPr/>
        </p:nvPicPr>
        <p:blipFill>
          <a:blip r:embed="rId5"/>
          <a:stretch>
            <a:fillRect/>
          </a:stretch>
        </p:blipFill>
        <p:spPr>
          <a:xfrm>
            <a:off x="212439" y="1854139"/>
            <a:ext cx="6075680" cy="4622800"/>
          </a:xfrm>
          <a:prstGeom prst="rect">
            <a:avLst/>
          </a:prstGeom>
        </p:spPr>
      </p:pic>
      <p:pic>
        <p:nvPicPr>
          <p:cNvPr id="11" name="Google Shape;76;p16">
            <a:extLst>
              <a:ext uri="{FF2B5EF4-FFF2-40B4-BE49-F238E27FC236}">
                <a16:creationId xmlns:a16="http://schemas.microsoft.com/office/drawing/2014/main" id="{D66A02DC-DA51-4585-A7C0-A0B34D127AB0}"/>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72454" y="58244"/>
            <a:ext cx="3954066" cy="2734118"/>
          </a:xfrm>
          <a:prstGeom prst="rect">
            <a:avLst/>
          </a:prstGeom>
          <a:noFill/>
          <a:ln>
            <a:noFill/>
          </a:ln>
        </p:spPr>
      </p:pic>
      <p:sp>
        <p:nvSpPr>
          <p:cNvPr id="13" name="Google Shape;98;p18">
            <a:extLst>
              <a:ext uri="{FF2B5EF4-FFF2-40B4-BE49-F238E27FC236}">
                <a16:creationId xmlns:a16="http://schemas.microsoft.com/office/drawing/2014/main" id="{60EB5C70-2AF5-4529-9E1F-D6454364C01B}"/>
              </a:ext>
            </a:extLst>
          </p:cNvPr>
          <p:cNvSpPr txBox="1"/>
          <p:nvPr/>
        </p:nvSpPr>
        <p:spPr>
          <a:xfrm>
            <a:off x="8181685" y="2515718"/>
            <a:ext cx="6368627" cy="297413"/>
          </a:xfrm>
          <a:prstGeom prst="rect">
            <a:avLst/>
          </a:prstGeom>
          <a:noFill/>
          <a:ln>
            <a:noFill/>
          </a:ln>
        </p:spPr>
        <p:txBody>
          <a:bodyPr spcFirstLastPara="1" wrap="square" lIns="91433" tIns="45700" rIns="91433" bIns="45700" anchor="t" anchorCtr="0">
            <a:spAutoFit/>
          </a:bodyPr>
          <a:lstStyle/>
          <a:p>
            <a:pPr algn="ctr"/>
            <a:r>
              <a:rPr lang="en-US" sz="1333" dirty="0">
                <a:solidFill>
                  <a:schemeClr val="dk1"/>
                </a:solidFill>
                <a:latin typeface="Arial" panose="020B0604020202020204" pitchFamily="34" charset="0"/>
                <a:ea typeface="Calibri"/>
                <a:cs typeface="Calibri"/>
                <a:sym typeface="Calibri"/>
              </a:rPr>
              <a:t>NCI</a:t>
            </a:r>
            <a:endParaRPr sz="1333" dirty="0">
              <a:latin typeface="Arial" panose="020B0604020202020204" pitchFamily="34" charset="0"/>
            </a:endParaRPr>
          </a:p>
        </p:txBody>
      </p:sp>
      <p:sp>
        <p:nvSpPr>
          <p:cNvPr id="15" name="Google Shape;77;p16">
            <a:extLst>
              <a:ext uri="{FF2B5EF4-FFF2-40B4-BE49-F238E27FC236}">
                <a16:creationId xmlns:a16="http://schemas.microsoft.com/office/drawing/2014/main" id="{413B28F2-CE37-4860-92CA-D56ABE40191B}"/>
              </a:ext>
            </a:extLst>
          </p:cNvPr>
          <p:cNvSpPr/>
          <p:nvPr/>
        </p:nvSpPr>
        <p:spPr>
          <a:xfrm>
            <a:off x="9230998" y="58244"/>
            <a:ext cx="2421071" cy="847447"/>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27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a:spLocks noGrp="1"/>
          </p:cNvSpPr>
          <p:nvPr>
            <p:ph type="title"/>
          </p:nvPr>
        </p:nvSpPr>
        <p:spPr>
          <a:xfrm>
            <a:off x="8531" y="203976"/>
            <a:ext cx="12183469" cy="763600"/>
          </a:xfrm>
          <a:prstGeom prst="rect">
            <a:avLst/>
          </a:prstGeom>
        </p:spPr>
        <p:txBody>
          <a:bodyPr spcFirstLastPara="1" vert="horz" wrap="square" lIns="121900" tIns="121900" rIns="121900" bIns="121900" rtlCol="0" anchor="t" anchorCtr="0">
            <a:normAutofit fontScale="90000"/>
          </a:bodyPr>
          <a:lstStyle/>
          <a:p>
            <a:pPr algn="ctr"/>
            <a:r>
              <a:rPr lang="en" b="1" dirty="0">
                <a:latin typeface="Arial" panose="020B0604020202020204" pitchFamily="34" charset="0"/>
              </a:rPr>
              <a:t>UTI accelerates tumor formation in </a:t>
            </a:r>
            <a:r>
              <a:rPr lang="en-US" b="1" i="1" dirty="0">
                <a:latin typeface="Arial" panose="020B0604020202020204" pitchFamily="34" charset="0"/>
              </a:rPr>
              <a:t>Brca1</a:t>
            </a:r>
            <a:r>
              <a:rPr lang="en" b="1" dirty="0">
                <a:latin typeface="Arial" panose="020B0604020202020204" pitchFamily="34" charset="0"/>
              </a:rPr>
              <a:t> KO </a:t>
            </a:r>
            <a:r>
              <a:rPr lang="en-US" b="1" dirty="0" err="1">
                <a:latin typeface="Arial" panose="020B0604020202020204" pitchFamily="34" charset="0"/>
              </a:rPr>
              <a:t>mce</a:t>
            </a:r>
            <a:endParaRPr b="1" dirty="0">
              <a:latin typeface="Arial" panose="020B0604020202020204" pitchFamily="34" charset="0"/>
            </a:endParaRPr>
          </a:p>
        </p:txBody>
      </p:sp>
      <p:sp>
        <p:nvSpPr>
          <p:cNvPr id="228" name="Google Shape;228;p27"/>
          <p:cNvSpPr txBox="1"/>
          <p:nvPr/>
        </p:nvSpPr>
        <p:spPr>
          <a:xfrm>
            <a:off x="0" y="6089733"/>
            <a:ext cx="3304083" cy="738623"/>
          </a:xfrm>
          <a:prstGeom prst="rect">
            <a:avLst/>
          </a:prstGeom>
          <a:noFill/>
          <a:ln>
            <a:noFill/>
          </a:ln>
        </p:spPr>
        <p:txBody>
          <a:bodyPr spcFirstLastPara="1" wrap="square" lIns="121900" tIns="121900" rIns="121900" bIns="121900" anchor="t" anchorCtr="0">
            <a:spAutoFit/>
          </a:bodyPr>
          <a:lstStyle/>
          <a:p>
            <a:r>
              <a:rPr lang="en" sz="1600" b="1" dirty="0">
                <a:latin typeface="Arial" panose="020B0604020202020204" pitchFamily="34" charset="0"/>
              </a:rPr>
              <a:t>Sam Cyrill</a:t>
            </a:r>
            <a:r>
              <a:rPr lang="en" sz="1600" dirty="0">
                <a:latin typeface="Arial" panose="020B0604020202020204" pitchFamily="34" charset="0"/>
              </a:rPr>
              <a:t>, Chen Chen, City Yang, Amritha Hanasoge</a:t>
            </a:r>
            <a:endParaRPr sz="1600" dirty="0">
              <a:latin typeface="Arial" panose="020B0604020202020204" pitchFamily="34" charset="0"/>
            </a:endParaRPr>
          </a:p>
        </p:txBody>
      </p:sp>
      <p:sp>
        <p:nvSpPr>
          <p:cNvPr id="4" name="Rectangle 3">
            <a:extLst>
              <a:ext uri="{FF2B5EF4-FFF2-40B4-BE49-F238E27FC236}">
                <a16:creationId xmlns:a16="http://schemas.microsoft.com/office/drawing/2014/main" id="{FD14AF07-49E9-4433-8270-E83B6B243F5D}"/>
              </a:ext>
            </a:extLst>
          </p:cNvPr>
          <p:cNvSpPr/>
          <p:nvPr/>
        </p:nvSpPr>
        <p:spPr>
          <a:xfrm>
            <a:off x="5905502" y="3294381"/>
            <a:ext cx="60959" cy="530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pic>
        <p:nvPicPr>
          <p:cNvPr id="34" name="Picture 33">
            <a:extLst>
              <a:ext uri="{FF2B5EF4-FFF2-40B4-BE49-F238E27FC236}">
                <a16:creationId xmlns:a16="http://schemas.microsoft.com/office/drawing/2014/main" id="{AECA4D0C-13C0-4886-B498-2EEFB52A3C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289" y="2648138"/>
            <a:ext cx="3304083" cy="2354205"/>
          </a:xfrm>
          <a:prstGeom prst="rect">
            <a:avLst/>
          </a:prstGeom>
        </p:spPr>
      </p:pic>
      <p:pic>
        <p:nvPicPr>
          <p:cNvPr id="3" name="Picture 2">
            <a:extLst>
              <a:ext uri="{FF2B5EF4-FFF2-40B4-BE49-F238E27FC236}">
                <a16:creationId xmlns:a16="http://schemas.microsoft.com/office/drawing/2014/main" id="{61462EC9-2068-4C6B-91DB-1F9445EAA843}"/>
              </a:ext>
            </a:extLst>
          </p:cNvPr>
          <p:cNvPicPr>
            <a:picLocks noChangeAspect="1"/>
          </p:cNvPicPr>
          <p:nvPr/>
        </p:nvPicPr>
        <p:blipFill>
          <a:blip r:embed="rId4"/>
          <a:stretch>
            <a:fillRect/>
          </a:stretch>
        </p:blipFill>
        <p:spPr>
          <a:xfrm>
            <a:off x="3667760" y="1005676"/>
            <a:ext cx="7650480" cy="4958080"/>
          </a:xfrm>
          <a:prstGeom prst="rect">
            <a:avLst/>
          </a:prstGeom>
        </p:spPr>
      </p:pic>
      <p:sp>
        <p:nvSpPr>
          <p:cNvPr id="17" name="TextBox 16">
            <a:extLst>
              <a:ext uri="{FF2B5EF4-FFF2-40B4-BE49-F238E27FC236}">
                <a16:creationId xmlns:a16="http://schemas.microsoft.com/office/drawing/2014/main" id="{02077484-B00E-4EB4-A452-6291323AF4E3}"/>
              </a:ext>
            </a:extLst>
          </p:cNvPr>
          <p:cNvSpPr txBox="1"/>
          <p:nvPr/>
        </p:nvSpPr>
        <p:spPr>
          <a:xfrm>
            <a:off x="4840393" y="6151269"/>
            <a:ext cx="606890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Pooled </a:t>
            </a:r>
            <a:r>
              <a:rPr lang="en-US" sz="1600" i="1" dirty="0">
                <a:latin typeface="Arial" panose="020B0604020202020204" pitchFamily="34" charset="0"/>
                <a:cs typeface="Arial" panose="020B0604020202020204" pitchFamily="34" charset="0"/>
              </a:rPr>
              <a:t>Krt5</a:t>
            </a:r>
            <a:r>
              <a:rPr lang="en-US" sz="1600" baseline="30000" dirty="0">
                <a:latin typeface="Arial" panose="020B0604020202020204" pitchFamily="34" charset="0"/>
                <a:cs typeface="Arial" panose="020B0604020202020204" pitchFamily="34" charset="0"/>
              </a:rPr>
              <a:t>CRE-ERT2</a:t>
            </a:r>
            <a:r>
              <a:rPr lang="en-US" sz="1600" i="1" dirty="0">
                <a:latin typeface="Arial" panose="020B0604020202020204" pitchFamily="34" charset="0"/>
                <a:cs typeface="Arial" panose="020B0604020202020204" pitchFamily="34" charset="0"/>
              </a:rPr>
              <a:t>Brca1</a:t>
            </a:r>
            <a:r>
              <a:rPr lang="en-US" sz="1600" baseline="30000" dirty="0">
                <a:latin typeface="Arial" panose="020B0604020202020204" pitchFamily="34" charset="0"/>
                <a:cs typeface="Arial" panose="020B0604020202020204" pitchFamily="34" charset="0"/>
              </a:rPr>
              <a:t>fl/fl</a:t>
            </a:r>
            <a:r>
              <a:rPr lang="en-US" sz="1600" i="1" dirty="0">
                <a:latin typeface="Arial" panose="020B0604020202020204" pitchFamily="34" charset="0"/>
                <a:cs typeface="Arial" panose="020B0604020202020204" pitchFamily="34" charset="0"/>
              </a:rPr>
              <a:t>p53</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and </a:t>
            </a:r>
            <a:r>
              <a:rPr lang="en-US" sz="1600" i="1" dirty="0">
                <a:latin typeface="Arial" panose="020B0604020202020204" pitchFamily="34" charset="0"/>
                <a:cs typeface="Arial" panose="020B0604020202020204" pitchFamily="34" charset="0"/>
              </a:rPr>
              <a:t>Krt5</a:t>
            </a:r>
            <a:r>
              <a:rPr lang="en-US" sz="1600" baseline="30000" dirty="0">
                <a:latin typeface="Arial" panose="020B0604020202020204" pitchFamily="34" charset="0"/>
                <a:cs typeface="Arial" panose="020B0604020202020204" pitchFamily="34" charset="0"/>
              </a:rPr>
              <a:t>CRE-ERT2</a:t>
            </a:r>
            <a:r>
              <a:rPr lang="en-US" sz="1600" i="1" dirty="0">
                <a:latin typeface="Arial" panose="020B0604020202020204" pitchFamily="34" charset="0"/>
                <a:cs typeface="Arial" panose="020B0604020202020204" pitchFamily="34" charset="0"/>
              </a:rPr>
              <a:t>Brca1</a:t>
            </a:r>
            <a:r>
              <a:rPr lang="en-US" sz="1600" baseline="30000" dirty="0">
                <a:latin typeface="Arial" panose="020B0604020202020204" pitchFamily="34" charset="0"/>
                <a:cs typeface="Arial" panose="020B0604020202020204" pitchFamily="34" charset="0"/>
              </a:rPr>
              <a:t>fl/fl</a:t>
            </a:r>
            <a:r>
              <a:rPr lang="en-US" sz="1600" i="1" dirty="0">
                <a:latin typeface="Arial" panose="020B0604020202020204" pitchFamily="34" charset="0"/>
                <a:cs typeface="Arial" panose="020B0604020202020204" pitchFamily="34" charset="0"/>
              </a:rPr>
              <a:t>p53</a:t>
            </a:r>
            <a:r>
              <a:rPr lang="en-US" sz="1600" i="1" baseline="30000" dirty="0">
                <a:latin typeface="Arial" panose="020B0604020202020204" pitchFamily="34" charset="0"/>
                <a:cs typeface="Arial" panose="020B0604020202020204" pitchFamily="34" charset="0"/>
              </a:rPr>
              <a:t>+</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UTI (n = 7), PBS (n = 14). p &lt; 0.0001 Mantel-Cox Log Rank test</a:t>
            </a:r>
          </a:p>
        </p:txBody>
      </p:sp>
      <p:grpSp>
        <p:nvGrpSpPr>
          <p:cNvPr id="11" name="Group 10">
            <a:extLst>
              <a:ext uri="{FF2B5EF4-FFF2-40B4-BE49-F238E27FC236}">
                <a16:creationId xmlns:a16="http://schemas.microsoft.com/office/drawing/2014/main" id="{4BAA10F0-CE92-4A27-8DAB-C70BD39FC8D2}"/>
              </a:ext>
            </a:extLst>
          </p:cNvPr>
          <p:cNvGrpSpPr/>
          <p:nvPr/>
        </p:nvGrpSpPr>
        <p:grpSpPr>
          <a:xfrm>
            <a:off x="5966460" y="1587500"/>
            <a:ext cx="5352354" cy="1525902"/>
            <a:chOff x="4474845" y="1190625"/>
            <a:chExt cx="4014265" cy="1144427"/>
          </a:xfrm>
        </p:grpSpPr>
        <p:cxnSp>
          <p:nvCxnSpPr>
            <p:cNvPr id="8" name="Straight Connector 7">
              <a:extLst>
                <a:ext uri="{FF2B5EF4-FFF2-40B4-BE49-F238E27FC236}">
                  <a16:creationId xmlns:a16="http://schemas.microsoft.com/office/drawing/2014/main" id="{18DE2595-4030-48B1-8F12-F9D0FBB5264F}"/>
                </a:ext>
              </a:extLst>
            </p:cNvPr>
            <p:cNvCxnSpPr/>
            <p:nvPr/>
          </p:nvCxnSpPr>
          <p:spPr>
            <a:xfrm>
              <a:off x="4474845" y="1190625"/>
              <a:ext cx="1964055"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011EFC6-00B0-4CEA-BEE5-974A73BFFCC8}"/>
                </a:ext>
              </a:extLst>
            </p:cNvPr>
            <p:cNvSpPr txBox="1"/>
            <p:nvPr/>
          </p:nvSpPr>
          <p:spPr>
            <a:xfrm>
              <a:off x="6972300" y="1711804"/>
              <a:ext cx="1516810" cy="623248"/>
            </a:xfrm>
            <a:prstGeom prst="rect">
              <a:avLst/>
            </a:prstGeom>
            <a:noFill/>
          </p:spPr>
          <p:txBody>
            <a:bodyPr wrap="none" rtlCol="0">
              <a:spAutoFit/>
            </a:bodyPr>
            <a:lstStyle/>
            <a:p>
              <a:r>
                <a:rPr lang="en-US" sz="2400" dirty="0"/>
                <a:t>Brca1-MEC-Tp:</a:t>
              </a:r>
            </a:p>
            <a:p>
              <a:r>
                <a:rPr lang="en-US" sz="2400" dirty="0"/>
                <a:t>No tumors yet</a:t>
              </a:r>
            </a:p>
          </p:txBody>
        </p:sp>
      </p:grpSp>
    </p:spTree>
    <p:extLst>
      <p:ext uri="{BB962C8B-B14F-4D97-AF65-F5344CB8AC3E}">
        <p14:creationId xmlns:p14="http://schemas.microsoft.com/office/powerpoint/2010/main" val="12406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3" descr="Abstract water wave pattern">
            <a:extLst>
              <a:ext uri="{FF2B5EF4-FFF2-40B4-BE49-F238E27FC236}">
                <a16:creationId xmlns:a16="http://schemas.microsoft.com/office/drawing/2014/main" id="{A7FD2AA8-DB3A-BF5A-6636-7D031BBB010A}"/>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r="-1"/>
          <a:stretch/>
        </p:blipFill>
        <p:spPr>
          <a:xfrm>
            <a:off x="20" y="10"/>
            <a:ext cx="12188932" cy="6856614"/>
          </a:xfrm>
          <a:prstGeom prst="rect">
            <a:avLst/>
          </a:prstGeom>
        </p:spPr>
      </p:pic>
      <p:sp>
        <p:nvSpPr>
          <p:cNvPr id="2" name="Title 1">
            <a:extLst>
              <a:ext uri="{FF2B5EF4-FFF2-40B4-BE49-F238E27FC236}">
                <a16:creationId xmlns:a16="http://schemas.microsoft.com/office/drawing/2014/main" id="{66DB20AC-E0B1-9C76-4938-32A3A0BFF18D}"/>
              </a:ext>
            </a:extLst>
          </p:cNvPr>
          <p:cNvSpPr>
            <a:spLocks noGrp="1"/>
          </p:cNvSpPr>
          <p:nvPr>
            <p:ph type="ctrTitle"/>
          </p:nvPr>
        </p:nvSpPr>
        <p:spPr>
          <a:xfrm>
            <a:off x="-10018" y="744909"/>
            <a:ext cx="12202017" cy="3145855"/>
          </a:xfrm>
        </p:spPr>
        <p:txBody>
          <a:bodyPr anchor="ctr">
            <a:normAutofit/>
          </a:bodyPr>
          <a:lstStyle/>
          <a:p>
            <a:r>
              <a:rPr lang="en-US" sz="4400" dirty="0">
                <a:solidFill>
                  <a:srgbClr val="FFFFFF"/>
                </a:solidFill>
              </a:rPr>
              <a:t>Interpreting Bone Morphogenetic  Protein Gradients in Vertebrate Development</a:t>
            </a:r>
          </a:p>
        </p:txBody>
      </p:sp>
      <p:sp>
        <p:nvSpPr>
          <p:cNvPr id="3" name="Subtitle 2">
            <a:extLst>
              <a:ext uri="{FF2B5EF4-FFF2-40B4-BE49-F238E27FC236}">
                <a16:creationId xmlns:a16="http://schemas.microsoft.com/office/drawing/2014/main" id="{A0340E2B-E227-5F90-0FEE-255E5B7E63D5}"/>
              </a:ext>
            </a:extLst>
          </p:cNvPr>
          <p:cNvSpPr>
            <a:spLocks noGrp="1"/>
          </p:cNvSpPr>
          <p:nvPr>
            <p:ph type="subTitle" idx="1"/>
          </p:nvPr>
        </p:nvSpPr>
        <p:spPr>
          <a:xfrm>
            <a:off x="1218708" y="4432639"/>
            <a:ext cx="9781327" cy="1693758"/>
          </a:xfrm>
        </p:spPr>
        <p:txBody>
          <a:bodyPr anchor="t">
            <a:normAutofit/>
          </a:bodyPr>
          <a:lstStyle/>
          <a:p>
            <a:r>
              <a:rPr lang="en-US" sz="2200" dirty="0">
                <a:solidFill>
                  <a:srgbClr val="FFFFFF"/>
                </a:solidFill>
              </a:rPr>
              <a:t>Courtney Tello</a:t>
            </a:r>
          </a:p>
          <a:p>
            <a:r>
              <a:rPr lang="en-US" sz="2200" dirty="0">
                <a:solidFill>
                  <a:srgbClr val="FFFFFF"/>
                </a:solidFill>
              </a:rPr>
              <a:t>Dr. Benjamin Martin</a:t>
            </a:r>
          </a:p>
        </p:txBody>
      </p:sp>
      <p:grpSp>
        <p:nvGrpSpPr>
          <p:cNvPr id="15"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6" name="Freeform: Shape 1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24" name="Group 23">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3216" y="3924272"/>
            <a:ext cx="118872" cy="118872"/>
            <a:chOff x="1175347" y="3733800"/>
            <a:chExt cx="118872" cy="118872"/>
          </a:xfrm>
        </p:grpSpPr>
        <p:cxnSp>
          <p:nvCxnSpPr>
            <p:cNvPr id="25" name="Straight Connector 24">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28"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9"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1" name="Freeform: Shape 30">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30" name="Freeform: Shape 29">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05764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Orthogonal approach to uncovering novel binding partners of NRF2"/>
          <p:cNvSpPr txBox="1">
            <a:spLocks noGrp="1"/>
          </p:cNvSpPr>
          <p:nvPr>
            <p:ph type="title"/>
          </p:nvPr>
        </p:nvSpPr>
        <p:spPr>
          <a:xfrm>
            <a:off x="603250" y="229089"/>
            <a:ext cx="10985500" cy="1100498"/>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t>Orthogonal approach to uncovering novel binding partners of NRF2</a:t>
            </a:r>
          </a:p>
        </p:txBody>
      </p:sp>
      <p:sp>
        <p:nvSpPr>
          <p:cNvPr id="171" name="Biochemical assays:…"/>
          <p:cNvSpPr/>
          <p:nvPr/>
        </p:nvSpPr>
        <p:spPr>
          <a:xfrm>
            <a:off x="5158221" y="2282086"/>
            <a:ext cx="2946428" cy="857251"/>
          </a:xfrm>
          <a:prstGeom prst="roundRect">
            <a:avLst>
              <a:gd name="adj" fmla="val 9950"/>
            </a:avLst>
          </a:prstGeom>
          <a:gradFill>
            <a:gsLst>
              <a:gs pos="0">
                <a:schemeClr val="accent3">
                  <a:hueOff val="362282"/>
                  <a:satOff val="31803"/>
                  <a:lumOff val="-18242"/>
                </a:schemeClr>
              </a:gs>
              <a:gs pos="100000">
                <a:schemeClr val="accent3">
                  <a:hueOff val="914338"/>
                  <a:satOff val="31515"/>
                  <a:lumOff val="-30790"/>
                </a:scheme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400">
                <a:solidFill>
                  <a:srgbClr val="FFFFFF"/>
                </a:solidFill>
                <a:latin typeface="Helvetica Neue Medium"/>
                <a:ea typeface="Helvetica Neue Medium"/>
                <a:cs typeface="Helvetica Neue Medium"/>
                <a:sym typeface="Helvetica Neue Medium"/>
              </a:defRPr>
            </a:pPr>
            <a:r>
              <a:rPr sz="1700"/>
              <a:t>Biochemical assays:</a:t>
            </a:r>
          </a:p>
          <a:p>
            <a:pPr defTabSz="412750">
              <a:defRPr sz="3400">
                <a:solidFill>
                  <a:srgbClr val="FFFFFF"/>
                </a:solidFill>
                <a:latin typeface="Helvetica Neue Medium"/>
                <a:ea typeface="Helvetica Neue Medium"/>
                <a:cs typeface="Helvetica Neue Medium"/>
                <a:sym typeface="Helvetica Neue Medium"/>
              </a:defRPr>
            </a:pPr>
            <a:r>
              <a:rPr sz="1700"/>
              <a:t>XL-Mass Spectrometry </a:t>
            </a:r>
          </a:p>
        </p:txBody>
      </p:sp>
      <p:grpSp>
        <p:nvGrpSpPr>
          <p:cNvPr id="176" name="Group"/>
          <p:cNvGrpSpPr/>
          <p:nvPr/>
        </p:nvGrpSpPr>
        <p:grpSpPr>
          <a:xfrm>
            <a:off x="496398" y="2282085"/>
            <a:ext cx="5308126" cy="3812340"/>
            <a:chOff x="0" y="0"/>
            <a:chExt cx="10616251" cy="7624677"/>
          </a:xfrm>
        </p:grpSpPr>
        <p:sp>
          <p:nvSpPr>
            <p:cNvPr id="172" name="Structural analysis:…"/>
            <p:cNvSpPr/>
            <p:nvPr/>
          </p:nvSpPr>
          <p:spPr>
            <a:xfrm>
              <a:off x="4561467" y="5908575"/>
              <a:ext cx="6054784" cy="1716102"/>
            </a:xfrm>
            <a:prstGeom prst="roundRect">
              <a:avLst>
                <a:gd name="adj" fmla="val 9751"/>
              </a:avLst>
            </a:prstGeom>
            <a:gradFill flip="none" rotWithShape="1">
              <a:gsLst>
                <a:gs pos="0">
                  <a:schemeClr val="accent1"/>
                </a:gs>
                <a:gs pos="100000">
                  <a:schemeClr val="accent1">
                    <a:hueOff val="114395"/>
                    <a:lumOff val="-24975"/>
                  </a:schemeClr>
                </a:gs>
              </a:gsLst>
              <a:lin ang="5400000"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400">
                  <a:solidFill>
                    <a:srgbClr val="FFFFFF"/>
                  </a:solidFill>
                  <a:latin typeface="Helvetica Neue Medium"/>
                  <a:ea typeface="Helvetica Neue Medium"/>
                  <a:cs typeface="Helvetica Neue Medium"/>
                  <a:sym typeface="Helvetica Neue Medium"/>
                </a:defRPr>
              </a:pPr>
              <a:r>
                <a:rPr sz="1700"/>
                <a:t>Structural analysis: </a:t>
              </a:r>
            </a:p>
            <a:p>
              <a:pPr defTabSz="412750">
                <a:defRPr sz="3400">
                  <a:solidFill>
                    <a:srgbClr val="FFFFFF"/>
                  </a:solidFill>
                  <a:latin typeface="Helvetica Neue Medium"/>
                  <a:ea typeface="Helvetica Neue Medium"/>
                  <a:cs typeface="Helvetica Neue Medium"/>
                  <a:sym typeface="Helvetica Neue Medium"/>
                </a:defRPr>
              </a:pPr>
              <a:r>
                <a:rPr sz="1700"/>
                <a:t>Identify binding partners </a:t>
              </a:r>
            </a:p>
          </p:txBody>
        </p:sp>
        <p:sp>
          <p:nvSpPr>
            <p:cNvPr id="173" name="Functional genomics:…"/>
            <p:cNvSpPr/>
            <p:nvPr/>
          </p:nvSpPr>
          <p:spPr>
            <a:xfrm>
              <a:off x="0" y="0"/>
              <a:ext cx="5892800" cy="1714500"/>
            </a:xfrm>
            <a:prstGeom prst="roundRect">
              <a:avLst>
                <a:gd name="adj" fmla="val 9431"/>
              </a:avLst>
            </a:prstGeom>
            <a:gradFill flip="none" rotWithShape="1">
              <a:gsLst>
                <a:gs pos="0">
                  <a:schemeClr val="accent4">
                    <a:hueOff val="-476017"/>
                    <a:lumOff val="-10042"/>
                  </a:schemeClr>
                </a:gs>
                <a:gs pos="100000">
                  <a:schemeClr val="accent4">
                    <a:hueOff val="-1247790"/>
                    <a:lumOff val="-12326"/>
                  </a:schemeClr>
                </a:gs>
              </a:gsLst>
              <a:lin ang="5400000"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pPr defTabSz="412750">
                <a:defRPr sz="3400">
                  <a:solidFill>
                    <a:srgbClr val="FFFFFF"/>
                  </a:solidFill>
                  <a:latin typeface="Helvetica Neue Medium"/>
                  <a:ea typeface="Helvetica Neue Medium"/>
                  <a:cs typeface="Helvetica Neue Medium"/>
                  <a:sym typeface="Helvetica Neue Medium"/>
                </a:defRPr>
              </a:pPr>
              <a:r>
                <a:rPr sz="1700"/>
                <a:t>Functional genomics: </a:t>
              </a:r>
            </a:p>
            <a:p>
              <a:pPr defTabSz="412750">
                <a:defRPr sz="3400">
                  <a:solidFill>
                    <a:srgbClr val="FFFFFF"/>
                  </a:solidFill>
                  <a:latin typeface="Helvetica Neue Medium"/>
                  <a:ea typeface="Helvetica Neue Medium"/>
                  <a:cs typeface="Helvetica Neue Medium"/>
                  <a:sym typeface="Helvetica Neue Medium"/>
                </a:defRPr>
              </a:pPr>
              <a:r>
                <a:rPr sz="1700"/>
                <a:t>Marker based screen</a:t>
              </a:r>
            </a:p>
          </p:txBody>
        </p:sp>
        <p:sp>
          <p:nvSpPr>
            <p:cNvPr id="174" name="Line"/>
            <p:cNvSpPr/>
            <p:nvPr/>
          </p:nvSpPr>
          <p:spPr>
            <a:xfrm>
              <a:off x="6051721" y="857250"/>
              <a:ext cx="3113004" cy="0"/>
            </a:xfrm>
            <a:prstGeom prst="line">
              <a:avLst/>
            </a:prstGeom>
            <a:noFill/>
            <a:ln w="152400" cap="flat">
              <a:solidFill>
                <a:srgbClr val="000000"/>
              </a:solidFill>
              <a:prstDash val="solid"/>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endParaRPr sz="600"/>
            </a:p>
          </p:txBody>
        </p:sp>
        <p:sp>
          <p:nvSpPr>
            <p:cNvPr id="175" name="Line"/>
            <p:cNvSpPr/>
            <p:nvPr/>
          </p:nvSpPr>
          <p:spPr>
            <a:xfrm flipH="1">
              <a:off x="7588857" y="922230"/>
              <a:ext cx="6662" cy="4759827"/>
            </a:xfrm>
            <a:prstGeom prst="line">
              <a:avLst/>
            </a:prstGeom>
            <a:noFill/>
            <a:ln w="152400" cap="flat">
              <a:solidFill>
                <a:srgbClr val="000000"/>
              </a:solidFill>
              <a:prstDash val="solid"/>
              <a:miter lim="400000"/>
              <a:tailEnd type="triangle" w="med" len="med"/>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endParaRPr sz="600"/>
            </a:p>
          </p:txBody>
        </p:sp>
      </p:grpSp>
      <p:pic>
        <p:nvPicPr>
          <p:cNvPr id="177" name="AF-Q16236-F1.png" descr="AF-Q16236-F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1647" y="2500234"/>
            <a:ext cx="3557108" cy="3900962"/>
          </a:xfrm>
          <a:prstGeom prst="rect">
            <a:avLst/>
          </a:prstGeom>
          <a:ln w="12700">
            <a:miter lim="400000"/>
          </a:ln>
        </p:spPr>
      </p:pic>
      <p:sp>
        <p:nvSpPr>
          <p:cNvPr id="178" name="Unknown Binding Factors"/>
          <p:cNvSpPr/>
          <p:nvPr/>
        </p:nvSpPr>
        <p:spPr>
          <a:xfrm rot="20464567">
            <a:off x="9150184" y="2244924"/>
            <a:ext cx="1760033" cy="584266"/>
          </a:xfrm>
          <a:prstGeom prst="roundRect">
            <a:avLst>
              <a:gd name="adj" fmla="val 15929"/>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Unknown Binding Factors</a:t>
            </a:r>
          </a:p>
        </p:txBody>
      </p:sp>
      <p:sp>
        <p:nvSpPr>
          <p:cNvPr id="179" name="Source: AlphaFold"/>
          <p:cNvSpPr txBox="1"/>
          <p:nvPr/>
        </p:nvSpPr>
        <p:spPr>
          <a:xfrm>
            <a:off x="10628367" y="6450888"/>
            <a:ext cx="1313231"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Source: AlphaFold</a:t>
            </a:r>
          </a:p>
        </p:txBody>
      </p:sp>
    </p:spTree>
    <p:extLst>
      <p:ext uri="{BB962C8B-B14F-4D97-AF65-F5344CB8AC3E}">
        <p14:creationId xmlns:p14="http://schemas.microsoft.com/office/powerpoint/2010/main" val="42441647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0" nodeType="clickEffect">
                                  <p:stCondLst>
                                    <p:cond delay="0"/>
                                  </p:stCondLst>
                                  <p:childTnLst>
                                    <p:set>
                                      <p:cBhvr>
                                        <p:cTn id="6" dur="indefinite" fill="hold"/>
                                        <p:tgtEl>
                                          <p:spTgt spid="176"/>
                                        </p:tgtEl>
                                        <p:attrNameLst>
                                          <p:attrName>style.opacity</p:attrName>
                                        </p:attrNameLst>
                                      </p:cBhvr>
                                      <p:to>
                                        <p:strVal val="0.24"/>
                                      </p:to>
                                    </p:set>
                                    <p:animEffect filter="image" prLst="opacity: 0.24; ">
                                      <p:cBhvr>
                                        <p:cTn id="7" dur="indefinite" fill="hold"/>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DC50-544F-1EA2-9D90-0B2571CCCDB6}"/>
              </a:ext>
            </a:extLst>
          </p:cNvPr>
          <p:cNvSpPr>
            <a:spLocks noGrp="1"/>
          </p:cNvSpPr>
          <p:nvPr>
            <p:ph type="title"/>
          </p:nvPr>
        </p:nvSpPr>
        <p:spPr>
          <a:xfrm>
            <a:off x="0" y="3041"/>
            <a:ext cx="12192000" cy="883367"/>
          </a:xfrm>
        </p:spPr>
        <p:txBody>
          <a:bodyPr>
            <a:normAutofit/>
          </a:bodyPr>
          <a:lstStyle/>
          <a:p>
            <a:pPr algn="ctr"/>
            <a:r>
              <a:rPr lang="en-US" sz="2800" dirty="0"/>
              <a:t>BMP morphogen gradient patterns the mesodermal germ layer</a:t>
            </a:r>
          </a:p>
        </p:txBody>
      </p:sp>
      <p:grpSp>
        <p:nvGrpSpPr>
          <p:cNvPr id="9" name="Group 8">
            <a:extLst>
              <a:ext uri="{FF2B5EF4-FFF2-40B4-BE49-F238E27FC236}">
                <a16:creationId xmlns:a16="http://schemas.microsoft.com/office/drawing/2014/main" id="{BA6BB49A-2FB9-1DCE-C42B-10DFA05B5D85}"/>
              </a:ext>
            </a:extLst>
          </p:cNvPr>
          <p:cNvGrpSpPr/>
          <p:nvPr/>
        </p:nvGrpSpPr>
        <p:grpSpPr>
          <a:xfrm>
            <a:off x="7843563" y="1351542"/>
            <a:ext cx="4172772" cy="4721290"/>
            <a:chOff x="7843563" y="1351542"/>
            <a:chExt cx="4172772" cy="4721290"/>
          </a:xfrm>
        </p:grpSpPr>
        <p:sp>
          <p:nvSpPr>
            <p:cNvPr id="8" name="Rectangle 7">
              <a:extLst>
                <a:ext uri="{FF2B5EF4-FFF2-40B4-BE49-F238E27FC236}">
                  <a16:creationId xmlns:a16="http://schemas.microsoft.com/office/drawing/2014/main" id="{407DAC56-C27C-0CD4-8CF9-0FB1EAF039CA}"/>
                </a:ext>
              </a:extLst>
            </p:cNvPr>
            <p:cNvSpPr/>
            <p:nvPr/>
          </p:nvSpPr>
          <p:spPr>
            <a:xfrm>
              <a:off x="7843563" y="1351542"/>
              <a:ext cx="4172772" cy="47212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C947E932-2327-5A38-2E43-FFC64AD33C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4239" y="2143204"/>
              <a:ext cx="4092096" cy="2623310"/>
            </a:xfrm>
            <a:prstGeom prst="rect">
              <a:avLst/>
            </a:prstGeom>
          </p:spPr>
        </p:pic>
      </p:grpSp>
      <p:pic>
        <p:nvPicPr>
          <p:cNvPr id="10" name="Shape 47">
            <a:extLst>
              <a:ext uri="{FF2B5EF4-FFF2-40B4-BE49-F238E27FC236}">
                <a16:creationId xmlns:a16="http://schemas.microsoft.com/office/drawing/2014/main" id="{7D545283-9235-2737-800C-9DE20E654A2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4804" y="1339103"/>
            <a:ext cx="3082392" cy="4721290"/>
          </a:xfrm>
          <a:prstGeom prst="rect">
            <a:avLst/>
          </a:prstGeom>
          <a:noFill/>
          <a:ln w="9525">
            <a:solidFill>
              <a:schemeClr val="dk1">
                <a:lumMod val="100000"/>
                <a:lumOff val="0"/>
              </a:schemeClr>
            </a:solidFill>
            <a:round/>
            <a:headEnd type="none" w="sm" len="sm"/>
            <a:tailEnd type="none" w="sm" len="sm"/>
          </a:ln>
        </p:spPr>
      </p:pic>
      <p:grpSp>
        <p:nvGrpSpPr>
          <p:cNvPr id="11" name="Group 10">
            <a:extLst>
              <a:ext uri="{FF2B5EF4-FFF2-40B4-BE49-F238E27FC236}">
                <a16:creationId xmlns:a16="http://schemas.microsoft.com/office/drawing/2014/main" id="{39F820AC-0EFC-D643-5D91-DBA5834FDDA1}"/>
              </a:ext>
            </a:extLst>
          </p:cNvPr>
          <p:cNvGrpSpPr/>
          <p:nvPr/>
        </p:nvGrpSpPr>
        <p:grpSpPr>
          <a:xfrm>
            <a:off x="175665" y="1339103"/>
            <a:ext cx="4172772" cy="4721290"/>
            <a:chOff x="175665" y="1339103"/>
            <a:chExt cx="4172772" cy="4721290"/>
          </a:xfrm>
        </p:grpSpPr>
        <p:sp>
          <p:nvSpPr>
            <p:cNvPr id="7" name="Rectangle 6">
              <a:extLst>
                <a:ext uri="{FF2B5EF4-FFF2-40B4-BE49-F238E27FC236}">
                  <a16:creationId xmlns:a16="http://schemas.microsoft.com/office/drawing/2014/main" id="{AE7191F3-615B-18EC-47E5-6212E7A207CD}"/>
                </a:ext>
              </a:extLst>
            </p:cNvPr>
            <p:cNvSpPr/>
            <p:nvPr/>
          </p:nvSpPr>
          <p:spPr>
            <a:xfrm>
              <a:off x="175665" y="1339103"/>
              <a:ext cx="4172772" cy="47212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9BE4B3-7C78-D0E2-1701-5349B975D5B2}"/>
                </a:ext>
              </a:extLst>
            </p:cNvPr>
            <p:cNvPicPr>
              <a:picLocks noChangeAspect="1"/>
            </p:cNvPicPr>
            <p:nvPr/>
          </p:nvPicPr>
          <p:blipFill>
            <a:blip r:embed="rId4"/>
            <a:stretch>
              <a:fillRect/>
            </a:stretch>
          </p:blipFill>
          <p:spPr>
            <a:xfrm>
              <a:off x="223935" y="2143204"/>
              <a:ext cx="4058816" cy="2571592"/>
            </a:xfrm>
            <a:prstGeom prst="rect">
              <a:avLst/>
            </a:prstGeom>
          </p:spPr>
        </p:pic>
      </p:grpSp>
    </p:spTree>
    <p:extLst>
      <p:ext uri="{BB962C8B-B14F-4D97-AF65-F5344CB8AC3E}">
        <p14:creationId xmlns:p14="http://schemas.microsoft.com/office/powerpoint/2010/main" val="351683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652B-EB39-9DAB-5B05-01F1363B4929}"/>
              </a:ext>
            </a:extLst>
          </p:cNvPr>
          <p:cNvSpPr>
            <a:spLocks noGrp="1"/>
          </p:cNvSpPr>
          <p:nvPr>
            <p:ph type="title"/>
          </p:nvPr>
        </p:nvSpPr>
        <p:spPr>
          <a:xfrm>
            <a:off x="709372" y="408442"/>
            <a:ext cx="5386628" cy="3658062"/>
          </a:xfrm>
        </p:spPr>
        <p:txBody>
          <a:bodyPr anchor="t">
            <a:normAutofit fontScale="90000"/>
          </a:bodyPr>
          <a:lstStyle/>
          <a:p>
            <a:r>
              <a:rPr lang="en-US" sz="2800" dirty="0">
                <a:solidFill>
                  <a:srgbClr val="000000"/>
                </a:solidFill>
                <a:effectLst/>
                <a:ea typeface="Calibri" panose="020F0502020204030204" pitchFamily="34" charset="0"/>
              </a:rPr>
              <a:t>Are concentration dependent effects of BMP signaling accomplished through differential levels of Id proteins (direct BMP target) alone, or  are they also depend on the role that BMP signaling plays in modifying cell migration?</a:t>
            </a:r>
            <a:endParaRPr lang="en-US" sz="6000" dirty="0"/>
          </a:p>
        </p:txBody>
      </p:sp>
      <p:pic>
        <p:nvPicPr>
          <p:cNvPr id="4" name="Content Placeholder 3" descr="A picture containing text, clock&#10;&#10;Description automatically generated">
            <a:extLst>
              <a:ext uri="{FF2B5EF4-FFF2-40B4-BE49-F238E27FC236}">
                <a16:creationId xmlns:a16="http://schemas.microsoft.com/office/drawing/2014/main" id="{B6009308-2437-98AE-6B67-9211F16DC04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044445" y="408442"/>
            <a:ext cx="4204916" cy="2874963"/>
          </a:xfrm>
          <a:prstGeom prst="rect">
            <a:avLst/>
          </a:prstGeom>
        </p:spPr>
      </p:pic>
      <p:pic>
        <p:nvPicPr>
          <p:cNvPr id="5" name="Picture 4" descr="Chart, line chart&#10;&#10;Description automatically generated">
            <a:extLst>
              <a:ext uri="{FF2B5EF4-FFF2-40B4-BE49-F238E27FC236}">
                <a16:creationId xmlns:a16="http://schemas.microsoft.com/office/drawing/2014/main" id="{833E2BFE-EA08-714C-8E2E-0EB598BE67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1178" y="3647211"/>
            <a:ext cx="4671450" cy="2768667"/>
          </a:xfrm>
          <a:prstGeom prst="rect">
            <a:avLst/>
          </a:prstGeom>
        </p:spPr>
      </p:pic>
      <p:sp>
        <p:nvSpPr>
          <p:cNvPr id="3" name="TextBox 2">
            <a:extLst>
              <a:ext uri="{FF2B5EF4-FFF2-40B4-BE49-F238E27FC236}">
                <a16:creationId xmlns:a16="http://schemas.microsoft.com/office/drawing/2014/main" id="{F0DD27F6-7515-DD10-1583-E7A093278A60}"/>
              </a:ext>
            </a:extLst>
          </p:cNvPr>
          <p:cNvSpPr txBox="1"/>
          <p:nvPr/>
        </p:nvSpPr>
        <p:spPr>
          <a:xfrm>
            <a:off x="6950324" y="3258548"/>
            <a:ext cx="2122346" cy="307777"/>
          </a:xfrm>
          <a:prstGeom prst="rect">
            <a:avLst/>
          </a:prstGeom>
          <a:noFill/>
        </p:spPr>
        <p:txBody>
          <a:bodyPr wrap="square" rtlCol="0">
            <a:spAutoFit/>
          </a:bodyPr>
          <a:lstStyle/>
          <a:p>
            <a:r>
              <a:rPr lang="en-US" sz="1400" dirty="0"/>
              <a:t>Row, R., et al., 2016</a:t>
            </a:r>
          </a:p>
        </p:txBody>
      </p:sp>
      <p:pic>
        <p:nvPicPr>
          <p:cNvPr id="11" name="Picture 10" descr="Diagram&#10;&#10;Description automatically generated">
            <a:extLst>
              <a:ext uri="{FF2B5EF4-FFF2-40B4-BE49-F238E27FC236}">
                <a16:creationId xmlns:a16="http://schemas.microsoft.com/office/drawing/2014/main" id="{A155B0C0-B1B5-39AA-A2E7-D3832593DD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372" y="3680891"/>
            <a:ext cx="4318839" cy="2768667"/>
          </a:xfrm>
          <a:prstGeom prst="rect">
            <a:avLst/>
          </a:prstGeom>
        </p:spPr>
      </p:pic>
    </p:spTree>
    <p:extLst>
      <p:ext uri="{BB962C8B-B14F-4D97-AF65-F5344CB8AC3E}">
        <p14:creationId xmlns:p14="http://schemas.microsoft.com/office/powerpoint/2010/main" val="249467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99DD4B1-D8C8-45F3-882F-B49C9782C42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2994" y="1139982"/>
            <a:ext cx="2922480" cy="843502"/>
          </a:xfrm>
          <a:noFill/>
          <a:effectLst>
            <a:glow>
              <a:srgbClr val="BCCCEA"/>
            </a:glow>
            <a:outerShdw blurRad="63500" sx="102000" sy="102000" algn="ctr" rotWithShape="0">
              <a:schemeClr val="bg1">
                <a:alpha val="40000"/>
              </a:schemeClr>
            </a:outerShdw>
            <a:softEdge rad="38100"/>
          </a:effectLst>
        </p:spPr>
      </p:pic>
      <p:sp>
        <p:nvSpPr>
          <p:cNvPr id="15" name="TextBox 14">
            <a:extLst>
              <a:ext uri="{FF2B5EF4-FFF2-40B4-BE49-F238E27FC236}">
                <a16:creationId xmlns:a16="http://schemas.microsoft.com/office/drawing/2014/main" id="{814D0C06-788F-456B-853E-9553D548C9E0}"/>
              </a:ext>
            </a:extLst>
          </p:cNvPr>
          <p:cNvSpPr txBox="1"/>
          <p:nvPr/>
        </p:nvSpPr>
        <p:spPr>
          <a:xfrm>
            <a:off x="398033" y="2094074"/>
            <a:ext cx="3436883" cy="2923877"/>
          </a:xfrm>
          <a:prstGeom prst="rect">
            <a:avLst/>
          </a:prstGeom>
          <a:noFill/>
        </p:spPr>
        <p:txBody>
          <a:bodyPr wrap="square" rtlCol="0">
            <a:spAutoFit/>
          </a:bodyPr>
          <a:lstStyle/>
          <a:p>
            <a:r>
              <a:rPr lang="en-US" sz="2400" b="1" dirty="0">
                <a:latin typeface="+mj-lt"/>
                <a:cs typeface="Arial" panose="020B0604020202020204" pitchFamily="34" charset="0"/>
              </a:rPr>
              <a:t>Benjamin Martin, </a:t>
            </a:r>
            <a:r>
              <a:rPr lang="en-US" sz="2400" b="1" dirty="0" err="1">
                <a:latin typeface="+mj-lt"/>
                <a:cs typeface="Arial" panose="020B0604020202020204" pitchFamily="34" charset="0"/>
              </a:rPr>
              <a:t>Ph.D</a:t>
            </a:r>
            <a:endParaRPr lang="en-US" sz="1000" b="1" dirty="0">
              <a:latin typeface="+mj-lt"/>
              <a:cs typeface="Arial" panose="020B0604020202020204" pitchFamily="34" charset="0"/>
            </a:endParaRPr>
          </a:p>
          <a:p>
            <a:br>
              <a:rPr lang="en-US" sz="1000" b="1" dirty="0">
                <a:latin typeface="+mj-lt"/>
                <a:cs typeface="Arial" panose="020B0604020202020204" pitchFamily="34" charset="0"/>
              </a:rPr>
            </a:br>
            <a:endParaRPr lang="en-US" sz="1000" dirty="0">
              <a:latin typeface="+mj-lt"/>
              <a:cs typeface="Arial" panose="020B0604020202020204" pitchFamily="34" charset="0"/>
            </a:endParaRPr>
          </a:p>
          <a:p>
            <a:r>
              <a:rPr lang="en-US" sz="2000" dirty="0">
                <a:latin typeface="+mj-lt"/>
                <a:cs typeface="Arial" panose="020B0604020202020204" pitchFamily="34" charset="0"/>
              </a:rPr>
              <a:t>Alex Larkin</a:t>
            </a:r>
            <a:endParaRPr lang="en-US" sz="1000" dirty="0">
              <a:latin typeface="+mj-lt"/>
              <a:cs typeface="Arial" panose="020B0604020202020204" pitchFamily="34" charset="0"/>
            </a:endParaRPr>
          </a:p>
          <a:p>
            <a:endParaRPr lang="en-US" sz="1000" dirty="0">
              <a:latin typeface="+mj-lt"/>
              <a:cs typeface="Arial" panose="020B0604020202020204" pitchFamily="34" charset="0"/>
            </a:endParaRPr>
          </a:p>
          <a:p>
            <a:r>
              <a:rPr lang="en-US" sz="2000" dirty="0">
                <a:latin typeface="+mj-lt"/>
                <a:cs typeface="Arial" panose="020B0604020202020204" pitchFamily="34" charset="0"/>
              </a:rPr>
              <a:t>Robert Morabito</a:t>
            </a:r>
          </a:p>
          <a:p>
            <a:endParaRPr lang="en-US" sz="1000" dirty="0">
              <a:latin typeface="+mj-lt"/>
              <a:cs typeface="Arial" panose="020B0604020202020204" pitchFamily="34" charset="0"/>
            </a:endParaRPr>
          </a:p>
          <a:p>
            <a:r>
              <a:rPr lang="en-US" sz="2000" dirty="0">
                <a:latin typeface="+mj-lt"/>
                <a:cs typeface="Arial" panose="020B0604020202020204" pitchFamily="34" charset="0"/>
              </a:rPr>
              <a:t>Sam Stettnisch</a:t>
            </a:r>
          </a:p>
          <a:p>
            <a:endParaRPr lang="en-US" sz="1000" dirty="0">
              <a:latin typeface="+mj-lt"/>
              <a:cs typeface="Arial" panose="020B0604020202020204" pitchFamily="34" charset="0"/>
            </a:endParaRPr>
          </a:p>
          <a:p>
            <a:r>
              <a:rPr lang="en-US" sz="2000" dirty="0">
                <a:latin typeface="+mj-lt"/>
                <a:cs typeface="Arial" panose="020B0604020202020204" pitchFamily="34" charset="0"/>
              </a:rPr>
              <a:t>Samuel Escobar</a:t>
            </a:r>
          </a:p>
          <a:p>
            <a:endParaRPr lang="en-US" sz="1000" dirty="0">
              <a:latin typeface="+mj-lt"/>
              <a:cs typeface="Arial" panose="020B0604020202020204" pitchFamily="34" charset="0"/>
            </a:endParaRPr>
          </a:p>
          <a:p>
            <a:r>
              <a:rPr lang="en-US" sz="2000" dirty="0">
                <a:latin typeface="+mj-lt"/>
                <a:cs typeface="Arial" panose="020B0604020202020204" pitchFamily="34" charset="0"/>
              </a:rPr>
              <a:t>Frederick &amp; Julia</a:t>
            </a:r>
          </a:p>
        </p:txBody>
      </p:sp>
      <p:sp>
        <p:nvSpPr>
          <p:cNvPr id="5" name="Slide Number Placeholder 4">
            <a:extLst>
              <a:ext uri="{FF2B5EF4-FFF2-40B4-BE49-F238E27FC236}">
                <a16:creationId xmlns:a16="http://schemas.microsoft.com/office/drawing/2014/main" id="{CB1FFF4F-DE96-4D54-9A43-4A0EEED64FB6}"/>
              </a:ext>
            </a:extLst>
          </p:cNvPr>
          <p:cNvSpPr>
            <a:spLocks noGrp="1"/>
          </p:cNvSpPr>
          <p:nvPr>
            <p:ph type="sldNum" sz="quarter" idx="12"/>
          </p:nvPr>
        </p:nvSpPr>
        <p:spPr/>
        <p:txBody>
          <a:bodyPr/>
          <a:lstStyle/>
          <a:p>
            <a:fld id="{9E504BC0-4D7B-4E12-978F-602F67C3E131}" type="slidenum">
              <a:rPr lang="en-US" smtClean="0"/>
              <a:t>42</a:t>
            </a:fld>
            <a:endParaRPr lang="en-US"/>
          </a:p>
        </p:txBody>
      </p:sp>
      <p:sp>
        <p:nvSpPr>
          <p:cNvPr id="7" name="TextBox 6">
            <a:extLst>
              <a:ext uri="{FF2B5EF4-FFF2-40B4-BE49-F238E27FC236}">
                <a16:creationId xmlns:a16="http://schemas.microsoft.com/office/drawing/2014/main" id="{F6C40227-1EA0-447C-90C6-C2A05E31C15B}"/>
              </a:ext>
            </a:extLst>
          </p:cNvPr>
          <p:cNvSpPr txBox="1"/>
          <p:nvPr/>
        </p:nvSpPr>
        <p:spPr>
          <a:xfrm>
            <a:off x="277907" y="52867"/>
            <a:ext cx="11595122" cy="646331"/>
          </a:xfrm>
          <a:prstGeom prst="rect">
            <a:avLst/>
          </a:prstGeom>
          <a:noFill/>
        </p:spPr>
        <p:txBody>
          <a:bodyPr wrap="square" rtlCol="0">
            <a:spAutoFit/>
          </a:bodyPr>
          <a:lstStyle/>
          <a:p>
            <a:r>
              <a:rPr lang="en-US" sz="3600" dirty="0">
                <a:latin typeface="+mj-lt"/>
                <a:cs typeface="Arial" panose="020B0604020202020204" pitchFamily="34" charset="0"/>
              </a:rPr>
              <a:t>A special thanks…</a:t>
            </a:r>
          </a:p>
        </p:txBody>
      </p:sp>
      <p:pic>
        <p:nvPicPr>
          <p:cNvPr id="9" name="Picture 8">
            <a:extLst>
              <a:ext uri="{FF2B5EF4-FFF2-40B4-BE49-F238E27FC236}">
                <a16:creationId xmlns:a16="http://schemas.microsoft.com/office/drawing/2014/main" id="{00F07CCF-AA1D-40C1-B147-5F50F454062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527639" y="5343698"/>
            <a:ext cx="3307277" cy="589477"/>
          </a:xfrm>
          <a:prstGeom prst="rect">
            <a:avLst/>
          </a:prstGeom>
        </p:spPr>
      </p:pic>
      <p:pic>
        <p:nvPicPr>
          <p:cNvPr id="10" name="Picture 9">
            <a:extLst>
              <a:ext uri="{FF2B5EF4-FFF2-40B4-BE49-F238E27FC236}">
                <a16:creationId xmlns:a16="http://schemas.microsoft.com/office/drawing/2014/main" id="{30585A09-9FDE-43D2-F6E8-C766D399F0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358" y="790354"/>
            <a:ext cx="7558670" cy="2765659"/>
          </a:xfrm>
          <a:prstGeom prst="rect">
            <a:avLst/>
          </a:prstGeom>
        </p:spPr>
      </p:pic>
      <p:pic>
        <p:nvPicPr>
          <p:cNvPr id="11" name="Picture 10">
            <a:extLst>
              <a:ext uri="{FF2B5EF4-FFF2-40B4-BE49-F238E27FC236}">
                <a16:creationId xmlns:a16="http://schemas.microsoft.com/office/drawing/2014/main" id="{76004B0E-C326-4207-3991-37D591C4152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rot="5400000">
            <a:off x="6872254" y="3740621"/>
            <a:ext cx="2442878" cy="2166744"/>
          </a:xfrm>
          <a:prstGeom prst="roundRect">
            <a:avLst/>
          </a:prstGeom>
        </p:spPr>
      </p:pic>
      <p:pic>
        <p:nvPicPr>
          <p:cNvPr id="12" name="Picture 11">
            <a:extLst>
              <a:ext uri="{FF2B5EF4-FFF2-40B4-BE49-F238E27FC236}">
                <a16:creationId xmlns:a16="http://schemas.microsoft.com/office/drawing/2014/main" id="{735DB04A-66C7-F786-D3B7-5CC740A4A41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00336" y="3602554"/>
            <a:ext cx="2786225" cy="2442878"/>
          </a:xfrm>
          <a:prstGeom prst="roundRect">
            <a:avLst/>
          </a:prstGeom>
        </p:spPr>
      </p:pic>
      <p:pic>
        <p:nvPicPr>
          <p:cNvPr id="16" name="Picture 4">
            <a:extLst>
              <a:ext uri="{FF2B5EF4-FFF2-40B4-BE49-F238E27FC236}">
                <a16:creationId xmlns:a16="http://schemas.microsoft.com/office/drawing/2014/main" id="{BBC35B0F-5780-2BA8-C9AD-F1CF27A2888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184602" y="3580128"/>
            <a:ext cx="1698638" cy="2442877"/>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15E70E93-E61B-BE43-DD6B-EC770ADD2AB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0892211" y="3729318"/>
            <a:ext cx="1263096" cy="228458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831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3409F7-904C-2F4A-B781-98CFF700914C}"/>
              </a:ext>
            </a:extLst>
          </p:cNvPr>
          <p:cNvSpPr>
            <a:spLocks noGrp="1"/>
          </p:cNvSpPr>
          <p:nvPr>
            <p:ph type="ctrTitle"/>
          </p:nvPr>
        </p:nvSpPr>
        <p:spPr>
          <a:xfrm>
            <a:off x="1524000" y="1122363"/>
            <a:ext cx="9144000" cy="2387600"/>
          </a:xfrm>
        </p:spPr>
        <p:txBody>
          <a:bodyPr>
            <a:noAutofit/>
          </a:bodyPr>
          <a:lstStyle/>
          <a:p>
            <a:r>
              <a:rPr lang="en-US" sz="3600" dirty="0"/>
              <a:t>Understanding the effects of modified-miR-15a mimetics in pancreatic ductal adenocarcinoma and its tumor microenvironment</a:t>
            </a:r>
          </a:p>
        </p:txBody>
      </p:sp>
      <p:sp>
        <p:nvSpPr>
          <p:cNvPr id="5" name="Subtitle 2">
            <a:extLst>
              <a:ext uri="{FF2B5EF4-FFF2-40B4-BE49-F238E27FC236}">
                <a16:creationId xmlns:a16="http://schemas.microsoft.com/office/drawing/2014/main" id="{F6AB61BF-A98C-5643-AE5F-182A1DFF27BC}"/>
              </a:ext>
            </a:extLst>
          </p:cNvPr>
          <p:cNvSpPr>
            <a:spLocks noGrp="1"/>
          </p:cNvSpPr>
          <p:nvPr>
            <p:ph type="subTitle" idx="1"/>
          </p:nvPr>
        </p:nvSpPr>
        <p:spPr>
          <a:xfrm>
            <a:off x="1524000" y="3602038"/>
            <a:ext cx="9144000" cy="1655762"/>
          </a:xfrm>
        </p:spPr>
        <p:txBody>
          <a:bodyPr>
            <a:normAutofit/>
          </a:bodyPr>
          <a:lstStyle/>
          <a:p>
            <a:pPr>
              <a:lnSpc>
                <a:spcPct val="100000"/>
              </a:lnSpc>
            </a:pPr>
            <a:r>
              <a:rPr lang="en-US" sz="2000" b="1" dirty="0">
                <a:solidFill>
                  <a:schemeClr val="tx1">
                    <a:lumMod val="50000"/>
                    <a:lumOff val="50000"/>
                  </a:schemeClr>
                </a:solidFill>
              </a:rPr>
              <a:t>John Yuen </a:t>
            </a:r>
          </a:p>
          <a:p>
            <a:pPr>
              <a:lnSpc>
                <a:spcPct val="100000"/>
              </a:lnSpc>
            </a:pPr>
            <a:r>
              <a:rPr lang="en-US" sz="2000" dirty="0">
                <a:solidFill>
                  <a:schemeClr val="tx1">
                    <a:lumMod val="50000"/>
                    <a:lumOff val="50000"/>
                  </a:schemeClr>
                </a:solidFill>
              </a:rPr>
              <a:t>Ju Lab </a:t>
            </a:r>
          </a:p>
          <a:p>
            <a:pPr>
              <a:lnSpc>
                <a:spcPct val="100000"/>
              </a:lnSpc>
            </a:pPr>
            <a:r>
              <a:rPr lang="en-US" sz="2000" dirty="0">
                <a:solidFill>
                  <a:schemeClr val="tx1">
                    <a:lumMod val="50000"/>
                    <a:lumOff val="50000"/>
                  </a:schemeClr>
                </a:solidFill>
              </a:rPr>
              <a:t>Department of Pathology</a:t>
            </a:r>
          </a:p>
        </p:txBody>
      </p:sp>
    </p:spTree>
    <p:extLst>
      <p:ext uri="{BB962C8B-B14F-4D97-AF65-F5344CB8AC3E}">
        <p14:creationId xmlns:p14="http://schemas.microsoft.com/office/powerpoint/2010/main" val="1306598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3A54E-B74C-3E19-C977-9A5FB41FA8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8715" y="599302"/>
            <a:ext cx="6834570" cy="5659395"/>
          </a:xfrm>
          <a:prstGeom prst="rect">
            <a:avLst/>
          </a:prstGeom>
        </p:spPr>
      </p:pic>
    </p:spTree>
    <p:extLst>
      <p:ext uri="{BB962C8B-B14F-4D97-AF65-F5344CB8AC3E}">
        <p14:creationId xmlns:p14="http://schemas.microsoft.com/office/powerpoint/2010/main" val="3118357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2E8F7-B157-B743-87CD-B915B1B85E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48" y="2809865"/>
            <a:ext cx="4016669" cy="3647458"/>
          </a:xfrm>
          <a:prstGeom prst="rect">
            <a:avLst/>
          </a:prstGeom>
        </p:spPr>
      </p:pic>
      <p:pic>
        <p:nvPicPr>
          <p:cNvPr id="5" name="Picture 4">
            <a:extLst>
              <a:ext uri="{FF2B5EF4-FFF2-40B4-BE49-F238E27FC236}">
                <a16:creationId xmlns:a16="http://schemas.microsoft.com/office/drawing/2014/main" id="{BC511C6D-3D22-FE4C-9768-B8C8DDCD8D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1643" y="859431"/>
            <a:ext cx="2560852" cy="3046229"/>
          </a:xfrm>
          <a:prstGeom prst="rect">
            <a:avLst/>
          </a:prstGeom>
        </p:spPr>
      </p:pic>
      <p:pic>
        <p:nvPicPr>
          <p:cNvPr id="10" name="Picture 9">
            <a:extLst>
              <a:ext uri="{FF2B5EF4-FFF2-40B4-BE49-F238E27FC236}">
                <a16:creationId xmlns:a16="http://schemas.microsoft.com/office/drawing/2014/main" id="{4B8B2257-183C-A041-ABA9-E7C4A01291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79617" y="4903106"/>
            <a:ext cx="1726067" cy="1630017"/>
          </a:xfrm>
          <a:prstGeom prst="rect">
            <a:avLst/>
          </a:prstGeom>
        </p:spPr>
      </p:pic>
      <p:pic>
        <p:nvPicPr>
          <p:cNvPr id="11" name="Picture 10">
            <a:extLst>
              <a:ext uri="{FF2B5EF4-FFF2-40B4-BE49-F238E27FC236}">
                <a16:creationId xmlns:a16="http://schemas.microsoft.com/office/drawing/2014/main" id="{6F0C2B0E-123F-FF4A-B43D-39CA3E3070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0741" y="1637716"/>
            <a:ext cx="1116323" cy="1302208"/>
          </a:xfrm>
          <a:prstGeom prst="rect">
            <a:avLst/>
          </a:prstGeom>
        </p:spPr>
      </p:pic>
      <p:pic>
        <p:nvPicPr>
          <p:cNvPr id="12" name="Picture 11">
            <a:extLst>
              <a:ext uri="{FF2B5EF4-FFF2-40B4-BE49-F238E27FC236}">
                <a16:creationId xmlns:a16="http://schemas.microsoft.com/office/drawing/2014/main" id="{F90C248E-00FA-BC49-A02A-35C552F93A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66715" y="609843"/>
            <a:ext cx="769594" cy="951372"/>
          </a:xfrm>
          <a:prstGeom prst="rect">
            <a:avLst/>
          </a:prstGeom>
        </p:spPr>
      </p:pic>
      <p:pic>
        <p:nvPicPr>
          <p:cNvPr id="13" name="Picture 12">
            <a:extLst>
              <a:ext uri="{FF2B5EF4-FFF2-40B4-BE49-F238E27FC236}">
                <a16:creationId xmlns:a16="http://schemas.microsoft.com/office/drawing/2014/main" id="{DF30B618-7651-B043-B546-6DE208D3F5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17611" y="2908689"/>
            <a:ext cx="1184214" cy="225999"/>
          </a:xfrm>
          <a:prstGeom prst="rect">
            <a:avLst/>
          </a:prstGeom>
        </p:spPr>
      </p:pic>
      <p:pic>
        <p:nvPicPr>
          <p:cNvPr id="14" name="Picture 13">
            <a:extLst>
              <a:ext uri="{FF2B5EF4-FFF2-40B4-BE49-F238E27FC236}">
                <a16:creationId xmlns:a16="http://schemas.microsoft.com/office/drawing/2014/main" id="{5C5F09B2-64D5-9A41-AC20-963357F0E3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95080" y="1637716"/>
            <a:ext cx="1116323" cy="1302208"/>
          </a:xfrm>
          <a:prstGeom prst="rect">
            <a:avLst/>
          </a:prstGeom>
        </p:spPr>
      </p:pic>
      <p:pic>
        <p:nvPicPr>
          <p:cNvPr id="15" name="Picture 14">
            <a:extLst>
              <a:ext uri="{FF2B5EF4-FFF2-40B4-BE49-F238E27FC236}">
                <a16:creationId xmlns:a16="http://schemas.microsoft.com/office/drawing/2014/main" id="{3F93CC85-50EB-4D47-A45D-63163E0F46C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15761" y="609843"/>
            <a:ext cx="861625" cy="951372"/>
          </a:xfrm>
          <a:prstGeom prst="rect">
            <a:avLst/>
          </a:prstGeom>
        </p:spPr>
      </p:pic>
      <p:pic>
        <p:nvPicPr>
          <p:cNvPr id="16" name="Picture 15">
            <a:extLst>
              <a:ext uri="{FF2B5EF4-FFF2-40B4-BE49-F238E27FC236}">
                <a16:creationId xmlns:a16="http://schemas.microsoft.com/office/drawing/2014/main" id="{A3BAA8D8-6074-0F44-A46A-221423F72AC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21175" y="2892133"/>
            <a:ext cx="874228" cy="225999"/>
          </a:xfrm>
          <a:prstGeom prst="rect">
            <a:avLst/>
          </a:prstGeom>
        </p:spPr>
      </p:pic>
      <p:pic>
        <p:nvPicPr>
          <p:cNvPr id="17" name="Picture 16">
            <a:extLst>
              <a:ext uri="{FF2B5EF4-FFF2-40B4-BE49-F238E27FC236}">
                <a16:creationId xmlns:a16="http://schemas.microsoft.com/office/drawing/2014/main" id="{4CAC729E-A2B8-6748-89EE-0D682292B00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50838" y="1507839"/>
            <a:ext cx="674476" cy="225999"/>
          </a:xfrm>
          <a:prstGeom prst="rect">
            <a:avLst/>
          </a:prstGeom>
        </p:spPr>
      </p:pic>
      <p:pic>
        <p:nvPicPr>
          <p:cNvPr id="18" name="Picture 17">
            <a:extLst>
              <a:ext uri="{FF2B5EF4-FFF2-40B4-BE49-F238E27FC236}">
                <a16:creationId xmlns:a16="http://schemas.microsoft.com/office/drawing/2014/main" id="{C1CC251D-14B4-6340-9CB1-C3031C9758B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566617" y="1507839"/>
            <a:ext cx="1209068" cy="225999"/>
          </a:xfrm>
          <a:prstGeom prst="rect">
            <a:avLst/>
          </a:prstGeom>
        </p:spPr>
      </p:pic>
      <p:pic>
        <p:nvPicPr>
          <p:cNvPr id="19" name="Picture 18">
            <a:extLst>
              <a:ext uri="{FF2B5EF4-FFF2-40B4-BE49-F238E27FC236}">
                <a16:creationId xmlns:a16="http://schemas.microsoft.com/office/drawing/2014/main" id="{68E5FD9E-700C-5D4A-8674-550584BBD8F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009746" y="710796"/>
            <a:ext cx="3769242" cy="809243"/>
          </a:xfrm>
          <a:prstGeom prst="rect">
            <a:avLst/>
          </a:prstGeom>
        </p:spPr>
      </p:pic>
      <p:cxnSp>
        <p:nvCxnSpPr>
          <p:cNvPr id="3" name="Straight Connector 2">
            <a:extLst>
              <a:ext uri="{FF2B5EF4-FFF2-40B4-BE49-F238E27FC236}">
                <a16:creationId xmlns:a16="http://schemas.microsoft.com/office/drawing/2014/main" id="{E65856F6-6507-C94B-BBB1-29D71312772A}"/>
              </a:ext>
            </a:extLst>
          </p:cNvPr>
          <p:cNvCxnSpPr>
            <a:cxnSpLocks/>
          </p:cNvCxnSpPr>
          <p:nvPr/>
        </p:nvCxnSpPr>
        <p:spPr>
          <a:xfrm>
            <a:off x="3978590" y="1983426"/>
            <a:ext cx="1241087" cy="1716215"/>
          </a:xfrm>
          <a:prstGeom prst="line">
            <a:avLst/>
          </a:prstGeom>
          <a:ln w="190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1B5516-7438-4C47-835B-E0CE5103E2AF}"/>
              </a:ext>
            </a:extLst>
          </p:cNvPr>
          <p:cNvCxnSpPr>
            <a:cxnSpLocks/>
          </p:cNvCxnSpPr>
          <p:nvPr/>
        </p:nvCxnSpPr>
        <p:spPr>
          <a:xfrm flipV="1">
            <a:off x="3968372" y="177722"/>
            <a:ext cx="1867263" cy="864242"/>
          </a:xfrm>
          <a:prstGeom prst="line">
            <a:avLst/>
          </a:prstGeom>
          <a:ln w="1905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13B39E1-259F-274A-BC6E-10C4E0814ED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009746" y="1789551"/>
            <a:ext cx="3769242" cy="880861"/>
          </a:xfrm>
          <a:prstGeom prst="rect">
            <a:avLst/>
          </a:prstGeom>
        </p:spPr>
      </p:pic>
      <p:pic>
        <p:nvPicPr>
          <p:cNvPr id="27" name="Picture 26">
            <a:extLst>
              <a:ext uri="{FF2B5EF4-FFF2-40B4-BE49-F238E27FC236}">
                <a16:creationId xmlns:a16="http://schemas.microsoft.com/office/drawing/2014/main" id="{0CB1D846-2D90-F249-93AF-7B1D9A56136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009746" y="2939924"/>
            <a:ext cx="3769242" cy="880861"/>
          </a:xfrm>
          <a:prstGeom prst="rect">
            <a:avLst/>
          </a:prstGeom>
        </p:spPr>
      </p:pic>
    </p:spTree>
    <p:extLst>
      <p:ext uri="{BB962C8B-B14F-4D97-AF65-F5344CB8AC3E}">
        <p14:creationId xmlns:p14="http://schemas.microsoft.com/office/powerpoint/2010/main" val="4003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2E8F7-B157-B743-87CD-B915B1B85E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95616" y="2526670"/>
            <a:ext cx="4016669" cy="3647458"/>
          </a:xfrm>
          <a:prstGeom prst="rect">
            <a:avLst/>
          </a:prstGeom>
        </p:spPr>
      </p:pic>
      <p:pic>
        <p:nvPicPr>
          <p:cNvPr id="5" name="Picture 4">
            <a:extLst>
              <a:ext uri="{FF2B5EF4-FFF2-40B4-BE49-F238E27FC236}">
                <a16:creationId xmlns:a16="http://schemas.microsoft.com/office/drawing/2014/main" id="{BC511C6D-3D22-FE4C-9768-B8C8DDCD8D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311" y="576236"/>
            <a:ext cx="2560852" cy="3046229"/>
          </a:xfrm>
          <a:prstGeom prst="rect">
            <a:avLst/>
          </a:prstGeom>
        </p:spPr>
      </p:pic>
      <p:pic>
        <p:nvPicPr>
          <p:cNvPr id="6" name="Picture 5">
            <a:extLst>
              <a:ext uri="{FF2B5EF4-FFF2-40B4-BE49-F238E27FC236}">
                <a16:creationId xmlns:a16="http://schemas.microsoft.com/office/drawing/2014/main" id="{16AA408C-CB2C-2148-AA96-496612D503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82570" y="1624339"/>
            <a:ext cx="1698906" cy="1804661"/>
          </a:xfrm>
          <a:prstGeom prst="rect">
            <a:avLst/>
          </a:prstGeom>
        </p:spPr>
      </p:pic>
      <p:pic>
        <p:nvPicPr>
          <p:cNvPr id="7" name="Picture 6">
            <a:extLst>
              <a:ext uri="{FF2B5EF4-FFF2-40B4-BE49-F238E27FC236}">
                <a16:creationId xmlns:a16="http://schemas.microsoft.com/office/drawing/2014/main" id="{F430BA6D-9B8F-7E4C-ADCD-5C80AB48CA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7998" y="1679825"/>
            <a:ext cx="2171719" cy="1804661"/>
          </a:xfrm>
          <a:prstGeom prst="rect">
            <a:avLst/>
          </a:prstGeom>
        </p:spPr>
      </p:pic>
      <p:sp>
        <p:nvSpPr>
          <p:cNvPr id="8" name="TextBox 7">
            <a:extLst>
              <a:ext uri="{FF2B5EF4-FFF2-40B4-BE49-F238E27FC236}">
                <a16:creationId xmlns:a16="http://schemas.microsoft.com/office/drawing/2014/main" id="{5B22BB76-AE5D-B14A-82EC-918FDE8D63EE}"/>
              </a:ext>
            </a:extLst>
          </p:cNvPr>
          <p:cNvSpPr txBox="1"/>
          <p:nvPr/>
        </p:nvSpPr>
        <p:spPr>
          <a:xfrm>
            <a:off x="241136" y="3622465"/>
            <a:ext cx="2847957" cy="1754326"/>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Aim 1:</a:t>
            </a:r>
            <a:r>
              <a:rPr lang="en-US" dirty="0">
                <a:latin typeface="Arial" panose="020B0604020202020204" pitchFamily="34" charset="0"/>
                <a:cs typeface="Arial" panose="020B0604020202020204" pitchFamily="34" charset="0"/>
              </a:rPr>
              <a:t> Characterize and compare the efficacy of modified-miR-15a mimetics on PDAC and its impact in chemoresistant cancer cells </a:t>
            </a:r>
          </a:p>
        </p:txBody>
      </p:sp>
      <p:sp>
        <p:nvSpPr>
          <p:cNvPr id="9" name="TextBox 8">
            <a:extLst>
              <a:ext uri="{FF2B5EF4-FFF2-40B4-BE49-F238E27FC236}">
                <a16:creationId xmlns:a16="http://schemas.microsoft.com/office/drawing/2014/main" id="{CF6BBEA1-C215-F94C-BBB3-718B5B401327}"/>
              </a:ext>
            </a:extLst>
          </p:cNvPr>
          <p:cNvSpPr txBox="1"/>
          <p:nvPr/>
        </p:nvSpPr>
        <p:spPr>
          <a:xfrm>
            <a:off x="9448799" y="3622465"/>
            <a:ext cx="2743201" cy="1754326"/>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Aim 2:</a:t>
            </a:r>
            <a:r>
              <a:rPr lang="en-US" dirty="0">
                <a:latin typeface="Arial" panose="020B0604020202020204" pitchFamily="34" charset="0"/>
                <a:cs typeface="Arial" panose="020B0604020202020204" pitchFamily="34" charset="0"/>
              </a:rPr>
              <a:t> Investigate the effects that miR-15a and modified-miR-15a mimetics have on the PDAC tumor microenvironment</a:t>
            </a:r>
          </a:p>
        </p:txBody>
      </p:sp>
      <p:pic>
        <p:nvPicPr>
          <p:cNvPr id="10" name="Picture 9">
            <a:extLst>
              <a:ext uri="{FF2B5EF4-FFF2-40B4-BE49-F238E27FC236}">
                <a16:creationId xmlns:a16="http://schemas.microsoft.com/office/drawing/2014/main" id="{4B8B2257-183C-A041-ABA9-E7C4A01291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12285" y="4619911"/>
            <a:ext cx="1726067" cy="1630017"/>
          </a:xfrm>
          <a:prstGeom prst="rect">
            <a:avLst/>
          </a:prstGeom>
        </p:spPr>
      </p:pic>
    </p:spTree>
    <p:extLst>
      <p:ext uri="{BB962C8B-B14F-4D97-AF65-F5344CB8AC3E}">
        <p14:creationId xmlns:p14="http://schemas.microsoft.com/office/powerpoint/2010/main" val="74971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E8A5-137D-6B42-BDEA-1268E7505F3C}"/>
              </a:ext>
            </a:extLst>
          </p:cNvPr>
          <p:cNvSpPr>
            <a:spLocks noGrp="1"/>
          </p:cNvSpPr>
          <p:nvPr>
            <p:ph type="ctrTitle"/>
          </p:nvPr>
        </p:nvSpPr>
        <p:spPr>
          <a:xfrm>
            <a:off x="1154955" y="3571103"/>
            <a:ext cx="8825658" cy="1206278"/>
          </a:xfrm>
        </p:spPr>
        <p:txBody>
          <a:bodyPr/>
          <a:lstStyle/>
          <a:p>
            <a:r>
              <a:rPr lang="en-US" dirty="0"/>
              <a:t>Dexter Adams</a:t>
            </a:r>
          </a:p>
        </p:txBody>
      </p:sp>
      <p:sp>
        <p:nvSpPr>
          <p:cNvPr id="3" name="Subtitle 2">
            <a:extLst>
              <a:ext uri="{FF2B5EF4-FFF2-40B4-BE49-F238E27FC236}">
                <a16:creationId xmlns:a16="http://schemas.microsoft.com/office/drawing/2014/main" id="{77878118-597C-8543-889F-C2909D848E46}"/>
              </a:ext>
            </a:extLst>
          </p:cNvPr>
          <p:cNvSpPr>
            <a:spLocks noGrp="1"/>
          </p:cNvSpPr>
          <p:nvPr>
            <p:ph type="subTitle" idx="1"/>
          </p:nvPr>
        </p:nvSpPr>
        <p:spPr/>
        <p:txBody>
          <a:bodyPr/>
          <a:lstStyle/>
          <a:p>
            <a:r>
              <a:rPr lang="en-US" cap="none" dirty="0"/>
              <a:t>Fifth year student, SBU Genetics</a:t>
            </a:r>
          </a:p>
          <a:p>
            <a:r>
              <a:rPr lang="en-US" cap="none" dirty="0"/>
              <a:t>Joshua-Tor Lab, CSHL</a:t>
            </a:r>
          </a:p>
        </p:txBody>
      </p:sp>
      <p:pic>
        <p:nvPicPr>
          <p:cNvPr id="5" name="Picture 4" descr="A group of people standing on a boat&#10;&#10;Description automatically generated">
            <a:extLst>
              <a:ext uri="{FF2B5EF4-FFF2-40B4-BE49-F238E27FC236}">
                <a16:creationId xmlns:a16="http://schemas.microsoft.com/office/drawing/2014/main" id="{B446094A-635A-CA46-8BEA-ECB208F143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4783" y="1398339"/>
            <a:ext cx="5039416" cy="3777115"/>
          </a:xfrm>
          <a:prstGeom prst="rect">
            <a:avLst/>
          </a:prstGeom>
        </p:spPr>
      </p:pic>
    </p:spTree>
    <p:extLst>
      <p:ext uri="{BB962C8B-B14F-4D97-AF65-F5344CB8AC3E}">
        <p14:creationId xmlns:p14="http://schemas.microsoft.com/office/powerpoint/2010/main" val="2361931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5F79-E228-9F4C-95D7-72A80D55E79C}"/>
              </a:ext>
            </a:extLst>
          </p:cNvPr>
          <p:cNvSpPr>
            <a:spLocks noGrp="1"/>
          </p:cNvSpPr>
          <p:nvPr>
            <p:ph type="title"/>
          </p:nvPr>
        </p:nvSpPr>
        <p:spPr/>
        <p:txBody>
          <a:bodyPr/>
          <a:lstStyle/>
          <a:p>
            <a:r>
              <a:rPr lang="en-US" dirty="0"/>
              <a:t>The Joshua-Tor lab is interested in:</a:t>
            </a:r>
          </a:p>
        </p:txBody>
      </p:sp>
      <p:sp>
        <p:nvSpPr>
          <p:cNvPr id="3" name="Content Placeholder 2">
            <a:extLst>
              <a:ext uri="{FF2B5EF4-FFF2-40B4-BE49-F238E27FC236}">
                <a16:creationId xmlns:a16="http://schemas.microsoft.com/office/drawing/2014/main" id="{D906B876-37C6-A34E-8888-6BD77E35DA52}"/>
              </a:ext>
            </a:extLst>
          </p:cNvPr>
          <p:cNvSpPr>
            <a:spLocks noGrp="1"/>
          </p:cNvSpPr>
          <p:nvPr>
            <p:ph idx="1"/>
          </p:nvPr>
        </p:nvSpPr>
        <p:spPr>
          <a:xfrm>
            <a:off x="1154955" y="2603500"/>
            <a:ext cx="4282018" cy="485542"/>
          </a:xfrm>
        </p:spPr>
        <p:txBody>
          <a:bodyPr/>
          <a:lstStyle/>
          <a:p>
            <a:pPr marL="0" indent="0">
              <a:buNone/>
            </a:pPr>
            <a:r>
              <a:rPr lang="en-US" dirty="0"/>
              <a:t>Nucleic acid regulation via RNAi pathways</a:t>
            </a:r>
          </a:p>
          <a:p>
            <a:pPr marL="0" indent="0">
              <a:buNone/>
            </a:pPr>
            <a:endParaRPr lang="en-US" dirty="0"/>
          </a:p>
          <a:p>
            <a:pPr marL="0" indent="0">
              <a:buNone/>
            </a:pPr>
            <a:endParaRPr lang="en-US" dirty="0"/>
          </a:p>
        </p:txBody>
      </p:sp>
      <p:grpSp>
        <p:nvGrpSpPr>
          <p:cNvPr id="7" name="Group 6">
            <a:extLst>
              <a:ext uri="{FF2B5EF4-FFF2-40B4-BE49-F238E27FC236}">
                <a16:creationId xmlns:a16="http://schemas.microsoft.com/office/drawing/2014/main" id="{FA6A864D-86FF-7A4E-A9FF-6E83BECBD548}"/>
              </a:ext>
            </a:extLst>
          </p:cNvPr>
          <p:cNvGrpSpPr/>
          <p:nvPr/>
        </p:nvGrpSpPr>
        <p:grpSpPr>
          <a:xfrm>
            <a:off x="6671987" y="3337953"/>
            <a:ext cx="3982144" cy="3023090"/>
            <a:chOff x="7083188" y="4393928"/>
            <a:chExt cx="3130477" cy="2315760"/>
          </a:xfrm>
        </p:grpSpPr>
        <p:pic>
          <p:nvPicPr>
            <p:cNvPr id="5" name="Picture 4" descr="A close up of text on a white background&#10;&#10;Description automatically generated">
              <a:extLst>
                <a:ext uri="{FF2B5EF4-FFF2-40B4-BE49-F238E27FC236}">
                  <a16:creationId xmlns:a16="http://schemas.microsoft.com/office/drawing/2014/main" id="{923E2727-57CB-5246-B41B-4C4AE958B0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83188" y="4393928"/>
              <a:ext cx="3130477" cy="1996572"/>
            </a:xfrm>
            <a:prstGeom prst="rect">
              <a:avLst/>
            </a:prstGeom>
          </p:spPr>
        </p:pic>
        <p:sp>
          <p:nvSpPr>
            <p:cNvPr id="6" name="TextBox 5">
              <a:extLst>
                <a:ext uri="{FF2B5EF4-FFF2-40B4-BE49-F238E27FC236}">
                  <a16:creationId xmlns:a16="http://schemas.microsoft.com/office/drawing/2014/main" id="{460C2BD8-584D-2746-840E-C34E06E8E673}"/>
                </a:ext>
              </a:extLst>
            </p:cNvPr>
            <p:cNvSpPr txBox="1"/>
            <p:nvPr/>
          </p:nvSpPr>
          <p:spPr>
            <a:xfrm>
              <a:off x="8257692" y="6494244"/>
              <a:ext cx="1214890" cy="215444"/>
            </a:xfrm>
            <a:prstGeom prst="rect">
              <a:avLst/>
            </a:prstGeom>
            <a:noFill/>
          </p:spPr>
          <p:txBody>
            <a:bodyPr wrap="square" rtlCol="0">
              <a:spAutoFit/>
            </a:bodyPr>
            <a:lstStyle/>
            <a:p>
              <a:r>
                <a:rPr lang="en-US" sz="800" dirty="0" err="1"/>
                <a:t>Jaremko</a:t>
              </a:r>
              <a:r>
                <a:rPr lang="en-US" sz="800" dirty="0"/>
                <a:t> et al., 2020</a:t>
              </a:r>
            </a:p>
          </p:txBody>
        </p:sp>
      </p:grpSp>
      <p:pic>
        <p:nvPicPr>
          <p:cNvPr id="8" name="Picture 7" descr="A picture containing screenshot&#10;&#10;Description automatically generated">
            <a:extLst>
              <a:ext uri="{FF2B5EF4-FFF2-40B4-BE49-F238E27FC236}">
                <a16:creationId xmlns:a16="http://schemas.microsoft.com/office/drawing/2014/main" id="{DEC56527-9F8C-CE46-AFAA-415F712BCF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953" y="3328281"/>
            <a:ext cx="3978215" cy="2741558"/>
          </a:xfrm>
          <a:prstGeom prst="rect">
            <a:avLst/>
          </a:prstGeom>
        </p:spPr>
      </p:pic>
      <p:sp>
        <p:nvSpPr>
          <p:cNvPr id="9" name="Content Placeholder 2">
            <a:extLst>
              <a:ext uri="{FF2B5EF4-FFF2-40B4-BE49-F238E27FC236}">
                <a16:creationId xmlns:a16="http://schemas.microsoft.com/office/drawing/2014/main" id="{E74184B6-AE39-874D-80C9-E71017E144EA}"/>
              </a:ext>
            </a:extLst>
          </p:cNvPr>
          <p:cNvSpPr txBox="1">
            <a:spLocks/>
          </p:cNvSpPr>
          <p:nvPr/>
        </p:nvSpPr>
        <p:spPr>
          <a:xfrm>
            <a:off x="7743375" y="2603500"/>
            <a:ext cx="1968511" cy="7069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dirty="0"/>
              <a:t>DNA replication</a:t>
            </a:r>
          </a:p>
          <a:p>
            <a:pPr>
              <a:buFont typeface="Arial" panose="020B0604020202020204" pitchFamily="34" charset="0"/>
              <a:buChar char="•"/>
            </a:pPr>
            <a:endParaRPr lang="en-US" dirty="0"/>
          </a:p>
          <a:p>
            <a:pPr marL="0" indent="0">
              <a:buFont typeface="Wingdings 3" charset="2"/>
              <a:buNone/>
            </a:pPr>
            <a:endParaRPr lang="en-US" dirty="0"/>
          </a:p>
        </p:txBody>
      </p:sp>
    </p:spTree>
    <p:extLst>
      <p:ext uri="{BB962C8B-B14F-4D97-AF65-F5344CB8AC3E}">
        <p14:creationId xmlns:p14="http://schemas.microsoft.com/office/powerpoint/2010/main" val="1947445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5F79-E228-9F4C-95D7-72A80D55E79C}"/>
              </a:ext>
            </a:extLst>
          </p:cNvPr>
          <p:cNvSpPr>
            <a:spLocks noGrp="1"/>
          </p:cNvSpPr>
          <p:nvPr>
            <p:ph type="title"/>
          </p:nvPr>
        </p:nvSpPr>
        <p:spPr>
          <a:xfrm>
            <a:off x="1154953" y="973668"/>
            <a:ext cx="8761413" cy="706964"/>
          </a:xfrm>
        </p:spPr>
        <p:txBody>
          <a:bodyPr>
            <a:normAutofit/>
          </a:bodyPr>
          <a:lstStyle/>
          <a:p>
            <a:r>
              <a:rPr lang="en-US" dirty="0">
                <a:solidFill>
                  <a:srgbClr val="EBEBEB"/>
                </a:solidFill>
              </a:rPr>
              <a:t>Projects</a:t>
            </a:r>
          </a:p>
        </p:txBody>
      </p:sp>
      <p:pic>
        <p:nvPicPr>
          <p:cNvPr id="34" name="Content Placeholder 8" descr="A close up of a map&#10;&#10;Description automatically generated">
            <a:extLst>
              <a:ext uri="{FF2B5EF4-FFF2-40B4-BE49-F238E27FC236}">
                <a16:creationId xmlns:a16="http://schemas.microsoft.com/office/drawing/2014/main" id="{F41F8599-5965-9C44-9C07-8B491E56840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69248" y="2604052"/>
            <a:ext cx="3375579" cy="1649895"/>
          </a:xfrm>
        </p:spPr>
      </p:pic>
      <p:sp>
        <p:nvSpPr>
          <p:cNvPr id="8" name="TextBox 7">
            <a:extLst>
              <a:ext uri="{FF2B5EF4-FFF2-40B4-BE49-F238E27FC236}">
                <a16:creationId xmlns:a16="http://schemas.microsoft.com/office/drawing/2014/main" id="{02D20E9E-21D2-B749-AD2E-020E38FF0E9E}"/>
              </a:ext>
            </a:extLst>
          </p:cNvPr>
          <p:cNvSpPr txBox="1"/>
          <p:nvPr/>
        </p:nvSpPr>
        <p:spPr>
          <a:xfrm>
            <a:off x="678579" y="4674415"/>
            <a:ext cx="2870988" cy="1261884"/>
          </a:xfrm>
          <a:prstGeom prst="rect">
            <a:avLst/>
          </a:prstGeom>
          <a:noFill/>
        </p:spPr>
        <p:txBody>
          <a:bodyPr wrap="square" rtlCol="0">
            <a:spAutoFit/>
          </a:bodyPr>
          <a:lstStyle/>
          <a:p>
            <a:pPr algn="ctr"/>
            <a:r>
              <a:rPr lang="en-US" sz="2800" b="1" dirty="0" err="1"/>
              <a:t>piRNA</a:t>
            </a:r>
            <a:endParaRPr lang="en-US" sz="2800" b="1" dirty="0"/>
          </a:p>
          <a:p>
            <a:pPr algn="ctr"/>
            <a:r>
              <a:rPr lang="en-US" sz="1600" dirty="0"/>
              <a:t>Determining the molecular basis of the recognition and initiation of </a:t>
            </a:r>
            <a:r>
              <a:rPr lang="en-US" sz="1600" dirty="0" err="1"/>
              <a:t>piRNA</a:t>
            </a:r>
            <a:r>
              <a:rPr lang="en-US" sz="1600" dirty="0"/>
              <a:t> cluster transcription</a:t>
            </a:r>
          </a:p>
        </p:txBody>
      </p:sp>
      <p:sp>
        <p:nvSpPr>
          <p:cNvPr id="36" name="TextBox 35">
            <a:extLst>
              <a:ext uri="{FF2B5EF4-FFF2-40B4-BE49-F238E27FC236}">
                <a16:creationId xmlns:a16="http://schemas.microsoft.com/office/drawing/2014/main" id="{5E44AC68-8388-2444-9318-32166671C012}"/>
              </a:ext>
            </a:extLst>
          </p:cNvPr>
          <p:cNvSpPr txBox="1"/>
          <p:nvPr/>
        </p:nvSpPr>
        <p:spPr>
          <a:xfrm>
            <a:off x="4733967" y="4662965"/>
            <a:ext cx="2724066" cy="1508105"/>
          </a:xfrm>
          <a:prstGeom prst="rect">
            <a:avLst/>
          </a:prstGeom>
          <a:noFill/>
        </p:spPr>
        <p:txBody>
          <a:bodyPr wrap="square" rtlCol="0">
            <a:spAutoFit/>
          </a:bodyPr>
          <a:lstStyle/>
          <a:p>
            <a:pPr algn="ctr"/>
            <a:r>
              <a:rPr lang="en-US" sz="2800" b="1" dirty="0"/>
              <a:t>DDM1</a:t>
            </a:r>
          </a:p>
          <a:p>
            <a:pPr algn="ctr"/>
            <a:r>
              <a:rPr lang="en-US" sz="1600" dirty="0"/>
              <a:t>Investigating the role of DDM1 in nucleosome remodeling, swapping of histone H3.1, and DNA methylation  </a:t>
            </a:r>
          </a:p>
        </p:txBody>
      </p:sp>
      <p:sp>
        <p:nvSpPr>
          <p:cNvPr id="39" name="TextBox 38">
            <a:extLst>
              <a:ext uri="{FF2B5EF4-FFF2-40B4-BE49-F238E27FC236}">
                <a16:creationId xmlns:a16="http://schemas.microsoft.com/office/drawing/2014/main" id="{1FECA050-40DF-DB4A-96C7-99BFF2305B2C}"/>
              </a:ext>
            </a:extLst>
          </p:cNvPr>
          <p:cNvSpPr txBox="1"/>
          <p:nvPr/>
        </p:nvSpPr>
        <p:spPr>
          <a:xfrm>
            <a:off x="8642433" y="4662964"/>
            <a:ext cx="2724066" cy="1508105"/>
          </a:xfrm>
          <a:prstGeom prst="rect">
            <a:avLst/>
          </a:prstGeom>
          <a:noFill/>
        </p:spPr>
        <p:txBody>
          <a:bodyPr wrap="square" rtlCol="0">
            <a:spAutoFit/>
          </a:bodyPr>
          <a:lstStyle/>
          <a:p>
            <a:pPr algn="ctr"/>
            <a:r>
              <a:rPr lang="en-US" sz="2800" b="1" dirty="0"/>
              <a:t>lin-4</a:t>
            </a:r>
          </a:p>
          <a:p>
            <a:pPr algn="ctr"/>
            <a:r>
              <a:rPr lang="en-US" sz="1600" dirty="0"/>
              <a:t>Biophysical investigation into the precise upstream transcriptional timing of miRNA lin-4</a:t>
            </a:r>
          </a:p>
        </p:txBody>
      </p:sp>
      <p:pic>
        <p:nvPicPr>
          <p:cNvPr id="3" name="Picture 2" descr="A picture containing text&#10;&#10;Description automatically generated">
            <a:extLst>
              <a:ext uri="{FF2B5EF4-FFF2-40B4-BE49-F238E27FC236}">
                <a16:creationId xmlns:a16="http://schemas.microsoft.com/office/drawing/2014/main" id="{7187567B-B2B6-4671-9881-F986352740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4021" y="2604052"/>
            <a:ext cx="3223957" cy="1739348"/>
          </a:xfrm>
          <a:prstGeom prst="rect">
            <a:avLst/>
          </a:prstGeom>
        </p:spPr>
      </p:pic>
      <p:pic>
        <p:nvPicPr>
          <p:cNvPr id="15" name="Picture 14" descr="Diagram&#10;&#10;Description automatically generated with low confidence">
            <a:extLst>
              <a:ext uri="{FF2B5EF4-FFF2-40B4-BE49-F238E27FC236}">
                <a16:creationId xmlns:a16="http://schemas.microsoft.com/office/drawing/2014/main" id="{EE22A02F-FD9F-BB21-A39A-E11636D142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47172" y="3030148"/>
            <a:ext cx="3420537" cy="1162878"/>
          </a:xfrm>
          <a:prstGeom prst="rect">
            <a:avLst/>
          </a:prstGeom>
        </p:spPr>
      </p:pic>
      <p:sp>
        <p:nvSpPr>
          <p:cNvPr id="16" name="TextBox 15">
            <a:extLst>
              <a:ext uri="{FF2B5EF4-FFF2-40B4-BE49-F238E27FC236}">
                <a16:creationId xmlns:a16="http://schemas.microsoft.com/office/drawing/2014/main" id="{4322948E-F9F1-B361-14CD-8C8C38A29570}"/>
              </a:ext>
            </a:extLst>
          </p:cNvPr>
          <p:cNvSpPr txBox="1"/>
          <p:nvPr/>
        </p:nvSpPr>
        <p:spPr>
          <a:xfrm>
            <a:off x="10661494" y="4193026"/>
            <a:ext cx="1545409" cy="215444"/>
          </a:xfrm>
          <a:prstGeom prst="rect">
            <a:avLst/>
          </a:prstGeom>
          <a:noFill/>
        </p:spPr>
        <p:txBody>
          <a:bodyPr wrap="square" rtlCol="0">
            <a:spAutoFit/>
          </a:bodyPr>
          <a:lstStyle/>
          <a:p>
            <a:r>
              <a:rPr lang="en-US" sz="800" dirty="0"/>
              <a:t>Perales et al., 2014</a:t>
            </a:r>
          </a:p>
        </p:txBody>
      </p:sp>
    </p:spTree>
    <p:extLst>
      <p:ext uri="{BB962C8B-B14F-4D97-AF65-F5344CB8AC3E}">
        <p14:creationId xmlns:p14="http://schemas.microsoft.com/office/powerpoint/2010/main" val="217816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P spid="3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rosslinking PD-MS"/>
          <p:cNvSpPr txBox="1">
            <a:spLocks noGrp="1"/>
          </p:cNvSpPr>
          <p:nvPr>
            <p:ph type="title"/>
          </p:nvPr>
        </p:nvSpPr>
        <p:spPr>
          <a:xfrm>
            <a:off x="603250" y="251023"/>
            <a:ext cx="10985500" cy="716582"/>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t>Crosslinking PD-MS</a:t>
            </a:r>
          </a:p>
        </p:txBody>
      </p:sp>
      <p:pic>
        <p:nvPicPr>
          <p:cNvPr id="182" name="Screen Shot 2022-06-15 at 11.53.27 PM.png" descr="Screen Shot 2022-06-15 at 11.53.27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03188" y="1053499"/>
            <a:ext cx="4146777" cy="5470237"/>
          </a:xfrm>
          <a:prstGeom prst="rect">
            <a:avLst/>
          </a:prstGeom>
          <a:ln w="12700">
            <a:miter lim="400000"/>
          </a:ln>
        </p:spPr>
      </p:pic>
      <p:sp>
        <p:nvSpPr>
          <p:cNvPr id="183" name="Source: biorender.com"/>
          <p:cNvSpPr txBox="1"/>
          <p:nvPr/>
        </p:nvSpPr>
        <p:spPr>
          <a:xfrm>
            <a:off x="10315526" y="6521199"/>
            <a:ext cx="1601420"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Source: </a:t>
            </a:r>
            <a:r>
              <a:rPr sz="600" u="sng">
                <a:hlinkClick r:id="rId4"/>
              </a:rPr>
              <a:t>biorender.com</a:t>
            </a:r>
          </a:p>
        </p:txBody>
      </p:sp>
      <p:pic>
        <p:nvPicPr>
          <p:cNvPr id="184" name="Screen Shot 2022-06-15 at 11.53.27 PM.png" descr="Screen Shot 2022-06-15 at 11.53.27 P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606407" y="1053499"/>
            <a:ext cx="3324023" cy="5470237"/>
          </a:xfrm>
          <a:prstGeom prst="rect">
            <a:avLst/>
          </a:prstGeom>
          <a:ln w="12700">
            <a:miter lim="400000"/>
          </a:ln>
        </p:spPr>
      </p:pic>
      <p:pic>
        <p:nvPicPr>
          <p:cNvPr id="185" name="Image" descr="Image"/>
          <p:cNvPicPr>
            <a:picLocks/>
          </p:cNvPicPr>
          <p:nvPr/>
        </p:nvPicPr>
        <p:blipFill>
          <a:blip r:embed="rId6" cstate="screen">
            <a:extLst>
              <a:ext uri="{28A0092B-C50C-407E-A947-70E740481C1C}">
                <a14:useLocalDpi xmlns:a14="http://schemas.microsoft.com/office/drawing/2010/main"/>
              </a:ext>
            </a:extLst>
          </a:blip>
          <a:stretch>
            <a:fillRect/>
          </a:stretch>
        </p:blipFill>
        <p:spPr>
          <a:xfrm>
            <a:off x="5302893" y="3597752"/>
            <a:ext cx="2168370" cy="777266"/>
          </a:xfrm>
          <a:prstGeom prst="rect">
            <a:avLst/>
          </a:prstGeom>
          <a:ln w="12700">
            <a:miter lim="400000"/>
          </a:ln>
        </p:spPr>
      </p:pic>
      <p:sp>
        <p:nvSpPr>
          <p:cNvPr id="186" name="DSSO"/>
          <p:cNvSpPr txBox="1"/>
          <p:nvPr/>
        </p:nvSpPr>
        <p:spPr>
          <a:xfrm>
            <a:off x="6148190" y="4489600"/>
            <a:ext cx="477775"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1pPr>
            <a:lvl2pPr marL="0" marR="0" indent="228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2pPr>
            <a:lvl3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3pPr>
            <a:lvl4pPr marL="0" marR="0" indent="685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4pPr>
            <a:lvl5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5pPr>
            <a:lvl6pPr marL="0" marR="0" indent="1143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6pPr>
            <a:lvl7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7pPr>
            <a:lvl8pPr marL="0" marR="0" indent="1600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8pPr>
            <a:lvl9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n-lt"/>
                <a:ea typeface="+mn-ea"/>
                <a:cs typeface="+mn-cs"/>
                <a:sym typeface="Helvetica Neue"/>
              </a:defRPr>
            </a:lvl9pPr>
          </a:lstStyle>
          <a:p>
            <a:r>
              <a:rPr sz="600"/>
              <a:t>DSSO</a:t>
            </a:r>
          </a:p>
        </p:txBody>
      </p:sp>
    </p:spTree>
    <p:extLst>
      <p:ext uri="{BB962C8B-B14F-4D97-AF65-F5344CB8AC3E}">
        <p14:creationId xmlns:p14="http://schemas.microsoft.com/office/powerpoint/2010/main" val="425256278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F6CE-E162-44A1-9356-FF1BD7B0818C}"/>
              </a:ext>
            </a:extLst>
          </p:cNvPr>
          <p:cNvSpPr>
            <a:spLocks noGrp="1"/>
          </p:cNvSpPr>
          <p:nvPr>
            <p:ph type="ctrTitle"/>
          </p:nvPr>
        </p:nvSpPr>
        <p:spPr/>
        <p:txBody>
          <a:bodyPr>
            <a:normAutofit fontScale="90000"/>
          </a:bodyPr>
          <a:lstStyle/>
          <a:p>
            <a:r>
              <a:rPr lang="en-US" dirty="0"/>
              <a:t>Deconstructing tumor – immune cell interactions in cancer</a:t>
            </a:r>
          </a:p>
        </p:txBody>
      </p:sp>
      <p:sp>
        <p:nvSpPr>
          <p:cNvPr id="3" name="Subtitle 2">
            <a:extLst>
              <a:ext uri="{FF2B5EF4-FFF2-40B4-BE49-F238E27FC236}">
                <a16:creationId xmlns:a16="http://schemas.microsoft.com/office/drawing/2014/main" id="{EF459EE2-5D71-4EE4-8189-7AA318C3A67A}"/>
              </a:ext>
            </a:extLst>
          </p:cNvPr>
          <p:cNvSpPr>
            <a:spLocks noGrp="1"/>
          </p:cNvSpPr>
          <p:nvPr>
            <p:ph type="subTitle" idx="1"/>
          </p:nvPr>
        </p:nvSpPr>
        <p:spPr>
          <a:xfrm>
            <a:off x="1524000" y="4794733"/>
            <a:ext cx="9144000" cy="1655762"/>
          </a:xfrm>
        </p:spPr>
        <p:txBody>
          <a:bodyPr/>
          <a:lstStyle/>
          <a:p>
            <a:r>
              <a:rPr lang="en-US" dirty="0"/>
              <a:t>Charlie Chung</a:t>
            </a:r>
          </a:p>
          <a:p>
            <a:endParaRPr lang="en-US" dirty="0"/>
          </a:p>
          <a:p>
            <a:r>
              <a:rPr lang="en-US" dirty="0"/>
              <a:t>Beyaz Lab</a:t>
            </a:r>
          </a:p>
        </p:txBody>
      </p:sp>
    </p:spTree>
    <p:extLst>
      <p:ext uri="{BB962C8B-B14F-4D97-AF65-F5344CB8AC3E}">
        <p14:creationId xmlns:p14="http://schemas.microsoft.com/office/powerpoint/2010/main" val="3589947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p:cNvSpPr/>
          <p:nvPr/>
        </p:nvSpPr>
        <p:spPr>
          <a:xfrm rot="21500717">
            <a:off x="5518331" y="2337537"/>
            <a:ext cx="1155337" cy="1208555"/>
          </a:xfrm>
          <a:custGeom>
            <a:avLst/>
            <a:gdLst/>
            <a:ahLst/>
            <a:cxnLst>
              <a:cxn ang="0">
                <a:pos x="wd2" y="hd2"/>
              </a:cxn>
              <a:cxn ang="5400000">
                <a:pos x="wd2" y="hd2"/>
              </a:cxn>
              <a:cxn ang="10800000">
                <a:pos x="wd2" y="hd2"/>
              </a:cxn>
              <a:cxn ang="16200000">
                <a:pos x="wd2" y="hd2"/>
              </a:cxn>
            </a:cxnLst>
            <a:rect l="0" t="0" r="r" b="b"/>
            <a:pathLst>
              <a:path w="21600" h="21600" extrusionOk="0">
                <a:moveTo>
                  <a:pt x="7835" y="3738"/>
                </a:moveTo>
                <a:cubicBezTo>
                  <a:pt x="9886" y="3335"/>
                  <a:pt x="11551" y="1906"/>
                  <a:pt x="12190" y="0"/>
                </a:cubicBezTo>
                <a:lnTo>
                  <a:pt x="13403" y="4111"/>
                </a:lnTo>
                <a:lnTo>
                  <a:pt x="17344" y="2758"/>
                </a:lnTo>
                <a:lnTo>
                  <a:pt x="17637" y="8542"/>
                </a:lnTo>
                <a:lnTo>
                  <a:pt x="21600" y="10144"/>
                </a:lnTo>
                <a:lnTo>
                  <a:pt x="18121" y="13139"/>
                </a:lnTo>
                <a:lnTo>
                  <a:pt x="19751" y="16787"/>
                </a:lnTo>
                <a:lnTo>
                  <a:pt x="15211" y="16787"/>
                </a:lnTo>
                <a:lnTo>
                  <a:pt x="15211" y="20879"/>
                </a:lnTo>
                <a:lnTo>
                  <a:pt x="10620" y="18937"/>
                </a:lnTo>
                <a:lnTo>
                  <a:pt x="7922" y="21600"/>
                </a:lnTo>
                <a:lnTo>
                  <a:pt x="6360" y="17800"/>
                </a:lnTo>
                <a:lnTo>
                  <a:pt x="2168" y="18410"/>
                </a:lnTo>
                <a:lnTo>
                  <a:pt x="3323" y="15344"/>
                </a:lnTo>
                <a:lnTo>
                  <a:pt x="3" y="14525"/>
                </a:lnTo>
                <a:lnTo>
                  <a:pt x="3390" y="11765"/>
                </a:lnTo>
                <a:lnTo>
                  <a:pt x="0" y="9068"/>
                </a:lnTo>
                <a:lnTo>
                  <a:pt x="4393" y="7757"/>
                </a:lnTo>
                <a:lnTo>
                  <a:pt x="3019" y="2582"/>
                </a:lnTo>
                <a:cubicBezTo>
                  <a:pt x="4357" y="3648"/>
                  <a:pt x="6130" y="4073"/>
                  <a:pt x="7835" y="3738"/>
                </a:cubicBezTo>
                <a:close/>
              </a:path>
            </a:pathLst>
          </a:custGeom>
          <a:solidFill>
            <a:srgbClr val="6E538E">
              <a:alpha val="74964"/>
            </a:srgbClr>
          </a:solidFill>
          <a:ln w="12700">
            <a:miter lim="400000"/>
          </a:ln>
          <a:effectLst>
            <a:outerShdw blurRad="266700" dist="12700" dir="5400000" rotWithShape="0">
              <a:srgbClr val="000000">
                <a:alpha val="75000"/>
              </a:srgbClr>
            </a:outerShdw>
          </a:effectLst>
        </p:spPr>
        <p:txBody>
          <a:bodyPr lIns="45719" tIns="45719" rIns="45719" bIns="45719" anchor="ctr"/>
          <a:lstStyle/>
          <a:p>
            <a:pPr defTabSz="457184">
              <a:defRPr sz="3400" b="0">
                <a:latin typeface="Calibri"/>
                <a:ea typeface="Calibri"/>
                <a:cs typeface="Calibri"/>
                <a:sym typeface="Calibri"/>
              </a:defRPr>
            </a:pPr>
            <a:endParaRPr sz="2391"/>
          </a:p>
        </p:txBody>
      </p:sp>
      <p:sp>
        <p:nvSpPr>
          <p:cNvPr id="665" name="Tumor"/>
          <p:cNvSpPr txBox="1"/>
          <p:nvPr/>
        </p:nvSpPr>
        <p:spPr>
          <a:xfrm>
            <a:off x="5826565" y="2808354"/>
            <a:ext cx="534246" cy="266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7" tIns="35717" rIns="35717" bIns="35717" anchor="ctr">
            <a:spAutoFit/>
          </a:bodyPr>
          <a:lstStyle>
            <a:lvl1pPr algn="l" defTabSz="650240">
              <a:defRPr b="0">
                <a:latin typeface="Helvetica"/>
                <a:ea typeface="Helvetica"/>
                <a:cs typeface="Helvetica"/>
                <a:sym typeface="Helvetica"/>
              </a:defRPr>
            </a:lvl1pPr>
          </a:lstStyle>
          <a:p>
            <a:r>
              <a:rPr sz="1266"/>
              <a:t>Tumor</a:t>
            </a:r>
          </a:p>
        </p:txBody>
      </p:sp>
      <p:pic>
        <p:nvPicPr>
          <p:cNvPr id="666" name="image11.png" descr="image11.png"/>
          <p:cNvPicPr>
            <a:picLocks noChangeAspect="1"/>
          </p:cNvPicPr>
          <p:nvPr/>
        </p:nvPicPr>
        <p:blipFill>
          <a:blip r:embed="rId3"/>
          <a:stretch>
            <a:fillRect/>
          </a:stretch>
        </p:blipFill>
        <p:spPr>
          <a:xfrm rot="15317146">
            <a:off x="5738710" y="2461608"/>
            <a:ext cx="274718" cy="71439"/>
          </a:xfrm>
          <a:prstGeom prst="rect">
            <a:avLst/>
          </a:prstGeom>
          <a:ln w="12700">
            <a:miter lim="400000"/>
          </a:ln>
        </p:spPr>
      </p:pic>
      <p:pic>
        <p:nvPicPr>
          <p:cNvPr id="667" name="image12.png" descr="image12.png"/>
          <p:cNvPicPr>
            <a:picLocks noChangeAspect="1"/>
          </p:cNvPicPr>
          <p:nvPr/>
        </p:nvPicPr>
        <p:blipFill>
          <a:blip r:embed="rId4"/>
          <a:stretch>
            <a:fillRect/>
          </a:stretch>
        </p:blipFill>
        <p:spPr>
          <a:xfrm rot="19820936">
            <a:off x="5718786" y="2320478"/>
            <a:ext cx="266375" cy="116087"/>
          </a:xfrm>
          <a:prstGeom prst="rect">
            <a:avLst/>
          </a:prstGeom>
          <a:ln w="12700">
            <a:miter lim="400000"/>
          </a:ln>
        </p:spPr>
      </p:pic>
      <p:grpSp>
        <p:nvGrpSpPr>
          <p:cNvPr id="671" name="Group"/>
          <p:cNvGrpSpPr/>
          <p:nvPr/>
        </p:nvGrpSpPr>
        <p:grpSpPr>
          <a:xfrm>
            <a:off x="6374200" y="2552381"/>
            <a:ext cx="305153" cy="245884"/>
            <a:chOff x="-1" y="-1"/>
            <a:chExt cx="433994" cy="349699"/>
          </a:xfrm>
        </p:grpSpPr>
        <p:pic>
          <p:nvPicPr>
            <p:cNvPr id="668" name="image13.png" descr="image13.png"/>
            <p:cNvPicPr>
              <a:picLocks noChangeAspect="1"/>
            </p:cNvPicPr>
            <p:nvPr/>
          </p:nvPicPr>
          <p:blipFill>
            <a:blip r:embed="rId5"/>
            <a:stretch>
              <a:fillRect/>
            </a:stretch>
          </p:blipFill>
          <p:spPr>
            <a:xfrm rot="20554653">
              <a:off x="41043" y="192549"/>
              <a:ext cx="386608" cy="101602"/>
            </a:xfrm>
            <a:prstGeom prst="rect">
              <a:avLst/>
            </a:prstGeom>
            <a:ln w="12700" cap="flat">
              <a:noFill/>
              <a:miter lim="400000"/>
            </a:ln>
            <a:effectLst/>
          </p:spPr>
        </p:pic>
        <p:pic>
          <p:nvPicPr>
            <p:cNvPr id="669" name="image14.png" descr="image14.png"/>
            <p:cNvPicPr>
              <a:picLocks noChangeAspect="1"/>
            </p:cNvPicPr>
            <p:nvPr/>
          </p:nvPicPr>
          <p:blipFill>
            <a:blip r:embed="rId6"/>
            <a:stretch>
              <a:fillRect/>
            </a:stretch>
          </p:blipFill>
          <p:spPr>
            <a:xfrm rot="4354653">
              <a:off x="166718" y="113399"/>
              <a:ext cx="312311" cy="101602"/>
            </a:xfrm>
            <a:prstGeom prst="rect">
              <a:avLst/>
            </a:prstGeom>
            <a:ln w="12700" cap="flat">
              <a:noFill/>
              <a:miter lim="400000"/>
            </a:ln>
            <a:effectLst/>
          </p:spPr>
        </p:pic>
        <p:pic>
          <p:nvPicPr>
            <p:cNvPr id="670" name="image13.png" descr="image13.png"/>
            <p:cNvPicPr>
              <a:picLocks noChangeAspect="1"/>
            </p:cNvPicPr>
            <p:nvPr/>
          </p:nvPicPr>
          <p:blipFill>
            <a:blip r:embed="rId5"/>
            <a:stretch>
              <a:fillRect/>
            </a:stretch>
          </p:blipFill>
          <p:spPr>
            <a:xfrm rot="20554653">
              <a:off x="6341" y="83416"/>
              <a:ext cx="386607" cy="101602"/>
            </a:xfrm>
            <a:prstGeom prst="rect">
              <a:avLst/>
            </a:prstGeom>
            <a:ln w="12700" cap="flat">
              <a:noFill/>
              <a:miter lim="400000"/>
            </a:ln>
            <a:effectLst/>
          </p:spPr>
        </p:pic>
      </p:grpSp>
      <p:sp>
        <p:nvSpPr>
          <p:cNvPr id="672" name="MHC-I"/>
          <p:cNvSpPr txBox="1"/>
          <p:nvPr/>
        </p:nvSpPr>
        <p:spPr>
          <a:xfrm>
            <a:off x="5203039" y="2236129"/>
            <a:ext cx="540208" cy="266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7" tIns="35717" rIns="35717" bIns="35717" anchor="ctr">
            <a:spAutoFit/>
          </a:bodyPr>
          <a:lstStyle>
            <a:lvl1pPr algn="l" defTabSz="650240">
              <a:defRPr sz="1800" b="0">
                <a:latin typeface="Helvetica"/>
                <a:ea typeface="Helvetica"/>
                <a:cs typeface="Helvetica"/>
                <a:sym typeface="Helvetica"/>
              </a:defRPr>
            </a:lvl1pPr>
          </a:lstStyle>
          <a:p>
            <a:r>
              <a:rPr sz="1266"/>
              <a:t>MHC-I</a:t>
            </a:r>
          </a:p>
        </p:txBody>
      </p:sp>
      <p:sp>
        <p:nvSpPr>
          <p:cNvPr id="673" name="MHC-II"/>
          <p:cNvSpPr txBox="1"/>
          <p:nvPr/>
        </p:nvSpPr>
        <p:spPr>
          <a:xfrm>
            <a:off x="6648817" y="2692268"/>
            <a:ext cx="585093" cy="266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7" tIns="35717" rIns="35717" bIns="35717" anchor="ctr">
            <a:spAutoFit/>
          </a:bodyPr>
          <a:lstStyle>
            <a:lvl1pPr algn="l" defTabSz="650240">
              <a:defRPr sz="1800" b="0">
                <a:latin typeface="Helvetica"/>
                <a:ea typeface="Helvetica"/>
                <a:cs typeface="Helvetica"/>
                <a:sym typeface="Helvetica"/>
              </a:defRPr>
            </a:lvl1pPr>
          </a:lstStyle>
          <a:p>
            <a:r>
              <a:rPr sz="1266"/>
              <a:t>MHC-II</a:t>
            </a:r>
          </a:p>
        </p:txBody>
      </p:sp>
      <p:pic>
        <p:nvPicPr>
          <p:cNvPr id="674" name="image15.png" descr="image15.png"/>
          <p:cNvPicPr>
            <a:picLocks noChangeAspect="1"/>
          </p:cNvPicPr>
          <p:nvPr/>
        </p:nvPicPr>
        <p:blipFill>
          <a:blip r:embed="rId7"/>
          <a:stretch>
            <a:fillRect/>
          </a:stretch>
        </p:blipFill>
        <p:spPr>
          <a:xfrm rot="15149984">
            <a:off x="5856655" y="2399889"/>
            <a:ext cx="113932" cy="35719"/>
          </a:xfrm>
          <a:prstGeom prst="rect">
            <a:avLst/>
          </a:prstGeom>
          <a:ln w="12700">
            <a:miter lim="400000"/>
          </a:ln>
        </p:spPr>
      </p:pic>
      <p:grpSp>
        <p:nvGrpSpPr>
          <p:cNvPr id="679" name="Group"/>
          <p:cNvGrpSpPr/>
          <p:nvPr/>
        </p:nvGrpSpPr>
        <p:grpSpPr>
          <a:xfrm>
            <a:off x="6523124" y="1774095"/>
            <a:ext cx="1237734" cy="825057"/>
            <a:chOff x="0" y="0"/>
            <a:chExt cx="1760331" cy="1173413"/>
          </a:xfrm>
        </p:grpSpPr>
        <p:sp>
          <p:nvSpPr>
            <p:cNvPr id="675" name="Oval"/>
            <p:cNvSpPr/>
            <p:nvPr/>
          </p:nvSpPr>
          <p:spPr>
            <a:xfrm>
              <a:off x="613905" y="0"/>
              <a:ext cx="1146426" cy="1173413"/>
            </a:xfrm>
            <a:prstGeom prst="ellipse">
              <a:avLst/>
            </a:prstGeom>
            <a:gradFill flip="none" rotWithShape="1">
              <a:gsLst>
                <a:gs pos="0">
                  <a:srgbClr val="F9EDEC"/>
                </a:gs>
                <a:gs pos="100000">
                  <a:srgbClr val="5A1359"/>
                </a:gs>
              </a:gsLst>
              <a:path path="circle">
                <a:fillToRect l="37721" t="-19636" r="62278" b="119636"/>
              </a:path>
            </a:gradFill>
            <a:ln w="12700" cap="flat">
              <a:noFill/>
              <a:miter lim="400000"/>
            </a:ln>
            <a:effectLst>
              <a:outerShdw blurRad="25400" dist="25400" dir="2388334" rotWithShape="0">
                <a:srgbClr val="000000">
                  <a:alpha val="79310"/>
                </a:srgbClr>
              </a:outerShdw>
            </a:effectLst>
          </p:spPr>
          <p:txBody>
            <a:bodyPr wrap="square" lIns="45719" tIns="45719" rIns="45719" bIns="45719" numCol="1" anchor="ctr">
              <a:noAutofit/>
            </a:bodyPr>
            <a:lstStyle/>
            <a:p>
              <a:pPr defTabSz="457184">
                <a:defRPr sz="3400" b="0">
                  <a:solidFill>
                    <a:srgbClr val="FFFFFF"/>
                  </a:solidFill>
                  <a:latin typeface="Calibri"/>
                  <a:ea typeface="Calibri"/>
                  <a:cs typeface="Calibri"/>
                  <a:sym typeface="Calibri"/>
                </a:defRPr>
              </a:pPr>
              <a:endParaRPr sz="2391"/>
            </a:p>
          </p:txBody>
        </p:sp>
        <p:sp>
          <p:nvSpPr>
            <p:cNvPr id="676" name="CD4"/>
            <p:cNvSpPr txBox="1"/>
            <p:nvPr/>
          </p:nvSpPr>
          <p:spPr>
            <a:xfrm>
              <a:off x="901374" y="375240"/>
              <a:ext cx="526637" cy="422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b="0">
                  <a:latin typeface="Calibri"/>
                  <a:ea typeface="Calibri"/>
                  <a:cs typeface="Calibri"/>
                  <a:sym typeface="Calibri"/>
                </a:defRPr>
              </a:lvl1pPr>
            </a:lstStyle>
            <a:p>
              <a:r>
                <a:rPr sz="1266"/>
                <a:t>CD4</a:t>
              </a:r>
            </a:p>
          </p:txBody>
        </p:sp>
        <p:pic>
          <p:nvPicPr>
            <p:cNvPr id="677" name="image16.png" descr="image16.png"/>
            <p:cNvPicPr>
              <a:picLocks noChangeAspect="1"/>
            </p:cNvPicPr>
            <p:nvPr/>
          </p:nvPicPr>
          <p:blipFill>
            <a:blip r:embed="rId8"/>
            <a:stretch>
              <a:fillRect/>
            </a:stretch>
          </p:blipFill>
          <p:spPr>
            <a:xfrm rot="9287788">
              <a:off x="422897" y="944969"/>
              <a:ext cx="374128" cy="143687"/>
            </a:xfrm>
            <a:prstGeom prst="rect">
              <a:avLst/>
            </a:prstGeom>
            <a:ln w="12700" cap="flat">
              <a:noFill/>
              <a:miter lim="400000"/>
            </a:ln>
            <a:effectLst/>
          </p:spPr>
        </p:pic>
        <p:sp>
          <p:nvSpPr>
            <p:cNvPr id="678" name="TCR"/>
            <p:cNvSpPr txBox="1"/>
            <p:nvPr/>
          </p:nvSpPr>
          <p:spPr>
            <a:xfrm>
              <a:off x="0" y="585274"/>
              <a:ext cx="620110" cy="422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sz="1800" b="0">
                  <a:latin typeface="Helvetica"/>
                  <a:ea typeface="Helvetica"/>
                  <a:cs typeface="Helvetica"/>
                  <a:sym typeface="Helvetica"/>
                </a:defRPr>
              </a:lvl1pPr>
            </a:lstStyle>
            <a:p>
              <a:r>
                <a:rPr sz="1266"/>
                <a:t>TCR</a:t>
              </a:r>
            </a:p>
          </p:txBody>
        </p:sp>
      </p:grpSp>
      <p:grpSp>
        <p:nvGrpSpPr>
          <p:cNvPr id="688" name="Group"/>
          <p:cNvGrpSpPr/>
          <p:nvPr/>
        </p:nvGrpSpPr>
        <p:grpSpPr>
          <a:xfrm>
            <a:off x="4314358" y="1007188"/>
            <a:ext cx="2963163" cy="2208663"/>
            <a:chOff x="0" y="14303"/>
            <a:chExt cx="4214275" cy="3141208"/>
          </a:xfrm>
        </p:grpSpPr>
        <p:sp>
          <p:nvSpPr>
            <p:cNvPr id="680" name="Oval"/>
            <p:cNvSpPr/>
            <p:nvPr/>
          </p:nvSpPr>
          <p:spPr>
            <a:xfrm rot="8534252">
              <a:off x="1024760" y="347357"/>
              <a:ext cx="1146426" cy="1173414"/>
            </a:xfrm>
            <a:prstGeom prst="ellipse">
              <a:avLst/>
            </a:prstGeom>
            <a:gradFill flip="none" rotWithShape="1">
              <a:gsLst>
                <a:gs pos="0">
                  <a:srgbClr val="F9EDEC"/>
                </a:gs>
                <a:gs pos="100000">
                  <a:srgbClr val="F7300B"/>
                </a:gs>
              </a:gsLst>
              <a:path path="circle">
                <a:fillToRect l="37721" t="-19636" r="62278" b="119636"/>
              </a:path>
            </a:gradFill>
            <a:ln w="12700" cap="flat">
              <a:noFill/>
              <a:miter lim="400000"/>
            </a:ln>
            <a:effectLst>
              <a:outerShdw blurRad="25400" dist="25400" dir="2388334" rotWithShape="0">
                <a:srgbClr val="000000">
                  <a:alpha val="79310"/>
                </a:srgbClr>
              </a:outerShdw>
            </a:effectLst>
          </p:spPr>
          <p:txBody>
            <a:bodyPr wrap="square" lIns="45719" tIns="45719" rIns="45719" bIns="45719" numCol="1" anchor="ctr">
              <a:noAutofit/>
            </a:bodyPr>
            <a:lstStyle/>
            <a:p>
              <a:pPr defTabSz="457184">
                <a:defRPr sz="3400" b="0">
                  <a:solidFill>
                    <a:srgbClr val="FFFFFF"/>
                  </a:solidFill>
                  <a:latin typeface="Calibri"/>
                  <a:ea typeface="Calibri"/>
                  <a:cs typeface="Calibri"/>
                  <a:sym typeface="Calibri"/>
                </a:defRPr>
              </a:pPr>
              <a:endParaRPr sz="2391"/>
            </a:p>
          </p:txBody>
        </p:sp>
        <p:pic>
          <p:nvPicPr>
            <p:cNvPr id="681" name="image16.png" descr="image16.png"/>
            <p:cNvPicPr>
              <a:picLocks noChangeAspect="1"/>
            </p:cNvPicPr>
            <p:nvPr/>
          </p:nvPicPr>
          <p:blipFill>
            <a:blip r:embed="rId8"/>
            <a:stretch>
              <a:fillRect/>
            </a:stretch>
          </p:blipFill>
          <p:spPr>
            <a:xfrm rot="14706019">
              <a:off x="1824352" y="1466186"/>
              <a:ext cx="374130" cy="143686"/>
            </a:xfrm>
            <a:prstGeom prst="rect">
              <a:avLst/>
            </a:prstGeom>
            <a:ln w="12700" cap="flat">
              <a:noFill/>
              <a:miter lim="400000"/>
            </a:ln>
            <a:effectLst/>
          </p:spPr>
        </p:pic>
        <p:sp>
          <p:nvSpPr>
            <p:cNvPr id="682" name="CD8"/>
            <p:cNvSpPr txBox="1"/>
            <p:nvPr/>
          </p:nvSpPr>
          <p:spPr>
            <a:xfrm>
              <a:off x="1312223" y="722586"/>
              <a:ext cx="526637" cy="422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b="0">
                  <a:latin typeface="Calibri"/>
                  <a:ea typeface="Calibri"/>
                  <a:cs typeface="Calibri"/>
                  <a:sym typeface="Calibri"/>
                </a:defRPr>
              </a:lvl1pPr>
            </a:lstStyle>
            <a:p>
              <a:r>
                <a:rPr sz="1266"/>
                <a:t>CD8</a:t>
              </a:r>
            </a:p>
          </p:txBody>
        </p:sp>
        <p:sp>
          <p:nvSpPr>
            <p:cNvPr id="683" name="TCR"/>
            <p:cNvSpPr txBox="1"/>
            <p:nvPr/>
          </p:nvSpPr>
          <p:spPr>
            <a:xfrm>
              <a:off x="2034647" y="1219774"/>
              <a:ext cx="620110" cy="422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sz="1800" b="0">
                  <a:latin typeface="Helvetica"/>
                  <a:ea typeface="Helvetica"/>
                  <a:cs typeface="Helvetica"/>
                  <a:sym typeface="Helvetica"/>
                </a:defRPr>
              </a:lvl1pPr>
            </a:lstStyle>
            <a:p>
              <a:r>
                <a:rPr sz="1266"/>
                <a:t>TCR</a:t>
              </a:r>
            </a:p>
          </p:txBody>
        </p:sp>
        <p:sp>
          <p:nvSpPr>
            <p:cNvPr id="684" name="Line"/>
            <p:cNvSpPr/>
            <p:nvPr/>
          </p:nvSpPr>
          <p:spPr>
            <a:xfrm>
              <a:off x="2159922" y="376334"/>
              <a:ext cx="1735736" cy="798983"/>
            </a:xfrm>
            <a:custGeom>
              <a:avLst/>
              <a:gdLst/>
              <a:ahLst/>
              <a:cxnLst>
                <a:cxn ang="0">
                  <a:pos x="wd2" y="hd2"/>
                </a:cxn>
                <a:cxn ang="5400000">
                  <a:pos x="wd2" y="hd2"/>
                </a:cxn>
                <a:cxn ang="10800000">
                  <a:pos x="wd2" y="hd2"/>
                </a:cxn>
                <a:cxn ang="16200000">
                  <a:pos x="wd2" y="hd2"/>
                </a:cxn>
              </a:cxnLst>
              <a:rect l="0" t="0" r="r" b="b"/>
              <a:pathLst>
                <a:path w="21600" h="17440" extrusionOk="0">
                  <a:moveTo>
                    <a:pt x="0" y="3798"/>
                  </a:moveTo>
                  <a:cubicBezTo>
                    <a:pt x="10009" y="-4160"/>
                    <a:pt x="17209" y="387"/>
                    <a:pt x="21600" y="17440"/>
                  </a:cubicBezTo>
                </a:path>
              </a:pathLst>
            </a:custGeom>
            <a:noFill/>
            <a:ln w="50800" cap="rnd">
              <a:solidFill>
                <a:srgbClr val="000000"/>
              </a:solidFill>
              <a:custDash>
                <a:ds d="100000" sp="200000"/>
              </a:custDash>
              <a:round/>
              <a:headEnd type="triangle" w="med" len="med"/>
            </a:ln>
            <a:effectLst/>
          </p:spPr>
          <p:txBody>
            <a:bodyPr wrap="square" lIns="45719" tIns="45719" rIns="45719" bIns="45719" numCol="1" anchor="t">
              <a:noAutofit/>
            </a:bodyPr>
            <a:lstStyle/>
            <a:p>
              <a:pPr defTabSz="457184">
                <a:defRPr b="0">
                  <a:latin typeface="Calibri"/>
                  <a:ea typeface="Calibri"/>
                  <a:cs typeface="Calibri"/>
                  <a:sym typeface="Calibri"/>
                </a:defRPr>
              </a:pPr>
              <a:endParaRPr sz="1266"/>
            </a:p>
          </p:txBody>
        </p:sp>
        <p:sp>
          <p:nvSpPr>
            <p:cNvPr id="685" name="cytokines"/>
            <p:cNvSpPr txBox="1"/>
            <p:nvPr/>
          </p:nvSpPr>
          <p:spPr>
            <a:xfrm>
              <a:off x="3104002" y="14303"/>
              <a:ext cx="1110273" cy="422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sz="1800" b="0">
                  <a:latin typeface="Helvetica"/>
                  <a:ea typeface="Helvetica"/>
                  <a:cs typeface="Helvetica"/>
                  <a:sym typeface="Helvetica"/>
                </a:defRPr>
              </a:lvl1pPr>
            </a:lstStyle>
            <a:p>
              <a:r>
                <a:rPr sz="1266"/>
                <a:t>cytokines</a:t>
              </a:r>
            </a:p>
          </p:txBody>
        </p:sp>
        <p:sp>
          <p:nvSpPr>
            <p:cNvPr id="686" name="cytotoxic molecules"/>
            <p:cNvSpPr txBox="1"/>
            <p:nvPr/>
          </p:nvSpPr>
          <p:spPr>
            <a:xfrm>
              <a:off x="0" y="2455516"/>
              <a:ext cx="1692078" cy="699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numCol="1" anchor="ctr">
              <a:spAutoFit/>
            </a:bodyPr>
            <a:lstStyle>
              <a:lvl1pPr algn="l" defTabSz="650240">
                <a:defRPr sz="1800" b="0">
                  <a:latin typeface="Helvetica"/>
                  <a:ea typeface="Helvetica"/>
                  <a:cs typeface="Helvetica"/>
                  <a:sym typeface="Helvetica"/>
                </a:defRPr>
              </a:lvl1pPr>
            </a:lstStyle>
            <a:p>
              <a:r>
                <a:rPr sz="1266"/>
                <a:t>cytotoxic molecules</a:t>
              </a:r>
            </a:p>
          </p:txBody>
        </p:sp>
        <p:pic>
          <p:nvPicPr>
            <p:cNvPr id="687" name="image17.png" descr="image17.png"/>
            <p:cNvPicPr>
              <a:picLocks noChangeAspect="1"/>
            </p:cNvPicPr>
            <p:nvPr/>
          </p:nvPicPr>
          <p:blipFill>
            <a:blip r:embed="rId9"/>
            <a:stretch>
              <a:fillRect/>
            </a:stretch>
          </p:blipFill>
          <p:spPr>
            <a:xfrm>
              <a:off x="896036" y="1392751"/>
              <a:ext cx="814374" cy="1276876"/>
            </a:xfrm>
            <a:prstGeom prst="rect">
              <a:avLst/>
            </a:prstGeom>
            <a:ln w="12700" cap="flat">
              <a:noFill/>
              <a:miter lim="400000"/>
            </a:ln>
            <a:effectLst/>
          </p:spPr>
        </p:pic>
      </p:grpSp>
      <p:grpSp>
        <p:nvGrpSpPr>
          <p:cNvPr id="691" name="Group"/>
          <p:cNvGrpSpPr/>
          <p:nvPr/>
        </p:nvGrpSpPr>
        <p:grpSpPr>
          <a:xfrm>
            <a:off x="6567225" y="2580429"/>
            <a:ext cx="1222222" cy="1281339"/>
            <a:chOff x="-1" y="0"/>
            <a:chExt cx="1738270" cy="1822348"/>
          </a:xfrm>
        </p:grpSpPr>
        <p:pic>
          <p:nvPicPr>
            <p:cNvPr id="689" name="image18.png" descr="image18.png"/>
            <p:cNvPicPr>
              <a:picLocks noChangeAspect="1"/>
            </p:cNvPicPr>
            <p:nvPr/>
          </p:nvPicPr>
          <p:blipFill>
            <a:blip r:embed="rId10"/>
            <a:stretch>
              <a:fillRect/>
            </a:stretch>
          </p:blipFill>
          <p:spPr>
            <a:xfrm>
              <a:off x="-1" y="0"/>
              <a:ext cx="1258205" cy="1211889"/>
            </a:xfrm>
            <a:prstGeom prst="rect">
              <a:avLst/>
            </a:prstGeom>
            <a:ln w="12700" cap="flat">
              <a:noFill/>
              <a:miter lim="400000"/>
            </a:ln>
            <a:effectLst/>
          </p:spPr>
        </p:pic>
        <p:sp>
          <p:nvSpPr>
            <p:cNvPr id="690" name="cytotoxic molecules"/>
            <p:cNvSpPr txBox="1"/>
            <p:nvPr/>
          </p:nvSpPr>
          <p:spPr>
            <a:xfrm>
              <a:off x="46186" y="1122353"/>
              <a:ext cx="1692083" cy="699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9" tIns="50799" rIns="50799" bIns="50799" numCol="1" anchor="ctr">
              <a:spAutoFit/>
            </a:bodyPr>
            <a:lstStyle>
              <a:lvl1pPr algn="l" defTabSz="650240">
                <a:defRPr sz="1800" b="0">
                  <a:latin typeface="Helvetica"/>
                  <a:ea typeface="Helvetica"/>
                  <a:cs typeface="Helvetica"/>
                  <a:sym typeface="Helvetica"/>
                </a:defRPr>
              </a:lvl1pPr>
            </a:lstStyle>
            <a:p>
              <a:r>
                <a:rPr sz="1266"/>
                <a:t>cytotoxic molecules</a:t>
              </a:r>
            </a:p>
          </p:txBody>
        </p:sp>
      </p:grpSp>
      <p:grpSp>
        <p:nvGrpSpPr>
          <p:cNvPr id="701" name="Group"/>
          <p:cNvGrpSpPr/>
          <p:nvPr/>
        </p:nvGrpSpPr>
        <p:grpSpPr>
          <a:xfrm>
            <a:off x="6396123" y="2526624"/>
            <a:ext cx="2336801" cy="2065752"/>
            <a:chOff x="0" y="14303"/>
            <a:chExt cx="3323449" cy="2937956"/>
          </a:xfrm>
        </p:grpSpPr>
        <p:sp>
          <p:nvSpPr>
            <p:cNvPr id="692" name="Line"/>
            <p:cNvSpPr/>
            <p:nvPr/>
          </p:nvSpPr>
          <p:spPr>
            <a:xfrm>
              <a:off x="1745971" y="21034"/>
              <a:ext cx="632347" cy="1810301"/>
            </a:xfrm>
            <a:custGeom>
              <a:avLst/>
              <a:gdLst/>
              <a:ahLst/>
              <a:cxnLst>
                <a:cxn ang="0">
                  <a:pos x="wd2" y="hd2"/>
                </a:cxn>
                <a:cxn ang="5400000">
                  <a:pos x="wd2" y="hd2"/>
                </a:cxn>
                <a:cxn ang="10800000">
                  <a:pos x="wd2" y="hd2"/>
                </a:cxn>
                <a:cxn ang="16200000">
                  <a:pos x="wd2" y="hd2"/>
                </a:cxn>
              </a:cxnLst>
              <a:rect l="0" t="0" r="r" b="b"/>
              <a:pathLst>
                <a:path w="16303" h="21600" extrusionOk="0">
                  <a:moveTo>
                    <a:pt x="4762" y="21600"/>
                  </a:moveTo>
                  <a:cubicBezTo>
                    <a:pt x="21600" y="13530"/>
                    <a:pt x="20013" y="6330"/>
                    <a:pt x="0" y="0"/>
                  </a:cubicBezTo>
                </a:path>
              </a:pathLst>
            </a:custGeom>
            <a:noFill/>
            <a:ln w="50800" cap="rnd">
              <a:solidFill>
                <a:srgbClr val="000000"/>
              </a:solidFill>
              <a:custDash>
                <a:ds d="100000" sp="200000"/>
              </a:custDash>
              <a:round/>
              <a:headEnd type="triangle" w="med" len="med"/>
            </a:ln>
            <a:effectLst/>
          </p:spPr>
          <p:txBody>
            <a:bodyPr wrap="square" lIns="45719" tIns="45719" rIns="45719" bIns="45719" numCol="1" anchor="t">
              <a:noAutofit/>
            </a:bodyPr>
            <a:lstStyle/>
            <a:p>
              <a:pPr defTabSz="457184">
                <a:defRPr b="0">
                  <a:latin typeface="Calibri"/>
                  <a:ea typeface="Calibri"/>
                  <a:cs typeface="Calibri"/>
                  <a:sym typeface="Calibri"/>
                </a:defRPr>
              </a:pPr>
              <a:endParaRPr sz="1266"/>
            </a:p>
          </p:txBody>
        </p:sp>
        <p:sp>
          <p:nvSpPr>
            <p:cNvPr id="693" name="cytokines"/>
            <p:cNvSpPr txBox="1"/>
            <p:nvPr/>
          </p:nvSpPr>
          <p:spPr>
            <a:xfrm>
              <a:off x="2213176" y="14303"/>
              <a:ext cx="1110273" cy="422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sz="1800" b="0">
                  <a:latin typeface="Helvetica"/>
                  <a:ea typeface="Helvetica"/>
                  <a:cs typeface="Helvetica"/>
                  <a:sym typeface="Helvetica"/>
                </a:defRPr>
              </a:lvl1pPr>
            </a:lstStyle>
            <a:p>
              <a:r>
                <a:rPr sz="1266"/>
                <a:t>cytokines</a:t>
              </a:r>
            </a:p>
          </p:txBody>
        </p:sp>
        <p:grpSp>
          <p:nvGrpSpPr>
            <p:cNvPr id="696" name="Group"/>
            <p:cNvGrpSpPr/>
            <p:nvPr/>
          </p:nvGrpSpPr>
          <p:grpSpPr>
            <a:xfrm>
              <a:off x="366675" y="1952411"/>
              <a:ext cx="1387270" cy="999848"/>
              <a:chOff x="0" y="0"/>
              <a:chExt cx="1387269" cy="999847"/>
            </a:xfrm>
          </p:grpSpPr>
          <p:sp>
            <p:nvSpPr>
              <p:cNvPr id="694" name="Line"/>
              <p:cNvSpPr/>
              <p:nvPr/>
            </p:nvSpPr>
            <p:spPr>
              <a:xfrm>
                <a:off x="19050" y="19050"/>
                <a:ext cx="1349165" cy="961747"/>
              </a:xfrm>
              <a:custGeom>
                <a:avLst/>
                <a:gdLst/>
                <a:ahLst/>
                <a:cxnLst>
                  <a:cxn ang="0">
                    <a:pos x="wd2" y="hd2"/>
                  </a:cxn>
                  <a:cxn ang="5400000">
                    <a:pos x="wd2" y="hd2"/>
                  </a:cxn>
                  <a:cxn ang="10800000">
                    <a:pos x="wd2" y="hd2"/>
                  </a:cxn>
                  <a:cxn ang="16200000">
                    <a:pos x="wd2" y="hd2"/>
                  </a:cxn>
                </a:cxnLst>
                <a:rect l="0" t="0" r="r" b="b"/>
                <a:pathLst>
                  <a:path w="21600" h="21600" extrusionOk="0">
                    <a:moveTo>
                      <a:pt x="3872" y="2662"/>
                    </a:moveTo>
                    <a:lnTo>
                      <a:pt x="5978" y="0"/>
                    </a:lnTo>
                    <a:lnTo>
                      <a:pt x="8773" y="2581"/>
                    </a:lnTo>
                    <a:lnTo>
                      <a:pt x="11569" y="379"/>
                    </a:lnTo>
                    <a:lnTo>
                      <a:pt x="13299" y="4583"/>
                    </a:lnTo>
                    <a:lnTo>
                      <a:pt x="16311" y="5874"/>
                    </a:lnTo>
                    <a:lnTo>
                      <a:pt x="17958" y="3639"/>
                    </a:lnTo>
                    <a:lnTo>
                      <a:pt x="21600" y="5689"/>
                    </a:lnTo>
                    <a:lnTo>
                      <a:pt x="20576" y="10420"/>
                    </a:lnTo>
                    <a:lnTo>
                      <a:pt x="16481" y="15616"/>
                    </a:lnTo>
                    <a:lnTo>
                      <a:pt x="18129" y="19706"/>
                    </a:lnTo>
                    <a:lnTo>
                      <a:pt x="12695" y="21600"/>
                    </a:lnTo>
                    <a:lnTo>
                      <a:pt x="8524" y="17614"/>
                    </a:lnTo>
                    <a:lnTo>
                      <a:pt x="5404" y="18454"/>
                    </a:lnTo>
                    <a:lnTo>
                      <a:pt x="0" y="16252"/>
                    </a:lnTo>
                    <a:lnTo>
                      <a:pt x="368" y="10567"/>
                    </a:lnTo>
                    <a:lnTo>
                      <a:pt x="3570" y="8707"/>
                    </a:lnTo>
                    <a:lnTo>
                      <a:pt x="945" y="3511"/>
                    </a:lnTo>
                    <a:lnTo>
                      <a:pt x="4417" y="2011"/>
                    </a:lnTo>
                  </a:path>
                </a:pathLst>
              </a:custGeom>
              <a:gradFill flip="none" rotWithShape="1">
                <a:gsLst>
                  <a:gs pos="0">
                    <a:srgbClr val="F9EDEC"/>
                  </a:gs>
                  <a:gs pos="100000">
                    <a:srgbClr val="716C15"/>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457184">
                  <a:defRPr sz="3400" b="0">
                    <a:latin typeface="Calibri"/>
                    <a:ea typeface="Calibri"/>
                    <a:cs typeface="Calibri"/>
                    <a:sym typeface="Calibri"/>
                  </a:defRPr>
                </a:pPr>
                <a:endParaRPr sz="2391"/>
              </a:p>
            </p:txBody>
          </p:sp>
          <p:pic>
            <p:nvPicPr>
              <p:cNvPr id="695" name="image19.png" descr="image19.png"/>
              <p:cNvPicPr>
                <a:picLocks noChangeAspect="1"/>
              </p:cNvPicPr>
              <p:nvPr/>
            </p:nvPicPr>
            <p:blipFill>
              <a:blip r:embed="rId11"/>
              <a:stretch>
                <a:fillRect/>
              </a:stretch>
            </p:blipFill>
            <p:spPr>
              <a:xfrm>
                <a:off x="-1" y="-1"/>
                <a:ext cx="1387270" cy="999848"/>
              </a:xfrm>
              <a:prstGeom prst="rect">
                <a:avLst/>
              </a:prstGeom>
              <a:ln w="12700" cap="flat">
                <a:noFill/>
                <a:miter lim="400000"/>
              </a:ln>
              <a:effectLst/>
            </p:spPr>
          </p:pic>
        </p:grpSp>
        <p:sp>
          <p:nvSpPr>
            <p:cNvPr id="697" name="myeloid cells"/>
            <p:cNvSpPr txBox="1"/>
            <p:nvPr/>
          </p:nvSpPr>
          <p:spPr>
            <a:xfrm>
              <a:off x="558607" y="2268973"/>
              <a:ext cx="1226544" cy="3921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sz="1600" b="0">
                  <a:latin typeface="Calibri"/>
                  <a:ea typeface="Calibri"/>
                  <a:cs typeface="Calibri"/>
                  <a:sym typeface="Calibri"/>
                </a:defRPr>
              </a:lvl1pPr>
            </a:lstStyle>
            <a:p>
              <a:r>
                <a:rPr sz="1125" dirty="0"/>
                <a:t>myeloid cells</a:t>
              </a:r>
            </a:p>
          </p:txBody>
        </p:sp>
        <p:sp>
          <p:nvSpPr>
            <p:cNvPr id="698" name="Oval"/>
            <p:cNvSpPr/>
            <p:nvPr/>
          </p:nvSpPr>
          <p:spPr>
            <a:xfrm rot="8534252">
              <a:off x="1875580" y="1915839"/>
              <a:ext cx="754632" cy="767679"/>
            </a:xfrm>
            <a:prstGeom prst="ellipse">
              <a:avLst/>
            </a:prstGeom>
            <a:gradFill flip="none" rotWithShape="1">
              <a:gsLst>
                <a:gs pos="0">
                  <a:srgbClr val="F9EDEC"/>
                </a:gs>
                <a:gs pos="100000">
                  <a:srgbClr val="162E5D"/>
                </a:gs>
              </a:gsLst>
              <a:path path="circle">
                <a:fillToRect l="37721" t="-19636" r="62278" b="119636"/>
              </a:path>
            </a:gradFill>
            <a:ln w="12700" cap="flat">
              <a:noFill/>
              <a:miter lim="400000"/>
            </a:ln>
            <a:effectLst>
              <a:outerShdw blurRad="25400" dist="25400" dir="2388334" rotWithShape="0">
                <a:srgbClr val="000000">
                  <a:alpha val="79310"/>
                </a:srgbClr>
              </a:outerShdw>
            </a:effectLst>
          </p:spPr>
          <p:txBody>
            <a:bodyPr wrap="square" lIns="45719" tIns="45719" rIns="45719" bIns="45719" numCol="1" anchor="ctr">
              <a:noAutofit/>
            </a:bodyPr>
            <a:lstStyle/>
            <a:p>
              <a:pPr defTabSz="457184">
                <a:defRPr sz="3400" b="0">
                  <a:solidFill>
                    <a:srgbClr val="FFFFFF"/>
                  </a:solidFill>
                  <a:latin typeface="Calibri"/>
                  <a:ea typeface="Calibri"/>
                  <a:cs typeface="Calibri"/>
                  <a:sym typeface="Calibri"/>
                </a:defRPr>
              </a:pPr>
              <a:endParaRPr sz="2391"/>
            </a:p>
          </p:txBody>
        </p:sp>
        <p:sp>
          <p:nvSpPr>
            <p:cNvPr id="699" name="B cells"/>
            <p:cNvSpPr txBox="1"/>
            <p:nvPr/>
          </p:nvSpPr>
          <p:spPr>
            <a:xfrm>
              <a:off x="1967069" y="2103617"/>
              <a:ext cx="667986" cy="3921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sz="1600" b="0">
                  <a:latin typeface="Calibri"/>
                  <a:ea typeface="Calibri"/>
                  <a:cs typeface="Calibri"/>
                  <a:sym typeface="Calibri"/>
                </a:defRPr>
              </a:lvl1pPr>
            </a:lstStyle>
            <a:p>
              <a:r>
                <a:rPr sz="1125" dirty="0"/>
                <a:t>B cells</a:t>
              </a:r>
            </a:p>
          </p:txBody>
        </p:sp>
        <p:sp>
          <p:nvSpPr>
            <p:cNvPr id="700" name="Line"/>
            <p:cNvSpPr/>
            <p:nvPr/>
          </p:nvSpPr>
          <p:spPr>
            <a:xfrm flipH="1" flipV="1">
              <a:off x="0" y="1637706"/>
              <a:ext cx="367530" cy="367532"/>
            </a:xfrm>
            <a:prstGeom prst="line">
              <a:avLst/>
            </a:prstGeom>
            <a:noFill/>
            <a:ln w="50800" cap="flat">
              <a:solidFill>
                <a:srgbClr val="000000"/>
              </a:solidFill>
              <a:custDash>
                <a:ds d="600000" sp="600000"/>
              </a:custDash>
              <a:miter lim="400000"/>
              <a:tailEnd type="triangle" w="med" len="med"/>
            </a:ln>
            <a:effectLst/>
          </p:spPr>
          <p:txBody>
            <a:bodyPr wrap="square" lIns="45719" tIns="45719" rIns="45719" bIns="45719" numCol="1" anchor="t">
              <a:noAutofit/>
            </a:bodyPr>
            <a:lstStyle/>
            <a:p>
              <a:pPr defTabSz="457184">
                <a:defRPr b="0">
                  <a:latin typeface="Calibri"/>
                  <a:ea typeface="Calibri"/>
                  <a:cs typeface="Calibri"/>
                  <a:sym typeface="Calibri"/>
                </a:defRPr>
              </a:pPr>
              <a:endParaRPr sz="1266"/>
            </a:p>
          </p:txBody>
        </p:sp>
      </p:grpSp>
      <p:sp>
        <p:nvSpPr>
          <p:cNvPr id="702" name="Line"/>
          <p:cNvSpPr/>
          <p:nvPr/>
        </p:nvSpPr>
        <p:spPr>
          <a:xfrm>
            <a:off x="5172025" y="2244573"/>
            <a:ext cx="1" cy="267891"/>
          </a:xfrm>
          <a:prstGeom prst="line">
            <a:avLst/>
          </a:prstGeom>
          <a:ln w="25400">
            <a:solidFill>
              <a:srgbClr val="000000"/>
            </a:solidFill>
            <a:miter lim="400000"/>
            <a:tailEnd type="triangle"/>
          </a:ln>
        </p:spPr>
        <p:txBody>
          <a:bodyPr lIns="45719" tIns="45719" rIns="45719" bIns="45719"/>
          <a:lstStyle/>
          <a:p>
            <a:pPr defTabSz="457184">
              <a:defRPr b="0">
                <a:latin typeface="Calibri"/>
                <a:ea typeface="Calibri"/>
                <a:cs typeface="Calibri"/>
                <a:sym typeface="Calibri"/>
              </a:defRPr>
            </a:pPr>
            <a:endParaRPr sz="1266"/>
          </a:p>
        </p:txBody>
      </p:sp>
      <p:sp>
        <p:nvSpPr>
          <p:cNvPr id="703" name="Line"/>
          <p:cNvSpPr/>
          <p:nvPr/>
        </p:nvSpPr>
        <p:spPr>
          <a:xfrm>
            <a:off x="7300420" y="2709423"/>
            <a:ext cx="1" cy="267893"/>
          </a:xfrm>
          <a:prstGeom prst="line">
            <a:avLst/>
          </a:prstGeom>
          <a:ln w="25400">
            <a:solidFill>
              <a:srgbClr val="000000"/>
            </a:solidFill>
            <a:miter lim="400000"/>
            <a:tailEnd type="triangle"/>
          </a:ln>
        </p:spPr>
        <p:txBody>
          <a:bodyPr lIns="45719" tIns="45719" rIns="45719" bIns="45719"/>
          <a:lstStyle/>
          <a:p>
            <a:pPr defTabSz="457184">
              <a:defRPr b="0">
                <a:latin typeface="Calibri"/>
                <a:ea typeface="Calibri"/>
                <a:cs typeface="Calibri"/>
                <a:sym typeface="Calibri"/>
              </a:defRPr>
            </a:pPr>
            <a:endParaRPr sz="1266"/>
          </a:p>
        </p:txBody>
      </p:sp>
      <p:sp>
        <p:nvSpPr>
          <p:cNvPr id="704" name="Immune recognition mechanisms that contribute to anti-tumor immunity"/>
          <p:cNvSpPr txBox="1"/>
          <p:nvPr/>
        </p:nvSpPr>
        <p:spPr>
          <a:xfrm>
            <a:off x="0" y="207046"/>
            <a:ext cx="12192000" cy="50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defTabSz="650240">
              <a:defRPr sz="3800" i="1">
                <a:latin typeface="Helvetica"/>
                <a:ea typeface="Helvetica"/>
                <a:cs typeface="Helvetica"/>
                <a:sym typeface="Helvetica"/>
              </a:defRPr>
            </a:lvl1pPr>
          </a:lstStyle>
          <a:p>
            <a:pPr algn="ctr"/>
            <a:r>
              <a:rPr lang="en-US" sz="2700" b="1" dirty="0"/>
              <a:t>Connection between immune interaction and microbiome</a:t>
            </a:r>
            <a:endParaRPr sz="2700" b="1" dirty="0"/>
          </a:p>
        </p:txBody>
      </p:sp>
      <p:sp>
        <p:nvSpPr>
          <p:cNvPr id="705" name="Kreiter et al., Nature 2015…"/>
          <p:cNvSpPr txBox="1"/>
          <p:nvPr/>
        </p:nvSpPr>
        <p:spPr>
          <a:xfrm>
            <a:off x="3947833" y="5340530"/>
            <a:ext cx="2939264" cy="871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p>
            <a:pPr defTabSz="457184">
              <a:defRPr sz="1800" b="0">
                <a:latin typeface="Helvetica"/>
                <a:ea typeface="Helvetica"/>
                <a:cs typeface="Helvetica"/>
                <a:sym typeface="Helvetica"/>
              </a:defRPr>
            </a:pPr>
            <a:r>
              <a:rPr sz="1266"/>
              <a:t>Kreiter et al., Nature 2015</a:t>
            </a:r>
          </a:p>
          <a:p>
            <a:pPr defTabSz="457184">
              <a:defRPr sz="1800" b="0">
                <a:latin typeface="Helvetica"/>
                <a:ea typeface="Helvetica"/>
                <a:cs typeface="Helvetica"/>
                <a:sym typeface="Helvetica"/>
              </a:defRPr>
            </a:pPr>
            <a:r>
              <a:rPr sz="1266"/>
              <a:t>Hirschhorn-Cymerman et al., JEM 2012</a:t>
            </a:r>
          </a:p>
          <a:p>
            <a:pPr defTabSz="457184">
              <a:defRPr sz="1800" b="0">
                <a:latin typeface="Helvetica"/>
                <a:ea typeface="Helvetica"/>
                <a:cs typeface="Helvetica"/>
                <a:sym typeface="Helvetica"/>
              </a:defRPr>
            </a:pPr>
            <a:r>
              <a:rPr sz="1266"/>
              <a:t>Haabeth et al., Leukemia 2016</a:t>
            </a:r>
          </a:p>
          <a:p>
            <a:pPr defTabSz="457184">
              <a:defRPr sz="1800" b="0">
                <a:latin typeface="Helvetica"/>
                <a:ea typeface="Helvetica"/>
                <a:cs typeface="Helvetica"/>
                <a:sym typeface="Helvetica"/>
              </a:defRPr>
            </a:pPr>
            <a:r>
              <a:rPr sz="1266"/>
              <a:t>Tarafdar et al., Blood 2017</a:t>
            </a:r>
          </a:p>
        </p:txBody>
      </p:sp>
      <p:sp>
        <p:nvSpPr>
          <p:cNvPr id="706" name="Tran et al., Science 2014…"/>
          <p:cNvSpPr txBox="1"/>
          <p:nvPr/>
        </p:nvSpPr>
        <p:spPr>
          <a:xfrm>
            <a:off x="6797046" y="5365923"/>
            <a:ext cx="2072040" cy="871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p>
            <a:pPr defTabSz="457184">
              <a:defRPr sz="1800" b="0">
                <a:latin typeface="Helvetica"/>
                <a:ea typeface="Helvetica"/>
                <a:cs typeface="Helvetica"/>
                <a:sym typeface="Helvetica"/>
              </a:defRPr>
            </a:pPr>
            <a:r>
              <a:rPr sz="1266" dirty="0"/>
              <a:t>Tran et al., Science 2014</a:t>
            </a:r>
          </a:p>
          <a:p>
            <a:pPr defTabSz="457184">
              <a:defRPr sz="1800" b="0">
                <a:latin typeface="Helvetica"/>
                <a:ea typeface="Helvetica"/>
                <a:cs typeface="Helvetica"/>
                <a:sym typeface="Helvetica"/>
              </a:defRPr>
            </a:pPr>
            <a:r>
              <a:rPr sz="1266" dirty="0"/>
              <a:t>Spitzer et al., Cell 2017</a:t>
            </a:r>
          </a:p>
          <a:p>
            <a:pPr defTabSz="457184">
              <a:defRPr sz="1800" b="0">
                <a:latin typeface="Helvetica"/>
                <a:ea typeface="Helvetica"/>
                <a:cs typeface="Helvetica"/>
                <a:sym typeface="Helvetica"/>
              </a:defRPr>
            </a:pPr>
            <a:r>
              <a:rPr sz="1266" dirty="0"/>
              <a:t>Hung et al., JEM 1998</a:t>
            </a:r>
          </a:p>
          <a:p>
            <a:pPr defTabSz="457184">
              <a:defRPr sz="1800" b="0">
                <a:latin typeface="Helvetica"/>
                <a:ea typeface="Helvetica"/>
                <a:cs typeface="Helvetica"/>
                <a:sym typeface="Helvetica"/>
              </a:defRPr>
            </a:pPr>
            <a:r>
              <a:rPr sz="1266" dirty="0"/>
              <a:t>Janssen et al., Nature 2003</a:t>
            </a:r>
          </a:p>
        </p:txBody>
      </p:sp>
      <p:sp>
        <p:nvSpPr>
          <p:cNvPr id="45" name="Oval">
            <a:extLst>
              <a:ext uri="{FF2B5EF4-FFF2-40B4-BE49-F238E27FC236}">
                <a16:creationId xmlns:a16="http://schemas.microsoft.com/office/drawing/2014/main" id="{2597D5B5-4C60-5D40-837C-6D63B8104C3A}"/>
              </a:ext>
            </a:extLst>
          </p:cNvPr>
          <p:cNvSpPr/>
          <p:nvPr/>
        </p:nvSpPr>
        <p:spPr>
          <a:xfrm rot="8534252">
            <a:off x="5882812" y="3989551"/>
            <a:ext cx="530601" cy="539775"/>
          </a:xfrm>
          <a:prstGeom prst="ellipse">
            <a:avLst/>
          </a:prstGeom>
          <a:gradFill flip="none" rotWithShape="1">
            <a:gsLst>
              <a:gs pos="53000">
                <a:srgbClr val="F9EDEC"/>
              </a:gs>
              <a:gs pos="100000">
                <a:srgbClr val="162E5D"/>
              </a:gs>
            </a:gsLst>
            <a:path path="shape">
              <a:fillToRect l="50000" t="50000" r="50000" b="50000"/>
            </a:path>
            <a:tileRect/>
          </a:gradFill>
          <a:ln w="12700" cap="flat">
            <a:noFill/>
            <a:miter lim="400000"/>
          </a:ln>
          <a:effectLst>
            <a:outerShdw blurRad="25400" dist="25400" dir="2388334" rotWithShape="0">
              <a:srgbClr val="000000">
                <a:alpha val="79310"/>
              </a:srgbClr>
            </a:outerShdw>
          </a:effectLst>
        </p:spPr>
        <p:txBody>
          <a:bodyPr wrap="square" lIns="45719" tIns="45719" rIns="45719" bIns="45719" numCol="1" anchor="ctr">
            <a:noAutofit/>
          </a:bodyPr>
          <a:lstStyle/>
          <a:p>
            <a:pPr defTabSz="457184">
              <a:defRPr sz="3400" b="0">
                <a:solidFill>
                  <a:srgbClr val="FFFFFF"/>
                </a:solidFill>
                <a:latin typeface="Calibri"/>
                <a:ea typeface="Calibri"/>
                <a:cs typeface="Calibri"/>
                <a:sym typeface="Calibri"/>
              </a:defRPr>
            </a:pPr>
            <a:endParaRPr sz="2391" dirty="0"/>
          </a:p>
        </p:txBody>
      </p:sp>
      <p:sp>
        <p:nvSpPr>
          <p:cNvPr id="46" name="B cells">
            <a:extLst>
              <a:ext uri="{FF2B5EF4-FFF2-40B4-BE49-F238E27FC236}">
                <a16:creationId xmlns:a16="http://schemas.microsoft.com/office/drawing/2014/main" id="{C280BE8E-302C-E84B-808B-34D6E1065655}"/>
              </a:ext>
            </a:extLst>
          </p:cNvPr>
          <p:cNvSpPr txBox="1"/>
          <p:nvPr/>
        </p:nvSpPr>
        <p:spPr>
          <a:xfrm>
            <a:off x="6012659" y="4133530"/>
            <a:ext cx="270906" cy="2757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9" tIns="50799" rIns="50799" bIns="50799" numCol="1" anchor="ctr">
            <a:spAutoFit/>
          </a:bodyPr>
          <a:lstStyle>
            <a:lvl1pPr algn="l" defTabSz="650240">
              <a:defRPr sz="1600" b="0">
                <a:latin typeface="Calibri"/>
                <a:ea typeface="Calibri"/>
                <a:cs typeface="Calibri"/>
                <a:sym typeface="Calibri"/>
              </a:defRPr>
            </a:lvl1pPr>
          </a:lstStyle>
          <a:p>
            <a:r>
              <a:rPr lang="en-US" sz="1125" dirty="0"/>
              <a:t>NK</a:t>
            </a:r>
            <a:endParaRPr sz="1125" dirty="0"/>
          </a:p>
        </p:txBody>
      </p:sp>
      <p:sp>
        <p:nvSpPr>
          <p:cNvPr id="8" name="TextBox 7">
            <a:extLst>
              <a:ext uri="{FF2B5EF4-FFF2-40B4-BE49-F238E27FC236}">
                <a16:creationId xmlns:a16="http://schemas.microsoft.com/office/drawing/2014/main" id="{9809E994-B67B-400B-AB53-6DA3668F2FA8}"/>
              </a:ext>
            </a:extLst>
          </p:cNvPr>
          <p:cNvSpPr txBox="1"/>
          <p:nvPr/>
        </p:nvSpPr>
        <p:spPr>
          <a:xfrm>
            <a:off x="4469888" y="3628806"/>
            <a:ext cx="1196481" cy="307777"/>
          </a:xfrm>
          <a:prstGeom prst="rect">
            <a:avLst/>
          </a:prstGeom>
          <a:noFill/>
        </p:spPr>
        <p:txBody>
          <a:bodyPr wrap="none" rtlCol="0">
            <a:spAutoFit/>
          </a:bodyPr>
          <a:lstStyle/>
          <a:p>
            <a:r>
              <a:rPr lang="en-US" sz="1400" dirty="0"/>
              <a:t>Microbiome ?</a:t>
            </a:r>
          </a:p>
        </p:txBody>
      </p:sp>
    </p:spTree>
    <p:extLst>
      <p:ext uri="{BB962C8B-B14F-4D97-AF65-F5344CB8AC3E}">
        <p14:creationId xmlns:p14="http://schemas.microsoft.com/office/powerpoint/2010/main" val="318491042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70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70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0" animBg="1" advAuto="0"/>
      <p:bldP spid="688" grpId="0" animBg="1" advAuto="0"/>
      <p:bldP spid="691" grpId="0" animBg="1" advAuto="0"/>
      <p:bldP spid="701" grpId="0" animBg="1" advAuto="0"/>
      <p:bldP spid="702" grpId="0" animBg="1" advAuto="0"/>
      <p:bldP spid="703" grpId="0" animBg="1" advAuto="0"/>
      <p:bldP spid="45" grpId="0" animBg="1"/>
      <p:bldP spid="4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8040575-712E-4774-8C91-8359AFEEB61E}"/>
              </a:ext>
            </a:extLst>
          </p:cNvPr>
          <p:cNvGrpSpPr/>
          <p:nvPr/>
        </p:nvGrpSpPr>
        <p:grpSpPr>
          <a:xfrm>
            <a:off x="1798985" y="109726"/>
            <a:ext cx="7420016" cy="2745911"/>
            <a:chOff x="380947" y="64867"/>
            <a:chExt cx="11223179" cy="4153340"/>
          </a:xfrm>
        </p:grpSpPr>
        <p:pic>
          <p:nvPicPr>
            <p:cNvPr id="6" name="Picture 5">
              <a:extLst>
                <a:ext uri="{FF2B5EF4-FFF2-40B4-BE49-F238E27FC236}">
                  <a16:creationId xmlns:a16="http://schemas.microsoft.com/office/drawing/2014/main" id="{C0FB55B6-18EB-4AA2-832F-1746BA9D8A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118" b="53002"/>
            <a:stretch/>
          </p:blipFill>
          <p:spPr>
            <a:xfrm>
              <a:off x="380947" y="64867"/>
              <a:ext cx="11223179" cy="4153340"/>
            </a:xfrm>
            <a:prstGeom prst="rect">
              <a:avLst/>
            </a:prstGeom>
          </p:spPr>
        </p:pic>
        <p:sp>
          <p:nvSpPr>
            <p:cNvPr id="7" name="TextBox 6">
              <a:extLst>
                <a:ext uri="{FF2B5EF4-FFF2-40B4-BE49-F238E27FC236}">
                  <a16:creationId xmlns:a16="http://schemas.microsoft.com/office/drawing/2014/main" id="{DB6CFAA5-8FD2-4D46-8A22-4C8CE158DB1F}"/>
                </a:ext>
              </a:extLst>
            </p:cNvPr>
            <p:cNvSpPr txBox="1"/>
            <p:nvPr/>
          </p:nvSpPr>
          <p:spPr>
            <a:xfrm>
              <a:off x="5086772" y="1368213"/>
              <a:ext cx="1591734" cy="366292"/>
            </a:xfrm>
            <a:prstGeom prst="rect">
              <a:avLst/>
            </a:prstGeom>
            <a:solidFill>
              <a:schemeClr val="bg1"/>
            </a:solidFill>
          </p:spPr>
          <p:txBody>
            <a:bodyPr wrap="square" rtlCol="0">
              <a:spAutoFit/>
            </a:bodyPr>
            <a:lstStyle/>
            <a:p>
              <a:r>
                <a:rPr lang="en-US" sz="900" dirty="0"/>
                <a:t>Drug incubation</a:t>
              </a:r>
            </a:p>
          </p:txBody>
        </p:sp>
        <p:sp>
          <p:nvSpPr>
            <p:cNvPr id="8" name="TextBox 7">
              <a:extLst>
                <a:ext uri="{FF2B5EF4-FFF2-40B4-BE49-F238E27FC236}">
                  <a16:creationId xmlns:a16="http://schemas.microsoft.com/office/drawing/2014/main" id="{6D81B989-C4E8-4C29-9245-85CEEF129C09}"/>
                </a:ext>
              </a:extLst>
            </p:cNvPr>
            <p:cNvSpPr txBox="1"/>
            <p:nvPr/>
          </p:nvSpPr>
          <p:spPr>
            <a:xfrm rot="1500876">
              <a:off x="6567810" y="1512359"/>
              <a:ext cx="919132" cy="366292"/>
            </a:xfrm>
            <a:prstGeom prst="rect">
              <a:avLst/>
            </a:prstGeom>
            <a:solidFill>
              <a:schemeClr val="bg1"/>
            </a:solidFill>
          </p:spPr>
          <p:txBody>
            <a:bodyPr wrap="square" rtlCol="0">
              <a:spAutoFit/>
            </a:bodyPr>
            <a:lstStyle/>
            <a:p>
              <a:r>
                <a:rPr lang="en-US" sz="900" dirty="0"/>
                <a:t>+/- drug</a:t>
              </a:r>
            </a:p>
          </p:txBody>
        </p:sp>
      </p:grpSp>
      <p:sp>
        <p:nvSpPr>
          <p:cNvPr id="10" name="TextBox 9">
            <a:extLst>
              <a:ext uri="{FF2B5EF4-FFF2-40B4-BE49-F238E27FC236}">
                <a16:creationId xmlns:a16="http://schemas.microsoft.com/office/drawing/2014/main" id="{3FF21CC3-5E1A-44C1-A154-FF350DC3CBB8}"/>
              </a:ext>
            </a:extLst>
          </p:cNvPr>
          <p:cNvSpPr txBox="1"/>
          <p:nvPr/>
        </p:nvSpPr>
        <p:spPr>
          <a:xfrm>
            <a:off x="9300385" y="270314"/>
            <a:ext cx="2014782" cy="2585323"/>
          </a:xfrm>
          <a:prstGeom prst="rect">
            <a:avLst/>
          </a:prstGeom>
          <a:noFill/>
        </p:spPr>
        <p:txBody>
          <a:bodyPr wrap="none" rtlCol="0">
            <a:spAutoFit/>
          </a:bodyPr>
          <a:lstStyle/>
          <a:p>
            <a:r>
              <a:rPr lang="en-US" dirty="0" err="1"/>
              <a:t>IFNg</a:t>
            </a:r>
            <a:endParaRPr lang="en-US" dirty="0"/>
          </a:p>
          <a:p>
            <a:r>
              <a:rPr lang="en-US" dirty="0" err="1"/>
              <a:t>PPARd</a:t>
            </a:r>
            <a:r>
              <a:rPr lang="en-US" dirty="0"/>
              <a:t> agonist</a:t>
            </a:r>
          </a:p>
          <a:p>
            <a:r>
              <a:rPr lang="en-US" b="1" i="1" dirty="0"/>
              <a:t>TLR agonist</a:t>
            </a:r>
          </a:p>
          <a:p>
            <a:r>
              <a:rPr lang="en-US" b="1" i="1" dirty="0"/>
              <a:t>Bacterial culture</a:t>
            </a:r>
          </a:p>
          <a:p>
            <a:r>
              <a:rPr lang="en-US" dirty="0"/>
              <a:t>EZH2 inhibitor</a:t>
            </a:r>
          </a:p>
          <a:p>
            <a:r>
              <a:rPr lang="en-US" i="1" dirty="0"/>
              <a:t>aPD-1/ aPD-L1</a:t>
            </a:r>
          </a:p>
          <a:p>
            <a:r>
              <a:rPr lang="en-US" i="1" dirty="0"/>
              <a:t>Bi-specific antibody</a:t>
            </a:r>
          </a:p>
          <a:p>
            <a:r>
              <a:rPr lang="en-US" i="1" dirty="0"/>
              <a:t>CAR-T</a:t>
            </a:r>
          </a:p>
          <a:p>
            <a:endParaRPr lang="en-US" b="1" i="1" dirty="0"/>
          </a:p>
        </p:txBody>
      </p:sp>
      <p:sp>
        <p:nvSpPr>
          <p:cNvPr id="15" name="TextBox 14">
            <a:extLst>
              <a:ext uri="{FF2B5EF4-FFF2-40B4-BE49-F238E27FC236}">
                <a16:creationId xmlns:a16="http://schemas.microsoft.com/office/drawing/2014/main" id="{DA7FA847-637D-4839-8209-3E2540899171}"/>
              </a:ext>
            </a:extLst>
          </p:cNvPr>
          <p:cNvSpPr txBox="1"/>
          <p:nvPr/>
        </p:nvSpPr>
        <p:spPr>
          <a:xfrm>
            <a:off x="132425" y="513185"/>
            <a:ext cx="1585176" cy="1938992"/>
          </a:xfrm>
          <a:prstGeom prst="rect">
            <a:avLst/>
          </a:prstGeom>
          <a:noFill/>
        </p:spPr>
        <p:txBody>
          <a:bodyPr wrap="square" rtlCol="0">
            <a:spAutoFit/>
          </a:bodyPr>
          <a:lstStyle/>
          <a:p>
            <a:pPr algn="ctr"/>
            <a:r>
              <a:rPr lang="en-US" sz="2400" b="1" dirty="0"/>
              <a:t>Organoid-immune cell</a:t>
            </a:r>
          </a:p>
          <a:p>
            <a:pPr algn="ctr"/>
            <a:r>
              <a:rPr lang="en-US" sz="2400" b="1" i="1" dirty="0"/>
              <a:t>Co-culture</a:t>
            </a:r>
          </a:p>
          <a:p>
            <a:pPr algn="ctr"/>
            <a:endParaRPr lang="en-US" sz="2400" b="1" i="1" dirty="0"/>
          </a:p>
        </p:txBody>
      </p:sp>
      <p:pic>
        <p:nvPicPr>
          <p:cNvPr id="16" name="Picture 15">
            <a:extLst>
              <a:ext uri="{FF2B5EF4-FFF2-40B4-BE49-F238E27FC236}">
                <a16:creationId xmlns:a16="http://schemas.microsoft.com/office/drawing/2014/main" id="{DE91B9F9-9BAF-5C0C-DC82-F0707F78B7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5945198" y="3126355"/>
            <a:ext cx="1794438" cy="1776085"/>
          </a:xfrm>
          <a:prstGeom prst="rect">
            <a:avLst/>
          </a:prstGeom>
        </p:spPr>
      </p:pic>
      <p:grpSp>
        <p:nvGrpSpPr>
          <p:cNvPr id="21" name="Group 20">
            <a:extLst>
              <a:ext uri="{FF2B5EF4-FFF2-40B4-BE49-F238E27FC236}">
                <a16:creationId xmlns:a16="http://schemas.microsoft.com/office/drawing/2014/main" id="{6821AE87-E08E-F9C1-AF1D-166301A8F83F}"/>
              </a:ext>
            </a:extLst>
          </p:cNvPr>
          <p:cNvGrpSpPr/>
          <p:nvPr/>
        </p:nvGrpSpPr>
        <p:grpSpPr>
          <a:xfrm>
            <a:off x="8292659" y="3122015"/>
            <a:ext cx="3085501" cy="1790490"/>
            <a:chOff x="7348451" y="2980180"/>
            <a:chExt cx="3258589" cy="1890931"/>
          </a:xfrm>
        </p:grpSpPr>
        <p:pic>
          <p:nvPicPr>
            <p:cNvPr id="17" name="Picture 16">
              <a:extLst>
                <a:ext uri="{FF2B5EF4-FFF2-40B4-BE49-F238E27FC236}">
                  <a16:creationId xmlns:a16="http://schemas.microsoft.com/office/drawing/2014/main" id="{037CB356-EF30-AFFB-662B-45A9957E55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48451" y="2980180"/>
              <a:ext cx="3258589" cy="1890931"/>
            </a:xfrm>
            <a:prstGeom prst="rect">
              <a:avLst/>
            </a:prstGeom>
          </p:spPr>
        </p:pic>
        <p:sp>
          <p:nvSpPr>
            <p:cNvPr id="18" name="TextBox 17">
              <a:extLst>
                <a:ext uri="{FF2B5EF4-FFF2-40B4-BE49-F238E27FC236}">
                  <a16:creationId xmlns:a16="http://schemas.microsoft.com/office/drawing/2014/main" id="{57C1C821-8186-E5EB-D946-B816B2DFB13C}"/>
                </a:ext>
              </a:extLst>
            </p:cNvPr>
            <p:cNvSpPr txBox="1"/>
            <p:nvPr/>
          </p:nvSpPr>
          <p:spPr>
            <a:xfrm>
              <a:off x="7820866" y="3169081"/>
              <a:ext cx="974784" cy="276999"/>
            </a:xfrm>
            <a:prstGeom prst="rect">
              <a:avLst/>
            </a:prstGeom>
            <a:noFill/>
          </p:spPr>
          <p:txBody>
            <a:bodyPr wrap="square" rtlCol="0">
              <a:spAutoFit/>
            </a:bodyPr>
            <a:lstStyle/>
            <a:p>
              <a:r>
                <a:rPr lang="en-US" sz="1200" b="1" dirty="0">
                  <a:solidFill>
                    <a:srgbClr val="FF0000"/>
                  </a:solidFill>
                </a:rPr>
                <a:t>Bladder</a:t>
              </a:r>
            </a:p>
          </p:txBody>
        </p:sp>
        <p:sp>
          <p:nvSpPr>
            <p:cNvPr id="19" name="TextBox 18">
              <a:extLst>
                <a:ext uri="{FF2B5EF4-FFF2-40B4-BE49-F238E27FC236}">
                  <a16:creationId xmlns:a16="http://schemas.microsoft.com/office/drawing/2014/main" id="{57B6951B-AF93-175A-ECAA-0B0CF001BD23}"/>
                </a:ext>
              </a:extLst>
            </p:cNvPr>
            <p:cNvSpPr txBox="1"/>
            <p:nvPr/>
          </p:nvSpPr>
          <p:spPr>
            <a:xfrm>
              <a:off x="9284480" y="3389861"/>
              <a:ext cx="974784" cy="276999"/>
            </a:xfrm>
            <a:prstGeom prst="rect">
              <a:avLst/>
            </a:prstGeom>
            <a:noFill/>
          </p:spPr>
          <p:txBody>
            <a:bodyPr wrap="square" rtlCol="0">
              <a:spAutoFit/>
            </a:bodyPr>
            <a:lstStyle/>
            <a:p>
              <a:r>
                <a:rPr lang="en-US" sz="1200" b="1" dirty="0">
                  <a:solidFill>
                    <a:srgbClr val="FF0000"/>
                  </a:solidFill>
                </a:rPr>
                <a:t>Tumor</a:t>
              </a:r>
            </a:p>
          </p:txBody>
        </p:sp>
        <p:sp>
          <p:nvSpPr>
            <p:cNvPr id="20" name="Oval 19">
              <a:extLst>
                <a:ext uri="{FF2B5EF4-FFF2-40B4-BE49-F238E27FC236}">
                  <a16:creationId xmlns:a16="http://schemas.microsoft.com/office/drawing/2014/main" id="{BEE546E2-62AC-9127-6B1D-69CCDBC22198}"/>
                </a:ext>
              </a:extLst>
            </p:cNvPr>
            <p:cNvSpPr/>
            <p:nvPr/>
          </p:nvSpPr>
          <p:spPr>
            <a:xfrm>
              <a:off x="8581428" y="3604459"/>
              <a:ext cx="1951006" cy="1123689"/>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3" name="TextBox 22">
            <a:extLst>
              <a:ext uri="{FF2B5EF4-FFF2-40B4-BE49-F238E27FC236}">
                <a16:creationId xmlns:a16="http://schemas.microsoft.com/office/drawing/2014/main" id="{C9D4B153-3AB3-94FD-14FC-6A02F9E6EEBA}"/>
              </a:ext>
            </a:extLst>
          </p:cNvPr>
          <p:cNvSpPr txBox="1"/>
          <p:nvPr/>
        </p:nvSpPr>
        <p:spPr>
          <a:xfrm>
            <a:off x="5142808" y="6500537"/>
            <a:ext cx="168790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Media/Matrigel</a:t>
            </a:r>
          </a:p>
        </p:txBody>
      </p:sp>
      <p:sp>
        <p:nvSpPr>
          <p:cNvPr id="24" name="TextBox 23">
            <a:extLst>
              <a:ext uri="{FF2B5EF4-FFF2-40B4-BE49-F238E27FC236}">
                <a16:creationId xmlns:a16="http://schemas.microsoft.com/office/drawing/2014/main" id="{3A7F8D0C-BFE3-14EA-53D5-6368D63E6BEF}"/>
              </a:ext>
            </a:extLst>
          </p:cNvPr>
          <p:cNvSpPr txBox="1"/>
          <p:nvPr/>
        </p:nvSpPr>
        <p:spPr>
          <a:xfrm>
            <a:off x="6830710" y="6432479"/>
            <a:ext cx="1687902"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Tumor Organoids/Matrigel</a:t>
            </a:r>
          </a:p>
        </p:txBody>
      </p:sp>
      <p:pic>
        <p:nvPicPr>
          <p:cNvPr id="26" name="Picture 25" descr="Diagram, schematic&#10;&#10;Description automatically generated">
            <a:extLst>
              <a:ext uri="{FF2B5EF4-FFF2-40B4-BE49-F238E27FC236}">
                <a16:creationId xmlns:a16="http://schemas.microsoft.com/office/drawing/2014/main" id="{E01C8B91-D2AF-D095-ED95-98EDD9BF4F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65170" y="2766087"/>
            <a:ext cx="8915990" cy="4086492"/>
          </a:xfrm>
          <a:prstGeom prst="rect">
            <a:avLst/>
          </a:prstGeom>
        </p:spPr>
      </p:pic>
      <p:pic>
        <p:nvPicPr>
          <p:cNvPr id="27" name="Picture 26">
            <a:extLst>
              <a:ext uri="{FF2B5EF4-FFF2-40B4-BE49-F238E27FC236}">
                <a16:creationId xmlns:a16="http://schemas.microsoft.com/office/drawing/2014/main" id="{FA721A2F-6F08-1590-AA2F-59C4516A59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00527" y="4991341"/>
            <a:ext cx="1604514" cy="1588032"/>
          </a:xfrm>
          <a:prstGeom prst="rect">
            <a:avLst/>
          </a:prstGeom>
        </p:spPr>
      </p:pic>
      <p:pic>
        <p:nvPicPr>
          <p:cNvPr id="29" name="Content Placeholder 14">
            <a:extLst>
              <a:ext uri="{FF2B5EF4-FFF2-40B4-BE49-F238E27FC236}">
                <a16:creationId xmlns:a16="http://schemas.microsoft.com/office/drawing/2014/main" id="{ED5AC9EA-B9F8-9B60-6EB6-C19B580C7D31}"/>
              </a:ext>
            </a:extLst>
          </p:cNvPr>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b="-141"/>
          <a:stretch/>
        </p:blipFill>
        <p:spPr>
          <a:xfrm>
            <a:off x="10433631" y="5003056"/>
            <a:ext cx="1598804" cy="1584630"/>
          </a:xfrm>
        </p:spPr>
      </p:pic>
      <p:sp>
        <p:nvSpPr>
          <p:cNvPr id="31" name="TextBox 30">
            <a:extLst>
              <a:ext uri="{FF2B5EF4-FFF2-40B4-BE49-F238E27FC236}">
                <a16:creationId xmlns:a16="http://schemas.microsoft.com/office/drawing/2014/main" id="{909BB5A6-C84F-CF97-6826-4C2A70F4C11B}"/>
              </a:ext>
            </a:extLst>
          </p:cNvPr>
          <p:cNvSpPr txBox="1"/>
          <p:nvPr/>
        </p:nvSpPr>
        <p:spPr>
          <a:xfrm>
            <a:off x="8658833" y="6579372"/>
            <a:ext cx="168790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Tumor Tissue (H)</a:t>
            </a:r>
          </a:p>
        </p:txBody>
      </p:sp>
      <p:sp>
        <p:nvSpPr>
          <p:cNvPr id="32" name="TextBox 31">
            <a:extLst>
              <a:ext uri="{FF2B5EF4-FFF2-40B4-BE49-F238E27FC236}">
                <a16:creationId xmlns:a16="http://schemas.microsoft.com/office/drawing/2014/main" id="{12B9682C-4F51-5EA9-13FE-8E1440E53A7B}"/>
              </a:ext>
            </a:extLst>
          </p:cNvPr>
          <p:cNvSpPr txBox="1"/>
          <p:nvPr/>
        </p:nvSpPr>
        <p:spPr>
          <a:xfrm>
            <a:off x="10463565" y="6579372"/>
            <a:ext cx="168790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Tumor Tissue (PDX)</a:t>
            </a:r>
          </a:p>
        </p:txBody>
      </p:sp>
      <p:sp>
        <p:nvSpPr>
          <p:cNvPr id="33" name="TextBox 32">
            <a:extLst>
              <a:ext uri="{FF2B5EF4-FFF2-40B4-BE49-F238E27FC236}">
                <a16:creationId xmlns:a16="http://schemas.microsoft.com/office/drawing/2014/main" id="{2F378B36-EB8C-A45B-ED5C-D0A364616197}"/>
              </a:ext>
            </a:extLst>
          </p:cNvPr>
          <p:cNvSpPr txBox="1"/>
          <p:nvPr/>
        </p:nvSpPr>
        <p:spPr>
          <a:xfrm>
            <a:off x="2420936" y="5219949"/>
            <a:ext cx="1318310" cy="707886"/>
          </a:xfrm>
          <a:prstGeom prst="rect">
            <a:avLst/>
          </a:prstGeom>
          <a:noFill/>
        </p:spPr>
        <p:txBody>
          <a:bodyPr wrap="none" rtlCol="0">
            <a:spAutoFit/>
          </a:bodyPr>
          <a:lstStyle/>
          <a:p>
            <a:pPr algn="ctr"/>
            <a:r>
              <a:rPr lang="en-US" sz="2000" b="1" dirty="0"/>
              <a:t>“In-vivo”</a:t>
            </a:r>
          </a:p>
          <a:p>
            <a:pPr algn="ctr"/>
            <a:r>
              <a:rPr lang="en-US" sz="2000" b="1" dirty="0"/>
              <a:t>Co-Culture</a:t>
            </a:r>
          </a:p>
        </p:txBody>
      </p:sp>
      <p:pic>
        <p:nvPicPr>
          <p:cNvPr id="3" name="Picture 2">
            <a:extLst>
              <a:ext uri="{FF2B5EF4-FFF2-40B4-BE49-F238E27FC236}">
                <a16:creationId xmlns:a16="http://schemas.microsoft.com/office/drawing/2014/main" id="{963B7C71-8C98-1104-AD65-86DF2F3EE98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380"/>
          <a:stretch/>
        </p:blipFill>
        <p:spPr>
          <a:xfrm rot="5400000">
            <a:off x="6968307" y="4933040"/>
            <a:ext cx="1392590" cy="1604513"/>
          </a:xfrm>
          <a:prstGeom prst="rect">
            <a:avLst/>
          </a:prstGeom>
        </p:spPr>
      </p:pic>
      <p:pic>
        <p:nvPicPr>
          <p:cNvPr id="22" name="Picture 21">
            <a:extLst>
              <a:ext uri="{FF2B5EF4-FFF2-40B4-BE49-F238E27FC236}">
                <a16:creationId xmlns:a16="http://schemas.microsoft.com/office/drawing/2014/main" id="{8BFAF9ED-F5FC-7005-5B78-53F83AC2390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58952" y="5028409"/>
            <a:ext cx="1521479" cy="1392588"/>
          </a:xfrm>
          <a:prstGeom prst="rect">
            <a:avLst/>
          </a:prstGeom>
        </p:spPr>
      </p:pic>
    </p:spTree>
    <p:extLst>
      <p:ext uri="{BB962C8B-B14F-4D97-AF65-F5344CB8AC3E}">
        <p14:creationId xmlns:p14="http://schemas.microsoft.com/office/powerpoint/2010/main" val="10959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xit" presetSubtype="0" fill="hold" grpId="3" nodeType="withEffect">
                                  <p:stCondLst>
                                    <p:cond delay="0"/>
                                  </p:stCondLst>
                                  <p:childTnLst>
                                    <p:set>
                                      <p:cBhvr>
                                        <p:cTn id="66" dur="1" fill="hold">
                                          <p:stCondLst>
                                            <p:cond delay="0"/>
                                          </p:stCondLst>
                                        </p:cTn>
                                        <p:tgtEl>
                                          <p:spTgt spid="24"/>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3" grpId="0"/>
      <p:bldP spid="23" grpId="1"/>
      <p:bldP spid="24" grpId="0"/>
      <p:bldP spid="24" grpId="1"/>
      <p:bldP spid="24" grpId="2"/>
      <p:bldP spid="24" grpId="3"/>
      <p:bldP spid="31" grpId="0"/>
      <p:bldP spid="31" grpId="1"/>
      <p:bldP spid="32" grpId="0"/>
      <p:bldP spid="32" grpId="1"/>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mmune recognition mechanisms that contribute to anti-tumor immunity">
            <a:extLst>
              <a:ext uri="{FF2B5EF4-FFF2-40B4-BE49-F238E27FC236}">
                <a16:creationId xmlns:a16="http://schemas.microsoft.com/office/drawing/2014/main" id="{1F573C71-80A6-4836-8F5A-2FB2730158F8}"/>
              </a:ext>
            </a:extLst>
          </p:cNvPr>
          <p:cNvSpPr txBox="1"/>
          <p:nvPr/>
        </p:nvSpPr>
        <p:spPr>
          <a:xfrm>
            <a:off x="0" y="-8071"/>
            <a:ext cx="12192000" cy="50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defTabSz="650240">
              <a:defRPr sz="3800" i="1">
                <a:latin typeface="Helvetica"/>
                <a:ea typeface="Helvetica"/>
                <a:cs typeface="Helvetica"/>
                <a:sym typeface="Helvetica"/>
              </a:defRPr>
            </a:lvl1pPr>
          </a:lstStyle>
          <a:p>
            <a:pPr algn="ctr"/>
            <a:r>
              <a:rPr lang="en-US" sz="2700" b="1" dirty="0"/>
              <a:t>A role of microbiome in tumor growth</a:t>
            </a:r>
            <a:endParaRPr sz="2700" b="1" dirty="0"/>
          </a:p>
        </p:txBody>
      </p:sp>
      <p:pic>
        <p:nvPicPr>
          <p:cNvPr id="23" name="Picture 22" descr="Chart, diagram, schematic&#10;&#10;Description automatically generated">
            <a:extLst>
              <a:ext uri="{FF2B5EF4-FFF2-40B4-BE49-F238E27FC236}">
                <a16:creationId xmlns:a16="http://schemas.microsoft.com/office/drawing/2014/main" id="{A3834AF6-680B-1AA9-3E9A-0642EA7DFB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56" r="4603"/>
          <a:stretch/>
        </p:blipFill>
        <p:spPr>
          <a:xfrm>
            <a:off x="171294" y="544909"/>
            <a:ext cx="2939564" cy="1753851"/>
          </a:xfrm>
          <a:prstGeom prst="rect">
            <a:avLst/>
          </a:prstGeom>
        </p:spPr>
      </p:pic>
      <p:pic>
        <p:nvPicPr>
          <p:cNvPr id="24" name="Picture 23" descr="Chart&#10;&#10;Description automatically generated">
            <a:extLst>
              <a:ext uri="{FF2B5EF4-FFF2-40B4-BE49-F238E27FC236}">
                <a16:creationId xmlns:a16="http://schemas.microsoft.com/office/drawing/2014/main" id="{6BA10CA1-D79B-DBEB-A7B9-F1676AC286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27"/>
          <a:stretch/>
        </p:blipFill>
        <p:spPr>
          <a:xfrm>
            <a:off x="68769" y="2298760"/>
            <a:ext cx="3200030" cy="1715680"/>
          </a:xfrm>
          <a:prstGeom prst="rect">
            <a:avLst/>
          </a:prstGeom>
        </p:spPr>
      </p:pic>
      <p:sp>
        <p:nvSpPr>
          <p:cNvPr id="25" name="TextBox 24">
            <a:extLst>
              <a:ext uri="{FF2B5EF4-FFF2-40B4-BE49-F238E27FC236}">
                <a16:creationId xmlns:a16="http://schemas.microsoft.com/office/drawing/2014/main" id="{FB579A58-C256-B67F-DB03-ED64A9D14905}"/>
              </a:ext>
            </a:extLst>
          </p:cNvPr>
          <p:cNvSpPr txBox="1"/>
          <p:nvPr/>
        </p:nvSpPr>
        <p:spPr>
          <a:xfrm>
            <a:off x="-10938" y="6581001"/>
            <a:ext cx="1294650" cy="276999"/>
          </a:xfrm>
          <a:prstGeom prst="rect">
            <a:avLst/>
          </a:prstGeom>
          <a:noFill/>
        </p:spPr>
        <p:txBody>
          <a:bodyPr wrap="none" rtlCol="0">
            <a:spAutoFit/>
          </a:bodyPr>
          <a:lstStyle/>
          <a:p>
            <a:r>
              <a:rPr lang="en-US" sz="1200" dirty="0"/>
              <a:t>Beyaz et al (2021)</a:t>
            </a:r>
          </a:p>
        </p:txBody>
      </p:sp>
      <p:sp>
        <p:nvSpPr>
          <p:cNvPr id="27" name="TextBox 26">
            <a:extLst>
              <a:ext uri="{FF2B5EF4-FFF2-40B4-BE49-F238E27FC236}">
                <a16:creationId xmlns:a16="http://schemas.microsoft.com/office/drawing/2014/main" id="{3D0401B9-043C-F78A-B793-F511BE442684}"/>
              </a:ext>
            </a:extLst>
          </p:cNvPr>
          <p:cNvSpPr txBox="1"/>
          <p:nvPr/>
        </p:nvSpPr>
        <p:spPr>
          <a:xfrm>
            <a:off x="4116703" y="3096317"/>
            <a:ext cx="399468" cy="369332"/>
          </a:xfrm>
          <a:prstGeom prst="rect">
            <a:avLst/>
          </a:prstGeom>
          <a:noFill/>
        </p:spPr>
        <p:txBody>
          <a:bodyPr wrap="none" rtlCol="0">
            <a:spAutoFit/>
          </a:bodyPr>
          <a:lstStyle/>
          <a:p>
            <a:r>
              <a:rPr lang="en-US" dirty="0"/>
              <a:t>H-</a:t>
            </a:r>
          </a:p>
        </p:txBody>
      </p:sp>
      <p:sp>
        <p:nvSpPr>
          <p:cNvPr id="28" name="TextBox 27">
            <a:extLst>
              <a:ext uri="{FF2B5EF4-FFF2-40B4-BE49-F238E27FC236}">
                <a16:creationId xmlns:a16="http://schemas.microsoft.com/office/drawing/2014/main" id="{962F1583-0B4A-CFAF-59A2-E1490078CC45}"/>
              </a:ext>
            </a:extLst>
          </p:cNvPr>
          <p:cNvSpPr txBox="1"/>
          <p:nvPr/>
        </p:nvSpPr>
        <p:spPr>
          <a:xfrm>
            <a:off x="5823407" y="3096317"/>
            <a:ext cx="444352" cy="369332"/>
          </a:xfrm>
          <a:prstGeom prst="rect">
            <a:avLst/>
          </a:prstGeom>
          <a:noFill/>
        </p:spPr>
        <p:txBody>
          <a:bodyPr wrap="none" rtlCol="0">
            <a:spAutoFit/>
          </a:bodyPr>
          <a:lstStyle/>
          <a:p>
            <a:r>
              <a:rPr lang="en-US" dirty="0"/>
              <a:t>H+</a:t>
            </a:r>
          </a:p>
        </p:txBody>
      </p:sp>
      <p:pic>
        <p:nvPicPr>
          <p:cNvPr id="29" name="Picture 28">
            <a:extLst>
              <a:ext uri="{FF2B5EF4-FFF2-40B4-BE49-F238E27FC236}">
                <a16:creationId xmlns:a16="http://schemas.microsoft.com/office/drawing/2014/main" id="{B7AD17A5-9499-1899-E9EC-7DA21318A0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0691" y="1566168"/>
            <a:ext cx="1554480" cy="1554480"/>
          </a:xfrm>
          <a:prstGeom prst="rect">
            <a:avLst/>
          </a:prstGeom>
        </p:spPr>
      </p:pic>
      <p:pic>
        <p:nvPicPr>
          <p:cNvPr id="30" name="Picture 29">
            <a:extLst>
              <a:ext uri="{FF2B5EF4-FFF2-40B4-BE49-F238E27FC236}">
                <a16:creationId xmlns:a16="http://schemas.microsoft.com/office/drawing/2014/main" id="{81AF86E6-9CA5-257C-EEC7-4410BF857C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8343" y="1566168"/>
            <a:ext cx="1554480" cy="1554480"/>
          </a:xfrm>
          <a:prstGeom prst="rect">
            <a:avLst/>
          </a:prstGeom>
        </p:spPr>
      </p:pic>
      <p:graphicFrame>
        <p:nvGraphicFramePr>
          <p:cNvPr id="31" name="Object 30">
            <a:extLst>
              <a:ext uri="{FF2B5EF4-FFF2-40B4-BE49-F238E27FC236}">
                <a16:creationId xmlns:a16="http://schemas.microsoft.com/office/drawing/2014/main" id="{90B7B0E5-EE4E-83D1-90FB-81A13C1E726C}"/>
              </a:ext>
            </a:extLst>
          </p:cNvPr>
          <p:cNvGraphicFramePr>
            <a:graphicFrameLocks noChangeAspect="1"/>
          </p:cNvGraphicFramePr>
          <p:nvPr/>
        </p:nvGraphicFramePr>
        <p:xfrm>
          <a:off x="8269387" y="1235599"/>
          <a:ext cx="3853844" cy="2331406"/>
        </p:xfrm>
        <a:graphic>
          <a:graphicData uri="http://schemas.openxmlformats.org/presentationml/2006/ole">
            <mc:AlternateContent xmlns:mc="http://schemas.openxmlformats.org/markup-compatibility/2006">
              <mc:Choice xmlns:v="urn:schemas-microsoft-com:vml" Requires="v">
                <p:oleObj name="Prism 9" r:id="rId7" imgW="4485130" imgH="2712955" progId="Prism9.Document">
                  <p:embed/>
                </p:oleObj>
              </mc:Choice>
              <mc:Fallback>
                <p:oleObj name="Prism 9" r:id="rId7" imgW="4485130" imgH="2712955" progId="Prism9.Document">
                  <p:embed/>
                  <p:pic>
                    <p:nvPicPr>
                      <p:cNvPr id="31" name="Object 30">
                        <a:extLst>
                          <a:ext uri="{FF2B5EF4-FFF2-40B4-BE49-F238E27FC236}">
                            <a16:creationId xmlns:a16="http://schemas.microsoft.com/office/drawing/2014/main" id="{90B7B0E5-EE4E-83D1-90FB-81A13C1E726C}"/>
                          </a:ext>
                        </a:extLst>
                      </p:cNvPr>
                      <p:cNvPicPr/>
                      <p:nvPr/>
                    </p:nvPicPr>
                    <p:blipFill>
                      <a:blip r:embed="rId8"/>
                      <a:stretch>
                        <a:fillRect/>
                      </a:stretch>
                    </p:blipFill>
                    <p:spPr>
                      <a:xfrm>
                        <a:off x="8269387" y="1235599"/>
                        <a:ext cx="3853844" cy="2331406"/>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E703A0E5-960D-4FAC-CA7C-324D9F0FE405}"/>
              </a:ext>
            </a:extLst>
          </p:cNvPr>
          <p:cNvGraphicFramePr>
            <a:graphicFrameLocks noChangeAspect="1"/>
          </p:cNvGraphicFramePr>
          <p:nvPr/>
        </p:nvGraphicFramePr>
        <p:xfrm>
          <a:off x="6919253" y="1404173"/>
          <a:ext cx="1705239" cy="1883166"/>
        </p:xfrm>
        <a:graphic>
          <a:graphicData uri="http://schemas.openxmlformats.org/presentationml/2006/ole">
            <mc:AlternateContent xmlns:mc="http://schemas.openxmlformats.org/markup-compatibility/2006">
              <mc:Choice xmlns:v="urn:schemas-microsoft-com:vml" Requires="v">
                <p:oleObj name="Prism 9" r:id="rId9" imgW="2306669" imgH="2543733" progId="Prism9.Document">
                  <p:embed/>
                </p:oleObj>
              </mc:Choice>
              <mc:Fallback>
                <p:oleObj name="Prism 9" r:id="rId9" imgW="2306669" imgH="2543733" progId="Prism9.Document">
                  <p:embed/>
                  <p:pic>
                    <p:nvPicPr>
                      <p:cNvPr id="32" name="Object 31">
                        <a:extLst>
                          <a:ext uri="{FF2B5EF4-FFF2-40B4-BE49-F238E27FC236}">
                            <a16:creationId xmlns:a16="http://schemas.microsoft.com/office/drawing/2014/main" id="{E703A0E5-960D-4FAC-CA7C-324D9F0FE405}"/>
                          </a:ext>
                        </a:extLst>
                      </p:cNvPr>
                      <p:cNvPicPr/>
                      <p:nvPr/>
                    </p:nvPicPr>
                    <p:blipFill>
                      <a:blip r:embed="rId10"/>
                      <a:stretch>
                        <a:fillRect/>
                      </a:stretch>
                    </p:blipFill>
                    <p:spPr>
                      <a:xfrm>
                        <a:off x="6919253" y="1404173"/>
                        <a:ext cx="1705239" cy="1883166"/>
                      </a:xfrm>
                      <a:prstGeom prst="rect">
                        <a:avLst/>
                      </a:prstGeom>
                    </p:spPr>
                  </p:pic>
                </p:oleObj>
              </mc:Fallback>
            </mc:AlternateContent>
          </a:graphicData>
        </a:graphic>
      </p:graphicFrame>
      <p:pic>
        <p:nvPicPr>
          <p:cNvPr id="33" name="Picture 32">
            <a:extLst>
              <a:ext uri="{FF2B5EF4-FFF2-40B4-BE49-F238E27FC236}">
                <a16:creationId xmlns:a16="http://schemas.microsoft.com/office/drawing/2014/main" id="{D84092BB-65BE-E30B-8767-B7B759B4D9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45380" y="4456698"/>
            <a:ext cx="2138637" cy="1610268"/>
          </a:xfrm>
          <a:prstGeom prst="rect">
            <a:avLst/>
          </a:prstGeom>
        </p:spPr>
      </p:pic>
      <p:pic>
        <p:nvPicPr>
          <p:cNvPr id="34" name="Picture 33">
            <a:extLst>
              <a:ext uri="{FF2B5EF4-FFF2-40B4-BE49-F238E27FC236}">
                <a16:creationId xmlns:a16="http://schemas.microsoft.com/office/drawing/2014/main" id="{08EFDE8D-89DD-E0E3-D562-DADC264DDEE1}"/>
              </a:ext>
            </a:extLst>
          </p:cNvPr>
          <p:cNvPicPr>
            <a:picLocks noChangeAspect="1"/>
          </p:cNvPicPr>
          <p:nvPr/>
        </p:nvPicPr>
        <p:blipFill>
          <a:blip r:embed="rId12" cstate="screen">
            <a:extLst>
              <a:ext uri="{BEBA8EAE-BF5A-486C-A8C5-ECC9F3942E4B}">
                <a14:imgProps xmlns:a14="http://schemas.microsoft.com/office/drawing/2010/main">
                  <a14:imgLayer r:embed="rId13">
                    <a14:imgEffect>
                      <a14:colorTemperature colorTemp="7561"/>
                    </a14:imgEffect>
                    <a14:imgEffect>
                      <a14:saturation sat="245000"/>
                    </a14:imgEffect>
                  </a14:imgLayer>
                </a14:imgProps>
              </a:ext>
              <a:ext uri="{28A0092B-C50C-407E-A947-70E740481C1C}">
                <a14:useLocalDpi xmlns:a14="http://schemas.microsoft.com/office/drawing/2010/main"/>
              </a:ext>
            </a:extLst>
          </a:blip>
          <a:stretch>
            <a:fillRect/>
          </a:stretch>
        </p:blipFill>
        <p:spPr>
          <a:xfrm>
            <a:off x="5947830" y="4456698"/>
            <a:ext cx="2138638" cy="1610269"/>
          </a:xfrm>
          <a:prstGeom prst="rect">
            <a:avLst/>
          </a:prstGeom>
        </p:spPr>
      </p:pic>
      <p:sp>
        <p:nvSpPr>
          <p:cNvPr id="35" name="TextBox 34">
            <a:extLst>
              <a:ext uri="{FF2B5EF4-FFF2-40B4-BE49-F238E27FC236}">
                <a16:creationId xmlns:a16="http://schemas.microsoft.com/office/drawing/2014/main" id="{7A882196-4821-216C-D384-F7F89AA8BF1D}"/>
              </a:ext>
            </a:extLst>
          </p:cNvPr>
          <p:cNvSpPr txBox="1"/>
          <p:nvPr/>
        </p:nvSpPr>
        <p:spPr>
          <a:xfrm>
            <a:off x="4645150" y="6066966"/>
            <a:ext cx="399468" cy="369332"/>
          </a:xfrm>
          <a:prstGeom prst="rect">
            <a:avLst/>
          </a:prstGeom>
          <a:noFill/>
        </p:spPr>
        <p:txBody>
          <a:bodyPr wrap="none" rtlCol="0">
            <a:spAutoFit/>
          </a:bodyPr>
          <a:lstStyle/>
          <a:p>
            <a:r>
              <a:rPr lang="en-US" dirty="0"/>
              <a:t>H-</a:t>
            </a:r>
          </a:p>
        </p:txBody>
      </p:sp>
      <p:sp>
        <p:nvSpPr>
          <p:cNvPr id="36" name="TextBox 35">
            <a:extLst>
              <a:ext uri="{FF2B5EF4-FFF2-40B4-BE49-F238E27FC236}">
                <a16:creationId xmlns:a16="http://schemas.microsoft.com/office/drawing/2014/main" id="{451CBE18-DA15-F242-1A8C-397F08A54A16}"/>
              </a:ext>
            </a:extLst>
          </p:cNvPr>
          <p:cNvSpPr txBox="1"/>
          <p:nvPr/>
        </p:nvSpPr>
        <p:spPr>
          <a:xfrm>
            <a:off x="6705832" y="6066966"/>
            <a:ext cx="444352" cy="369332"/>
          </a:xfrm>
          <a:prstGeom prst="rect">
            <a:avLst/>
          </a:prstGeom>
          <a:noFill/>
        </p:spPr>
        <p:txBody>
          <a:bodyPr wrap="none" rtlCol="0">
            <a:spAutoFit/>
          </a:bodyPr>
          <a:lstStyle/>
          <a:p>
            <a:r>
              <a:rPr lang="en-US" dirty="0"/>
              <a:t>H+</a:t>
            </a:r>
          </a:p>
        </p:txBody>
      </p:sp>
      <p:graphicFrame>
        <p:nvGraphicFramePr>
          <p:cNvPr id="37" name="Object 36">
            <a:extLst>
              <a:ext uri="{FF2B5EF4-FFF2-40B4-BE49-F238E27FC236}">
                <a16:creationId xmlns:a16="http://schemas.microsoft.com/office/drawing/2014/main" id="{4C666390-2579-B240-357B-AB7826DD1FAC}"/>
              </a:ext>
            </a:extLst>
          </p:cNvPr>
          <p:cNvGraphicFramePr>
            <a:graphicFrameLocks noChangeAspect="1"/>
          </p:cNvGraphicFramePr>
          <p:nvPr/>
        </p:nvGraphicFramePr>
        <p:xfrm>
          <a:off x="9853722" y="4217444"/>
          <a:ext cx="1888231" cy="2034188"/>
        </p:xfrm>
        <a:graphic>
          <a:graphicData uri="http://schemas.openxmlformats.org/presentationml/2006/ole">
            <mc:AlternateContent xmlns:mc="http://schemas.openxmlformats.org/markup-compatibility/2006">
              <mc:Choice xmlns:v="urn:schemas-microsoft-com:vml" Requires="v">
                <p:oleObj name="Prism 9" r:id="rId14" imgW="2279299" imgH="2455521" progId="Prism9.Document">
                  <p:embed/>
                </p:oleObj>
              </mc:Choice>
              <mc:Fallback>
                <p:oleObj name="Prism 9" r:id="rId14" imgW="2279299" imgH="2455521" progId="Prism9.Document">
                  <p:embed/>
                  <p:pic>
                    <p:nvPicPr>
                      <p:cNvPr id="37" name="Object 36">
                        <a:extLst>
                          <a:ext uri="{FF2B5EF4-FFF2-40B4-BE49-F238E27FC236}">
                            <a16:creationId xmlns:a16="http://schemas.microsoft.com/office/drawing/2014/main" id="{4C666390-2579-B240-357B-AB7826DD1FAC}"/>
                          </a:ext>
                        </a:extLst>
                      </p:cNvPr>
                      <p:cNvPicPr/>
                      <p:nvPr/>
                    </p:nvPicPr>
                    <p:blipFill>
                      <a:blip r:embed="rId15"/>
                      <a:stretch>
                        <a:fillRect/>
                      </a:stretch>
                    </p:blipFill>
                    <p:spPr>
                      <a:xfrm>
                        <a:off x="9853722" y="4217444"/>
                        <a:ext cx="1888231" cy="2034188"/>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378AAEE1-D242-54FE-7069-6D3432A36F91}"/>
              </a:ext>
            </a:extLst>
          </p:cNvPr>
          <p:cNvGraphicFramePr>
            <a:graphicFrameLocks noChangeAspect="1"/>
          </p:cNvGraphicFramePr>
          <p:nvPr/>
        </p:nvGraphicFramePr>
        <p:xfrm>
          <a:off x="8150281" y="4179923"/>
          <a:ext cx="1910583" cy="2034187"/>
        </p:xfrm>
        <a:graphic>
          <a:graphicData uri="http://schemas.openxmlformats.org/presentationml/2006/ole">
            <mc:AlternateContent xmlns:mc="http://schemas.openxmlformats.org/markup-compatibility/2006">
              <mc:Choice xmlns:v="urn:schemas-microsoft-com:vml" Requires="v">
                <p:oleObj name="Prism 9" r:id="rId16" imgW="2306669" imgH="2455521" progId="Prism9.Document">
                  <p:embed/>
                </p:oleObj>
              </mc:Choice>
              <mc:Fallback>
                <p:oleObj name="Prism 9" r:id="rId16" imgW="2306669" imgH="2455521" progId="Prism9.Document">
                  <p:embed/>
                  <p:pic>
                    <p:nvPicPr>
                      <p:cNvPr id="38" name="Object 37">
                        <a:extLst>
                          <a:ext uri="{FF2B5EF4-FFF2-40B4-BE49-F238E27FC236}">
                            <a16:creationId xmlns:a16="http://schemas.microsoft.com/office/drawing/2014/main" id="{378AAEE1-D242-54FE-7069-6D3432A36F91}"/>
                          </a:ext>
                        </a:extLst>
                      </p:cNvPr>
                      <p:cNvPicPr/>
                      <p:nvPr/>
                    </p:nvPicPr>
                    <p:blipFill>
                      <a:blip r:embed="rId17"/>
                      <a:stretch>
                        <a:fillRect/>
                      </a:stretch>
                    </p:blipFill>
                    <p:spPr>
                      <a:xfrm>
                        <a:off x="8150281" y="4179923"/>
                        <a:ext cx="1910583" cy="2034187"/>
                      </a:xfrm>
                      <a:prstGeom prst="rect">
                        <a:avLst/>
                      </a:prstGeom>
                    </p:spPr>
                  </p:pic>
                </p:oleObj>
              </mc:Fallback>
            </mc:AlternateContent>
          </a:graphicData>
        </a:graphic>
      </p:graphicFrame>
      <p:sp>
        <p:nvSpPr>
          <p:cNvPr id="45" name="TextBox 44">
            <a:extLst>
              <a:ext uri="{FF2B5EF4-FFF2-40B4-BE49-F238E27FC236}">
                <a16:creationId xmlns:a16="http://schemas.microsoft.com/office/drawing/2014/main" id="{564CFF20-9234-35E4-8A4F-ED09C866EEF6}"/>
              </a:ext>
            </a:extLst>
          </p:cNvPr>
          <p:cNvSpPr txBox="1"/>
          <p:nvPr/>
        </p:nvSpPr>
        <p:spPr>
          <a:xfrm>
            <a:off x="7143774" y="697499"/>
            <a:ext cx="556563" cy="369332"/>
          </a:xfrm>
          <a:prstGeom prst="rect">
            <a:avLst/>
          </a:prstGeom>
          <a:noFill/>
        </p:spPr>
        <p:txBody>
          <a:bodyPr wrap="none" rtlCol="0">
            <a:spAutoFit/>
          </a:bodyPr>
          <a:lstStyle/>
          <a:p>
            <a:r>
              <a:rPr lang="en-US" dirty="0"/>
              <a:t>AKP</a:t>
            </a:r>
          </a:p>
        </p:txBody>
      </p:sp>
      <p:sp>
        <p:nvSpPr>
          <p:cNvPr id="46" name="TextBox 45">
            <a:extLst>
              <a:ext uri="{FF2B5EF4-FFF2-40B4-BE49-F238E27FC236}">
                <a16:creationId xmlns:a16="http://schemas.microsoft.com/office/drawing/2014/main" id="{7BA5A9AE-5D1D-7D13-331B-F0B87E91B3B7}"/>
              </a:ext>
            </a:extLst>
          </p:cNvPr>
          <p:cNvSpPr txBox="1"/>
          <p:nvPr/>
        </p:nvSpPr>
        <p:spPr>
          <a:xfrm>
            <a:off x="7052402" y="3829774"/>
            <a:ext cx="739305" cy="369332"/>
          </a:xfrm>
          <a:prstGeom prst="rect">
            <a:avLst/>
          </a:prstGeom>
          <a:noFill/>
        </p:spPr>
        <p:txBody>
          <a:bodyPr wrap="none" rtlCol="0">
            <a:spAutoFit/>
          </a:bodyPr>
          <a:lstStyle/>
          <a:p>
            <a:r>
              <a:rPr lang="en-US" dirty="0"/>
              <a:t>MC38</a:t>
            </a:r>
          </a:p>
        </p:txBody>
      </p:sp>
    </p:spTree>
    <p:extLst>
      <p:ext uri="{BB962C8B-B14F-4D97-AF65-F5344CB8AC3E}">
        <p14:creationId xmlns:p14="http://schemas.microsoft.com/office/powerpoint/2010/main" val="10842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35" grpId="0"/>
      <p:bldP spid="36" grpId="0"/>
      <p:bldP spid="45" grpId="0"/>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58E57145-C19C-45E0-9683-39551D53C28F}"/>
              </a:ext>
            </a:extLst>
          </p:cNvPr>
          <p:cNvSpPr>
            <a:spLocks noGrp="1"/>
          </p:cNvSpPr>
          <p:nvPr>
            <p:ph type="title"/>
          </p:nvPr>
        </p:nvSpPr>
        <p:spPr>
          <a:xfrm>
            <a:off x="396573" y="320675"/>
            <a:ext cx="11407487" cy="1325563"/>
          </a:xfrm>
        </p:spPr>
        <p:txBody>
          <a:bodyPr>
            <a:normAutofit/>
          </a:bodyPr>
          <a:lstStyle/>
          <a:p>
            <a:r>
              <a:rPr lang="en-US" sz="5400" dirty="0"/>
              <a:t>Rhabdomyosarcoma (RMS) Basics</a:t>
            </a:r>
          </a:p>
        </p:txBody>
      </p:sp>
      <p:graphicFrame>
        <p:nvGraphicFramePr>
          <p:cNvPr id="7" name="Content Placeholder 4">
            <a:extLst>
              <a:ext uri="{FF2B5EF4-FFF2-40B4-BE49-F238E27FC236}">
                <a16:creationId xmlns:a16="http://schemas.microsoft.com/office/drawing/2014/main" id="{3DCCC468-4007-4A97-9F13-2F9CDB6752C2}"/>
              </a:ext>
            </a:extLst>
          </p:cNvPr>
          <p:cNvGraphicFramePr>
            <a:graphicFrameLocks noGrp="1"/>
          </p:cNvGraphicFramePr>
          <p:nvPr>
            <p:ph idx="1"/>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AF18864E-410E-42C3-99C1-BEA629D54699}"/>
              </a:ext>
            </a:extLst>
          </p:cNvPr>
          <p:cNvSpPr>
            <a:spLocks noGrp="1"/>
          </p:cNvSpPr>
          <p:nvPr>
            <p:ph type="ftr" sz="quarter" idx="11"/>
          </p:nvPr>
        </p:nvSpPr>
        <p:spPr/>
        <p:txBody>
          <a:bodyPr/>
          <a:lstStyle/>
          <a:p>
            <a:r>
              <a:rPr lang="en-US" sz="2800" dirty="0"/>
              <a:t>Cristian Cleary - Vakoc Lab</a:t>
            </a:r>
          </a:p>
        </p:txBody>
      </p:sp>
      <p:sp>
        <p:nvSpPr>
          <p:cNvPr id="2" name="TextBox 1">
            <a:extLst>
              <a:ext uri="{FF2B5EF4-FFF2-40B4-BE49-F238E27FC236}">
                <a16:creationId xmlns:a16="http://schemas.microsoft.com/office/drawing/2014/main" id="{877DCEF3-2029-4994-EE98-25AB056C2703}"/>
              </a:ext>
            </a:extLst>
          </p:cNvPr>
          <p:cNvSpPr txBox="1"/>
          <p:nvPr/>
        </p:nvSpPr>
        <p:spPr>
          <a:xfrm>
            <a:off x="1962364" y="3170297"/>
            <a:ext cx="1140432" cy="830997"/>
          </a:xfrm>
          <a:prstGeom prst="rect">
            <a:avLst/>
          </a:prstGeom>
          <a:noFill/>
        </p:spPr>
        <p:txBody>
          <a:bodyPr wrap="square" rtlCol="0">
            <a:spAutoFit/>
          </a:bodyPr>
          <a:lstStyle/>
          <a:p>
            <a:pPr algn="ctr"/>
            <a:r>
              <a:rPr lang="en-US" sz="4800" dirty="0"/>
              <a:t>💪</a:t>
            </a:r>
          </a:p>
        </p:txBody>
      </p:sp>
      <p:sp>
        <p:nvSpPr>
          <p:cNvPr id="3" name="TextBox 2">
            <a:extLst>
              <a:ext uri="{FF2B5EF4-FFF2-40B4-BE49-F238E27FC236}">
                <a16:creationId xmlns:a16="http://schemas.microsoft.com/office/drawing/2014/main" id="{445D4EE7-5845-C02E-D3AF-7B58F090748A}"/>
              </a:ext>
            </a:extLst>
          </p:cNvPr>
          <p:cNvSpPr txBox="1"/>
          <p:nvPr/>
        </p:nvSpPr>
        <p:spPr>
          <a:xfrm>
            <a:off x="4992384" y="3332926"/>
            <a:ext cx="2207232" cy="584775"/>
          </a:xfrm>
          <a:prstGeom prst="rect">
            <a:avLst/>
          </a:prstGeom>
          <a:noFill/>
        </p:spPr>
        <p:txBody>
          <a:bodyPr wrap="square" rtlCol="0">
            <a:spAutoFit/>
          </a:bodyPr>
          <a:lstStyle/>
          <a:p>
            <a:pPr algn="ctr"/>
            <a:r>
              <a:rPr lang="en-US" sz="3200" dirty="0"/>
              <a:t>👧🧒👦</a:t>
            </a:r>
            <a:endParaRPr lang="en-US" sz="3600" dirty="0"/>
          </a:p>
        </p:txBody>
      </p:sp>
      <p:sp>
        <p:nvSpPr>
          <p:cNvPr id="5" name="TextBox 4">
            <a:extLst>
              <a:ext uri="{FF2B5EF4-FFF2-40B4-BE49-F238E27FC236}">
                <a16:creationId xmlns:a16="http://schemas.microsoft.com/office/drawing/2014/main" id="{F532CF97-D842-CB4C-580B-A5CD07E43020}"/>
              </a:ext>
            </a:extLst>
          </p:cNvPr>
          <p:cNvSpPr txBox="1"/>
          <p:nvPr/>
        </p:nvSpPr>
        <p:spPr>
          <a:xfrm>
            <a:off x="3102796" y="5502615"/>
            <a:ext cx="2207232" cy="646331"/>
          </a:xfrm>
          <a:prstGeom prst="rect">
            <a:avLst/>
          </a:prstGeom>
          <a:noFill/>
        </p:spPr>
        <p:txBody>
          <a:bodyPr wrap="square" rtlCol="0">
            <a:spAutoFit/>
          </a:bodyPr>
          <a:lstStyle/>
          <a:p>
            <a:pPr algn="ctr"/>
            <a:r>
              <a:rPr lang="en-US" sz="3600" dirty="0"/>
              <a:t>☣️</a:t>
            </a:r>
          </a:p>
        </p:txBody>
      </p:sp>
      <p:sp>
        <p:nvSpPr>
          <p:cNvPr id="8" name="TextBox 7">
            <a:extLst>
              <a:ext uri="{FF2B5EF4-FFF2-40B4-BE49-F238E27FC236}">
                <a16:creationId xmlns:a16="http://schemas.microsoft.com/office/drawing/2014/main" id="{B6055CC3-CFCE-97CF-884E-27557C764A3E}"/>
              </a:ext>
            </a:extLst>
          </p:cNvPr>
          <p:cNvSpPr txBox="1"/>
          <p:nvPr/>
        </p:nvSpPr>
        <p:spPr>
          <a:xfrm>
            <a:off x="6780943" y="5439921"/>
            <a:ext cx="2207232" cy="646331"/>
          </a:xfrm>
          <a:prstGeom prst="rect">
            <a:avLst/>
          </a:prstGeom>
          <a:noFill/>
        </p:spPr>
        <p:txBody>
          <a:bodyPr wrap="square" rtlCol="0">
            <a:spAutoFit/>
          </a:bodyPr>
          <a:lstStyle/>
          <a:p>
            <a:pPr algn="ctr"/>
            <a:r>
              <a:rPr lang="en-US" sz="3600" dirty="0"/>
              <a:t>📉</a:t>
            </a:r>
          </a:p>
        </p:txBody>
      </p:sp>
      <p:pic>
        <p:nvPicPr>
          <p:cNvPr id="1028" name="Picture 4">
            <a:extLst>
              <a:ext uri="{FF2B5EF4-FFF2-40B4-BE49-F238E27FC236}">
                <a16:creationId xmlns:a16="http://schemas.microsoft.com/office/drawing/2014/main" id="{746683C4-7C35-C618-1F0D-AA4B3008D49B}"/>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727514" y="2957669"/>
            <a:ext cx="2132669" cy="94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025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8E4AE-0463-4CA3-A1D9-10BA643720DD}"/>
              </a:ext>
            </a:extLst>
          </p:cNvPr>
          <p:cNvSpPr>
            <a:spLocks noGrp="1"/>
          </p:cNvSpPr>
          <p:nvPr>
            <p:ph type="title"/>
          </p:nvPr>
        </p:nvSpPr>
        <p:spPr>
          <a:xfrm>
            <a:off x="496824" y="-15896"/>
            <a:ext cx="9246932" cy="1140904"/>
          </a:xfrm>
        </p:spPr>
        <p:txBody>
          <a:bodyPr>
            <a:normAutofit/>
          </a:bodyPr>
          <a:lstStyle/>
          <a:p>
            <a:r>
              <a:rPr lang="en-US" sz="4000" dirty="0"/>
              <a:t>What our lab found out prior to my project</a:t>
            </a:r>
          </a:p>
        </p:txBody>
      </p:sp>
      <p:sp>
        <p:nvSpPr>
          <p:cNvPr id="3" name="Content Placeholder 2">
            <a:extLst>
              <a:ext uri="{FF2B5EF4-FFF2-40B4-BE49-F238E27FC236}">
                <a16:creationId xmlns:a16="http://schemas.microsoft.com/office/drawing/2014/main" id="{144DFA72-4DDA-4FE5-830F-BFBCE0EDBFE2}"/>
              </a:ext>
            </a:extLst>
          </p:cNvPr>
          <p:cNvSpPr>
            <a:spLocks noGrp="1"/>
          </p:cNvSpPr>
          <p:nvPr>
            <p:ph idx="1"/>
          </p:nvPr>
        </p:nvSpPr>
        <p:spPr>
          <a:xfrm>
            <a:off x="496824" y="1261533"/>
            <a:ext cx="4516722" cy="4763151"/>
          </a:xfrm>
        </p:spPr>
        <p:txBody>
          <a:bodyPr>
            <a:normAutofit lnSpcReduction="10000"/>
          </a:bodyPr>
          <a:lstStyle/>
          <a:p>
            <a:r>
              <a:rPr lang="en-US" dirty="0"/>
              <a:t>This cancer depends on a protein called </a:t>
            </a:r>
            <a:r>
              <a:rPr lang="en-US" b="1" dirty="0">
                <a:solidFill>
                  <a:srgbClr val="C4912F"/>
                </a:solidFill>
              </a:rPr>
              <a:t>MYOD</a:t>
            </a:r>
            <a:r>
              <a:rPr lang="en-US" dirty="0"/>
              <a:t> to grow.</a:t>
            </a:r>
          </a:p>
          <a:p>
            <a:pPr lvl="1"/>
            <a:r>
              <a:rPr lang="en-US" sz="2200" dirty="0"/>
              <a:t>It is a transcription factor which controls gene expression in cells.</a:t>
            </a:r>
          </a:p>
          <a:p>
            <a:pPr lvl="1"/>
            <a:r>
              <a:rPr lang="en-US" sz="2200" dirty="0"/>
              <a:t>This is interesting because </a:t>
            </a:r>
            <a:r>
              <a:rPr lang="en-US" sz="2200" b="1" dirty="0">
                <a:solidFill>
                  <a:srgbClr val="C4912F"/>
                </a:solidFill>
              </a:rPr>
              <a:t>MYOD</a:t>
            </a:r>
            <a:r>
              <a:rPr lang="en-US" sz="2200" dirty="0"/>
              <a:t> was thought to be inactive in this cancer.</a:t>
            </a:r>
          </a:p>
          <a:p>
            <a:pPr lvl="1"/>
            <a:r>
              <a:rPr lang="en-US" sz="2200" b="1" dirty="0">
                <a:solidFill>
                  <a:srgbClr val="C4912F"/>
                </a:solidFill>
              </a:rPr>
              <a:t>MYOD</a:t>
            </a:r>
            <a:r>
              <a:rPr lang="en-US" sz="2200" dirty="0"/>
              <a:t> is normally only expressed in developing and healing muscle.</a:t>
            </a:r>
          </a:p>
          <a:p>
            <a:pPr lvl="1"/>
            <a:r>
              <a:rPr lang="en-US" sz="2200" dirty="0"/>
              <a:t>This is helpful because it means </a:t>
            </a:r>
            <a:r>
              <a:rPr lang="en-US" sz="2200" u="sng" dirty="0"/>
              <a:t>less toxicities clinically </a:t>
            </a:r>
            <a:r>
              <a:rPr lang="en-US" sz="2200" dirty="0"/>
              <a:t>if we could target its activity.</a:t>
            </a:r>
          </a:p>
        </p:txBody>
      </p:sp>
      <p:sp>
        <p:nvSpPr>
          <p:cNvPr id="27" name="Freeform: Shape 26">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5F055BA4-BC1C-47D2-8019-BF533C583255}"/>
              </a:ext>
            </a:extLst>
          </p:cNvPr>
          <p:cNvGrpSpPr/>
          <p:nvPr/>
        </p:nvGrpSpPr>
        <p:grpSpPr>
          <a:xfrm>
            <a:off x="7061193" y="1261533"/>
            <a:ext cx="4079213" cy="4007647"/>
            <a:chOff x="7061193" y="1261533"/>
            <a:chExt cx="4079213" cy="4007647"/>
          </a:xfrm>
        </p:grpSpPr>
        <p:pic>
          <p:nvPicPr>
            <p:cNvPr id="7" name="Picture 6" descr="A picture containing room, table, collar&#10;&#10;Description automatically generated">
              <a:extLst>
                <a:ext uri="{FF2B5EF4-FFF2-40B4-BE49-F238E27FC236}">
                  <a16:creationId xmlns:a16="http://schemas.microsoft.com/office/drawing/2014/main" id="{4D33270F-68D1-43CB-99A3-408EE0FF8A33}"/>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061193" y="1261533"/>
              <a:ext cx="4079213" cy="4007647"/>
            </a:xfrm>
            <a:prstGeom prst="rect">
              <a:avLst/>
            </a:prstGeom>
          </p:spPr>
        </p:pic>
        <p:sp>
          <p:nvSpPr>
            <p:cNvPr id="26" name="TextBox 25">
              <a:extLst>
                <a:ext uri="{FF2B5EF4-FFF2-40B4-BE49-F238E27FC236}">
                  <a16:creationId xmlns:a16="http://schemas.microsoft.com/office/drawing/2014/main" id="{8B349AF2-335F-43E0-9B64-F7CB35C8D727}"/>
                </a:ext>
              </a:extLst>
            </p:cNvPr>
            <p:cNvSpPr txBox="1"/>
            <p:nvPr/>
          </p:nvSpPr>
          <p:spPr>
            <a:xfrm>
              <a:off x="8793985" y="3672699"/>
              <a:ext cx="1236464" cy="461665"/>
            </a:xfrm>
            <a:prstGeom prst="rect">
              <a:avLst/>
            </a:prstGeom>
            <a:noFill/>
          </p:spPr>
          <p:txBody>
            <a:bodyPr wrap="square" rtlCol="0">
              <a:spAutoFit/>
            </a:bodyPr>
            <a:lstStyle/>
            <a:p>
              <a:r>
                <a:rPr lang="en-US" sz="2400" b="1" dirty="0">
                  <a:solidFill>
                    <a:srgbClr val="C4912F"/>
                  </a:solidFill>
                  <a:latin typeface="Adobe Garamond Pro" panose="02020502060506020403" pitchFamily="18" charset="0"/>
                </a:rPr>
                <a:t>MYOD</a:t>
              </a:r>
            </a:p>
          </p:txBody>
        </p:sp>
      </p:grpSp>
      <p:sp>
        <p:nvSpPr>
          <p:cNvPr id="29" name="Footer Placeholder 28">
            <a:extLst>
              <a:ext uri="{FF2B5EF4-FFF2-40B4-BE49-F238E27FC236}">
                <a16:creationId xmlns:a16="http://schemas.microsoft.com/office/drawing/2014/main" id="{41D43389-214C-4EB0-A029-44E64B7FC096}"/>
              </a:ext>
            </a:extLst>
          </p:cNvPr>
          <p:cNvSpPr>
            <a:spLocks noGrp="1"/>
          </p:cNvSpPr>
          <p:nvPr>
            <p:ph type="ftr" sz="quarter" idx="11"/>
          </p:nvPr>
        </p:nvSpPr>
        <p:spPr/>
        <p:txBody>
          <a:bodyPr/>
          <a:lstStyle/>
          <a:p>
            <a:r>
              <a:rPr lang="en-US"/>
              <a:t>Speed Science -- Cristian Cleary</a:t>
            </a:r>
          </a:p>
        </p:txBody>
      </p:sp>
    </p:spTree>
    <p:extLst>
      <p:ext uri="{BB962C8B-B14F-4D97-AF65-F5344CB8AC3E}">
        <p14:creationId xmlns:p14="http://schemas.microsoft.com/office/powerpoint/2010/main" val="1740495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61FBBC11-E87B-4371-B4F8-823787F5F640}"/>
              </a:ext>
            </a:extLst>
          </p:cNvPr>
          <p:cNvSpPr>
            <a:spLocks noGrp="1"/>
          </p:cNvSpPr>
          <p:nvPr>
            <p:ph idx="1"/>
          </p:nvPr>
        </p:nvSpPr>
        <p:spPr>
          <a:xfrm>
            <a:off x="6172200" y="804672"/>
            <a:ext cx="5221224" cy="5230368"/>
          </a:xfrm>
        </p:spPr>
        <p:txBody>
          <a:bodyPr anchor="ctr">
            <a:normAutofit fontScale="92500" lnSpcReduction="10000"/>
          </a:bodyPr>
          <a:lstStyle/>
          <a:p>
            <a:r>
              <a:rPr lang="en-US" sz="4800" dirty="0">
                <a:solidFill>
                  <a:schemeClr val="tx2"/>
                </a:solidFill>
              </a:rPr>
              <a:t>Use Genetics 🧬 to find proteins that control expression of </a:t>
            </a:r>
            <a:r>
              <a:rPr lang="en-US" sz="4800" dirty="0">
                <a:solidFill>
                  <a:srgbClr val="C4912F"/>
                </a:solidFill>
              </a:rPr>
              <a:t>MYOD</a:t>
            </a:r>
            <a:r>
              <a:rPr lang="en-US" sz="4800" dirty="0">
                <a:solidFill>
                  <a:schemeClr val="tx2"/>
                </a:solidFill>
              </a:rPr>
              <a:t> in this cancer.</a:t>
            </a:r>
          </a:p>
          <a:p>
            <a:r>
              <a:rPr lang="en-US" sz="4800" dirty="0">
                <a:solidFill>
                  <a:schemeClr val="tx2"/>
                </a:solidFill>
              </a:rPr>
              <a:t>Investigate whether any of these </a:t>
            </a:r>
            <a:r>
              <a:rPr lang="en-US" sz="4800" dirty="0">
                <a:solidFill>
                  <a:srgbClr val="C4912F"/>
                </a:solidFill>
              </a:rPr>
              <a:t>MYOD</a:t>
            </a:r>
            <a:r>
              <a:rPr lang="en-US" sz="4800" dirty="0">
                <a:solidFill>
                  <a:schemeClr val="tx2"/>
                </a:solidFill>
              </a:rPr>
              <a:t> regulators may hold any therapeutic value. 💉</a:t>
            </a:r>
          </a:p>
        </p:txBody>
      </p:sp>
      <p:sp>
        <p:nvSpPr>
          <p:cNvPr id="4" name="Footer Placeholder 3">
            <a:extLst>
              <a:ext uri="{FF2B5EF4-FFF2-40B4-BE49-F238E27FC236}">
                <a16:creationId xmlns:a16="http://schemas.microsoft.com/office/drawing/2014/main" id="{0CF88CEF-FBEB-4C5E-8CE2-A82E07A90345}"/>
              </a:ext>
            </a:extLst>
          </p:cNvPr>
          <p:cNvSpPr>
            <a:spLocks noGrp="1"/>
          </p:cNvSpPr>
          <p:nvPr>
            <p:ph type="ftr" sz="quarter" idx="11"/>
          </p:nvPr>
        </p:nvSpPr>
        <p:spPr/>
        <p:txBody>
          <a:bodyPr/>
          <a:lstStyle/>
          <a:p>
            <a:r>
              <a:rPr lang="en-US"/>
              <a:t>Speed Science -- Cristian Cleary</a:t>
            </a:r>
          </a:p>
        </p:txBody>
      </p:sp>
      <p:sp>
        <p:nvSpPr>
          <p:cNvPr id="6" name="Title 5">
            <a:extLst>
              <a:ext uri="{FF2B5EF4-FFF2-40B4-BE49-F238E27FC236}">
                <a16:creationId xmlns:a16="http://schemas.microsoft.com/office/drawing/2014/main" id="{D488DF67-D123-279E-1EB6-09B6E0FB8BF9}"/>
              </a:ext>
            </a:extLst>
          </p:cNvPr>
          <p:cNvSpPr>
            <a:spLocks noGrp="1"/>
          </p:cNvSpPr>
          <p:nvPr>
            <p:ph type="title"/>
          </p:nvPr>
        </p:nvSpPr>
        <p:spPr>
          <a:xfrm>
            <a:off x="116129" y="2615165"/>
            <a:ext cx="10515600" cy="1325563"/>
          </a:xfrm>
        </p:spPr>
        <p:txBody>
          <a:bodyPr/>
          <a:lstStyle/>
          <a:p>
            <a:r>
              <a:rPr lang="en-US" dirty="0"/>
              <a:t>My Project Goals</a:t>
            </a:r>
          </a:p>
        </p:txBody>
      </p:sp>
    </p:spTree>
    <p:extLst>
      <p:ext uri="{BB962C8B-B14F-4D97-AF65-F5344CB8AC3E}">
        <p14:creationId xmlns:p14="http://schemas.microsoft.com/office/powerpoint/2010/main" val="2421365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AB81-580A-B6CF-8DB6-76549E48D70D}"/>
              </a:ext>
            </a:extLst>
          </p:cNvPr>
          <p:cNvSpPr>
            <a:spLocks noGrp="1"/>
          </p:cNvSpPr>
          <p:nvPr>
            <p:ph type="ctrTitle"/>
          </p:nvPr>
        </p:nvSpPr>
        <p:spPr>
          <a:xfrm>
            <a:off x="1524000" y="2308453"/>
            <a:ext cx="9144000" cy="2387600"/>
          </a:xfrm>
        </p:spPr>
        <p:txBody>
          <a:bodyPr>
            <a:normAutofit fontScale="90000"/>
          </a:bodyPr>
          <a:lstStyle/>
          <a:p>
            <a:r>
              <a:rPr lang="en-US" sz="4900" dirty="0">
                <a:latin typeface="Arial" panose="020B0604020202020204" pitchFamily="34" charset="0"/>
                <a:cs typeface="Arial" panose="020B0604020202020204" pitchFamily="34" charset="0"/>
              </a:rPr>
              <a:t>Immunohistochemical and Single-Cell Transcriptomic Analysis of Distinct Ductal Lineages in Pancreatic Cancer</a:t>
            </a:r>
            <a:br>
              <a:rPr lang="en-US" dirty="0">
                <a:latin typeface="Arial" panose="020B0604020202020204" pitchFamily="34" charset="0"/>
                <a:ea typeface="Arial" charset="0"/>
                <a:cs typeface="Arial" panose="020B0604020202020204" pitchFamily="34" charset="0"/>
              </a:rPr>
            </a:br>
            <a:endParaRPr lang="en-US" dirty="0"/>
          </a:p>
        </p:txBody>
      </p:sp>
      <p:sp>
        <p:nvSpPr>
          <p:cNvPr id="3" name="Subtitle 2">
            <a:extLst>
              <a:ext uri="{FF2B5EF4-FFF2-40B4-BE49-F238E27FC236}">
                <a16:creationId xmlns:a16="http://schemas.microsoft.com/office/drawing/2014/main" id="{3117848D-2BA5-DE8F-CF3C-A225A4BFDBEA}"/>
              </a:ext>
            </a:extLst>
          </p:cNvPr>
          <p:cNvSpPr>
            <a:spLocks noGrp="1"/>
          </p:cNvSpPr>
          <p:nvPr>
            <p:ph type="subTitle" idx="1"/>
          </p:nvPr>
        </p:nvSpPr>
        <p:spPr>
          <a:xfrm>
            <a:off x="1524000" y="4696053"/>
            <a:ext cx="9144000" cy="1655762"/>
          </a:xfrm>
        </p:spPr>
        <p:txBody>
          <a:bodyPr/>
          <a:lstStyle/>
          <a:p>
            <a:r>
              <a:rPr lang="en-US" dirty="0">
                <a:latin typeface="Arial" panose="020B0604020202020204" pitchFamily="34" charset="0"/>
                <a:cs typeface="Arial" panose="020B0604020202020204" pitchFamily="34" charset="0"/>
              </a:rPr>
              <a:t>Abhay Kanodia</a:t>
            </a:r>
          </a:p>
          <a:p>
            <a:r>
              <a:rPr lang="en-US" dirty="0">
                <a:latin typeface="Arial" panose="020B0604020202020204" pitchFamily="34" charset="0"/>
                <a:cs typeface="Arial" panose="020B0604020202020204" pitchFamily="34" charset="0"/>
              </a:rPr>
              <a:t>Advisor: Dr. Scott Powers</a:t>
            </a:r>
          </a:p>
        </p:txBody>
      </p:sp>
    </p:spTree>
    <p:extLst>
      <p:ext uri="{BB962C8B-B14F-4D97-AF65-F5344CB8AC3E}">
        <p14:creationId xmlns:p14="http://schemas.microsoft.com/office/powerpoint/2010/main" val="1032705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2E02-DF96-1AE6-E9A7-AA51AA703BB9}"/>
              </a:ext>
            </a:extLst>
          </p:cNvPr>
          <p:cNvSpPr>
            <a:spLocks noGrp="1"/>
          </p:cNvSpPr>
          <p:nvPr>
            <p:ph type="title"/>
          </p:nvPr>
        </p:nvSpPr>
        <p:spPr>
          <a:xfrm>
            <a:off x="838200" y="365125"/>
            <a:ext cx="10515600" cy="624681"/>
          </a:xfrm>
        </p:spPr>
        <p:txBody>
          <a:bodyPr>
            <a:normAutofit fontScale="90000"/>
          </a:bodyPr>
          <a:lstStyle/>
          <a:p>
            <a:r>
              <a:rPr lang="en-US" dirty="0">
                <a:latin typeface="Arial" panose="020B0604020202020204" pitchFamily="34" charset="0"/>
                <a:cs typeface="Arial" panose="020B0604020202020204" pitchFamily="34" charset="0"/>
              </a:rPr>
              <a:t>Acinar Ductal Metaplasia (ADM)</a:t>
            </a:r>
          </a:p>
        </p:txBody>
      </p:sp>
      <p:pic>
        <p:nvPicPr>
          <p:cNvPr id="1026" name="Picture 2">
            <a:extLst>
              <a:ext uri="{FF2B5EF4-FFF2-40B4-BE49-F238E27FC236}">
                <a16:creationId xmlns:a16="http://schemas.microsoft.com/office/drawing/2014/main" id="{151A95F5-2A54-4536-4FFE-360BE00063BD}"/>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232931" y="1456657"/>
            <a:ext cx="7072993" cy="43140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1826F6-FF12-2EAF-1409-BC38CD91C517}"/>
              </a:ext>
            </a:extLst>
          </p:cNvPr>
          <p:cNvSpPr txBox="1"/>
          <p:nvPr/>
        </p:nvSpPr>
        <p:spPr>
          <a:xfrm>
            <a:off x="6657975" y="6488668"/>
            <a:ext cx="6098720" cy="338554"/>
          </a:xfrm>
          <a:prstGeom prst="rect">
            <a:avLst/>
          </a:prstGeom>
          <a:noFill/>
        </p:spPr>
        <p:txBody>
          <a:bodyPr wrap="square">
            <a:spAutoFit/>
          </a:bodyPr>
          <a:lstStyle/>
          <a:p>
            <a:r>
              <a:rPr lang="en-US" sz="1600" i="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Peter Storz</a:t>
            </a:r>
            <a:r>
              <a:rPr lang="en-US" sz="1600" i="0" dirty="0">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Nat Rev Gastroenterol Hepatol.</a:t>
            </a:r>
            <a:r>
              <a:rPr lang="en-US" sz="1600" dirty="0">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3979789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6F35-951E-DACD-19BD-8E04674ECFBE}"/>
              </a:ext>
            </a:extLst>
          </p:cNvPr>
          <p:cNvSpPr>
            <a:spLocks noGrp="1"/>
          </p:cNvSpPr>
          <p:nvPr>
            <p:ph type="title"/>
          </p:nvPr>
        </p:nvSpPr>
        <p:spPr>
          <a:xfrm>
            <a:off x="1402588" y="202974"/>
            <a:ext cx="10789412" cy="620713"/>
          </a:xfrm>
        </p:spPr>
        <p:txBody>
          <a:bodyPr>
            <a:normAutofit fontScale="90000"/>
          </a:bodyPr>
          <a:lstStyle/>
          <a:p>
            <a:r>
              <a:rPr lang="en-US" dirty="0">
                <a:latin typeface="Arial" panose="020B0604020202020204" pitchFamily="34" charset="0"/>
                <a:cs typeface="Arial" panose="020B0604020202020204" pitchFamily="34" charset="0"/>
              </a:rPr>
              <a:t>Distinct Ductal Populations in PDAC </a:t>
            </a:r>
          </a:p>
        </p:txBody>
      </p:sp>
      <p:pic>
        <p:nvPicPr>
          <p:cNvPr id="4" name="Content Placeholder 3">
            <a:extLst>
              <a:ext uri="{FF2B5EF4-FFF2-40B4-BE49-F238E27FC236}">
                <a16:creationId xmlns:a16="http://schemas.microsoft.com/office/drawing/2014/main" id="{2DDC9CA5-2637-0425-A324-5A922F4B3627}"/>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865086" y="1436913"/>
            <a:ext cx="7393213" cy="5038499"/>
          </a:xfrm>
          <a:prstGeom prst="rect">
            <a:avLst/>
          </a:prstGeom>
        </p:spPr>
      </p:pic>
    </p:spTree>
    <p:extLst>
      <p:ext uri="{BB962C8B-B14F-4D97-AF65-F5344CB8AC3E}">
        <p14:creationId xmlns:p14="http://schemas.microsoft.com/office/powerpoint/2010/main" val="255282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7E4E-DA32-D1D5-33F4-66548D92752E}"/>
              </a:ext>
            </a:extLst>
          </p:cNvPr>
          <p:cNvSpPr>
            <a:spLocks noGrp="1"/>
          </p:cNvSpPr>
          <p:nvPr>
            <p:ph type="ctrTitle"/>
          </p:nvPr>
        </p:nvSpPr>
        <p:spPr/>
        <p:txBody>
          <a:bodyPr>
            <a:normAutofit fontScale="90000"/>
          </a:bodyPr>
          <a:lstStyle/>
          <a:p>
            <a:r>
              <a:rPr lang="en-US" dirty="0"/>
              <a:t>No Fancy Title Because I Don’t Have a Set Project but DNA Replication!</a:t>
            </a:r>
          </a:p>
        </p:txBody>
      </p:sp>
      <p:sp>
        <p:nvSpPr>
          <p:cNvPr id="3" name="Subtitle 2">
            <a:extLst>
              <a:ext uri="{FF2B5EF4-FFF2-40B4-BE49-F238E27FC236}">
                <a16:creationId xmlns:a16="http://schemas.microsoft.com/office/drawing/2014/main" id="{475BEF5A-5E5A-F917-80FA-E0BF14C4C3C4}"/>
              </a:ext>
            </a:extLst>
          </p:cNvPr>
          <p:cNvSpPr>
            <a:spLocks noGrp="1"/>
          </p:cNvSpPr>
          <p:nvPr>
            <p:ph type="subTitle" idx="1"/>
          </p:nvPr>
        </p:nvSpPr>
        <p:spPr>
          <a:xfrm>
            <a:off x="1524000" y="3841524"/>
            <a:ext cx="9144000" cy="1655762"/>
          </a:xfrm>
        </p:spPr>
        <p:txBody>
          <a:bodyPr>
            <a:normAutofit/>
          </a:bodyPr>
          <a:lstStyle/>
          <a:p>
            <a:r>
              <a:rPr lang="en-US" dirty="0"/>
              <a:t>Kim </a:t>
            </a:r>
            <a:r>
              <a:rPr lang="en-US" dirty="0" err="1"/>
              <a:t>Hane</a:t>
            </a:r>
            <a:endParaRPr lang="en-US" dirty="0"/>
          </a:p>
          <a:p>
            <a:r>
              <a:rPr lang="en-US" dirty="0"/>
              <a:t>August 31</a:t>
            </a:r>
            <a:r>
              <a:rPr lang="en-US" baseline="30000" dirty="0"/>
              <a:t>st</a:t>
            </a:r>
            <a:r>
              <a:rPr lang="en-US" dirty="0"/>
              <a:t>, 2022</a:t>
            </a:r>
          </a:p>
          <a:p>
            <a:r>
              <a:rPr lang="en-US" dirty="0"/>
              <a:t>Bruce Stillman Laboratory</a:t>
            </a:r>
          </a:p>
        </p:txBody>
      </p:sp>
    </p:spTree>
    <p:extLst>
      <p:ext uri="{BB962C8B-B14F-4D97-AF65-F5344CB8AC3E}">
        <p14:creationId xmlns:p14="http://schemas.microsoft.com/office/powerpoint/2010/main" val="783171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19B0-64FB-641A-04F5-3CB396271B86}"/>
              </a:ext>
            </a:extLst>
          </p:cNvPr>
          <p:cNvSpPr>
            <a:spLocks noGrp="1"/>
          </p:cNvSpPr>
          <p:nvPr>
            <p:ph type="title"/>
          </p:nvPr>
        </p:nvSpPr>
        <p:spPr>
          <a:xfrm>
            <a:off x="462642" y="226196"/>
            <a:ext cx="10515600" cy="679904"/>
          </a:xfrm>
        </p:spPr>
        <p:txBody>
          <a:bodyPr>
            <a:normAutofit fontScale="90000"/>
          </a:bodyPr>
          <a:lstStyle/>
          <a:p>
            <a:r>
              <a:rPr lang="en-US" dirty="0">
                <a:latin typeface="Arial" panose="020B0604020202020204" pitchFamily="34" charset="0"/>
                <a:cs typeface="Arial" panose="020B0604020202020204" pitchFamily="34" charset="0"/>
              </a:rPr>
              <a:t>Ductal cells trajectory analysis in mice PDAC</a:t>
            </a:r>
          </a:p>
        </p:txBody>
      </p:sp>
      <p:pic>
        <p:nvPicPr>
          <p:cNvPr id="5" name="Picture 4">
            <a:extLst>
              <a:ext uri="{FF2B5EF4-FFF2-40B4-BE49-F238E27FC236}">
                <a16:creationId xmlns:a16="http://schemas.microsoft.com/office/drawing/2014/main" id="{08D84EA0-8915-AA14-8FD2-54C89AC55E01}"/>
              </a:ext>
            </a:extLst>
          </p:cNvPr>
          <p:cNvPicPr>
            <a:picLocks noChangeAspect="1"/>
          </p:cNvPicPr>
          <p:nvPr/>
        </p:nvPicPr>
        <p:blipFill>
          <a:blip r:embed="rId2"/>
          <a:stretch>
            <a:fillRect/>
          </a:stretch>
        </p:blipFill>
        <p:spPr>
          <a:xfrm>
            <a:off x="7108359" y="1293598"/>
            <a:ext cx="4367079" cy="2578100"/>
          </a:xfrm>
          <a:prstGeom prst="rect">
            <a:avLst/>
          </a:prstGeom>
        </p:spPr>
      </p:pic>
      <p:pic>
        <p:nvPicPr>
          <p:cNvPr id="6" name="Picture 5">
            <a:extLst>
              <a:ext uri="{FF2B5EF4-FFF2-40B4-BE49-F238E27FC236}">
                <a16:creationId xmlns:a16="http://schemas.microsoft.com/office/drawing/2014/main" id="{11E0C97C-75BE-D241-9B80-E78183A0347E}"/>
              </a:ext>
            </a:extLst>
          </p:cNvPr>
          <p:cNvPicPr>
            <a:picLocks noChangeAspect="1"/>
          </p:cNvPicPr>
          <p:nvPr/>
        </p:nvPicPr>
        <p:blipFill>
          <a:blip r:embed="rId3"/>
          <a:stretch>
            <a:fillRect/>
          </a:stretch>
        </p:blipFill>
        <p:spPr>
          <a:xfrm>
            <a:off x="7108359" y="3871698"/>
            <a:ext cx="4396219" cy="2554204"/>
          </a:xfrm>
          <a:prstGeom prst="rect">
            <a:avLst/>
          </a:prstGeom>
        </p:spPr>
      </p:pic>
      <p:pic>
        <p:nvPicPr>
          <p:cNvPr id="9" name="Picture 8">
            <a:extLst>
              <a:ext uri="{FF2B5EF4-FFF2-40B4-BE49-F238E27FC236}">
                <a16:creationId xmlns:a16="http://schemas.microsoft.com/office/drawing/2014/main" id="{1C4B553D-9494-1B64-C10A-DE6AD62953BE}"/>
              </a:ext>
            </a:extLst>
          </p:cNvPr>
          <p:cNvPicPr>
            <a:picLocks noChangeAspect="1"/>
          </p:cNvPicPr>
          <p:nvPr/>
        </p:nvPicPr>
        <p:blipFill>
          <a:blip r:embed="rId4"/>
          <a:stretch>
            <a:fillRect/>
          </a:stretch>
        </p:blipFill>
        <p:spPr>
          <a:xfrm>
            <a:off x="879943" y="1257521"/>
            <a:ext cx="4203700" cy="2578100"/>
          </a:xfrm>
          <a:prstGeom prst="rect">
            <a:avLst/>
          </a:prstGeom>
        </p:spPr>
      </p:pic>
      <p:pic>
        <p:nvPicPr>
          <p:cNvPr id="10" name="Picture 9">
            <a:extLst>
              <a:ext uri="{FF2B5EF4-FFF2-40B4-BE49-F238E27FC236}">
                <a16:creationId xmlns:a16="http://schemas.microsoft.com/office/drawing/2014/main" id="{C2122AA1-4A61-C321-C4D3-898DFFC74A37}"/>
              </a:ext>
            </a:extLst>
          </p:cNvPr>
          <p:cNvPicPr>
            <a:picLocks noChangeAspect="1"/>
          </p:cNvPicPr>
          <p:nvPr/>
        </p:nvPicPr>
        <p:blipFill>
          <a:blip r:embed="rId5"/>
          <a:stretch>
            <a:fillRect/>
          </a:stretch>
        </p:blipFill>
        <p:spPr>
          <a:xfrm>
            <a:off x="1030721" y="3920905"/>
            <a:ext cx="4203700" cy="2578100"/>
          </a:xfrm>
          <a:prstGeom prst="rect">
            <a:avLst/>
          </a:prstGeom>
        </p:spPr>
      </p:pic>
    </p:spTree>
    <p:extLst>
      <p:ext uri="{BB962C8B-B14F-4D97-AF65-F5344CB8AC3E}">
        <p14:creationId xmlns:p14="http://schemas.microsoft.com/office/powerpoint/2010/main" val="4185670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BA69-B156-7D45-9D88-0B81146A4419}"/>
              </a:ext>
            </a:extLst>
          </p:cNvPr>
          <p:cNvSpPr>
            <a:spLocks noGrp="1"/>
          </p:cNvSpPr>
          <p:nvPr>
            <p:ph type="ctrTitle"/>
          </p:nvPr>
        </p:nvSpPr>
        <p:spPr>
          <a:xfrm>
            <a:off x="5538952" y="490483"/>
            <a:ext cx="6400800" cy="2387600"/>
          </a:xfrm>
        </p:spPr>
        <p:txBody>
          <a:bodyPr>
            <a:normAutofit fontScale="90000"/>
          </a:bodyPr>
          <a:lstStyle/>
          <a:p>
            <a:r>
              <a:rPr lang="en-US" dirty="0">
                <a:latin typeface="Palatino Linotype" panose="02040502050505030304" pitchFamily="18" charset="0"/>
              </a:rPr>
              <a:t>Role of lncRNA </a:t>
            </a:r>
            <a:r>
              <a:rPr lang="en-US" i="1" dirty="0">
                <a:latin typeface="Palatino Linotype" panose="02040502050505030304" pitchFamily="18" charset="0"/>
              </a:rPr>
              <a:t>MALAT1</a:t>
            </a:r>
            <a:r>
              <a:rPr lang="en-US" dirty="0">
                <a:latin typeface="Palatino Linotype" panose="02040502050505030304" pitchFamily="18" charset="0"/>
              </a:rPr>
              <a:t> in breast cancer</a:t>
            </a:r>
          </a:p>
        </p:txBody>
      </p:sp>
      <p:sp>
        <p:nvSpPr>
          <p:cNvPr id="3" name="Subtitle 2">
            <a:extLst>
              <a:ext uri="{FF2B5EF4-FFF2-40B4-BE49-F238E27FC236}">
                <a16:creationId xmlns:a16="http://schemas.microsoft.com/office/drawing/2014/main" id="{A189ECE0-63A7-8141-BD4A-3F3D363E735D}"/>
              </a:ext>
            </a:extLst>
          </p:cNvPr>
          <p:cNvSpPr>
            <a:spLocks noGrp="1"/>
          </p:cNvSpPr>
          <p:nvPr>
            <p:ph type="subTitle" idx="1"/>
          </p:nvPr>
        </p:nvSpPr>
        <p:spPr>
          <a:xfrm>
            <a:off x="5843752" y="3124200"/>
            <a:ext cx="6096000" cy="2225566"/>
          </a:xfrm>
        </p:spPr>
        <p:txBody>
          <a:bodyPr>
            <a:normAutofit/>
          </a:bodyPr>
          <a:lstStyle/>
          <a:p>
            <a:r>
              <a:rPr lang="en-US" dirty="0">
                <a:latin typeface="Palatino Linotype" panose="02040502050505030304" pitchFamily="18" charset="0"/>
              </a:rPr>
              <a:t>Disha Aggarwal</a:t>
            </a:r>
          </a:p>
          <a:p>
            <a:r>
              <a:rPr lang="en-US" sz="1900" dirty="0">
                <a:latin typeface="Palatino Linotype" panose="02040502050505030304" pitchFamily="18" charset="0"/>
              </a:rPr>
              <a:t>Spector Lab, CSHL </a:t>
            </a:r>
          </a:p>
          <a:p>
            <a:endParaRPr lang="en-US" dirty="0">
              <a:latin typeface="Palatino Linotype" panose="02040502050505030304" pitchFamily="18" charset="0"/>
            </a:endParaRPr>
          </a:p>
          <a:p>
            <a:r>
              <a:rPr lang="en-US" dirty="0">
                <a:latin typeface="Palatino Linotype" panose="02040502050505030304" pitchFamily="18" charset="0"/>
              </a:rPr>
              <a:t>Speed Science 2022</a:t>
            </a:r>
          </a:p>
        </p:txBody>
      </p:sp>
      <p:pic>
        <p:nvPicPr>
          <p:cNvPr id="4" name="Picture 3" descr="A picture containing indoor&#10;&#10;Description automatically generated">
            <a:extLst>
              <a:ext uri="{FF2B5EF4-FFF2-40B4-BE49-F238E27FC236}">
                <a16:creationId xmlns:a16="http://schemas.microsoft.com/office/drawing/2014/main" id="{6AB96EC8-7BF8-5741-B614-29C771BE47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6338"/>
            <a:ext cx="5412828" cy="7104338"/>
          </a:xfrm>
          <a:prstGeom prst="rect">
            <a:avLst/>
          </a:prstGeom>
        </p:spPr>
      </p:pic>
    </p:spTree>
    <p:extLst>
      <p:ext uri="{BB962C8B-B14F-4D97-AF65-F5344CB8AC3E}">
        <p14:creationId xmlns:p14="http://schemas.microsoft.com/office/powerpoint/2010/main" val="3391333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F846AE-DA71-AD47-B8EC-33742AFC0BAA}"/>
              </a:ext>
            </a:extLst>
          </p:cNvPr>
          <p:cNvSpPr txBox="1">
            <a:spLocks/>
          </p:cNvSpPr>
          <p:nvPr/>
        </p:nvSpPr>
        <p:spPr>
          <a:xfrm>
            <a:off x="7772133" y="879842"/>
            <a:ext cx="4093438" cy="2276128"/>
          </a:xfrm>
          <a:prstGeom prst="rect">
            <a:avLst/>
          </a:prstGeom>
          <a:ln w="28575">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Palatino Linotype" panose="02040502050505030304" pitchFamily="18" charset="0"/>
              </a:rPr>
              <a:t>Why is studying long non-coding RNAs </a:t>
            </a:r>
            <a:br>
              <a:rPr lang="en-US" sz="3200" b="1" dirty="0">
                <a:latin typeface="Palatino Linotype" panose="02040502050505030304" pitchFamily="18" charset="0"/>
              </a:rPr>
            </a:br>
            <a:r>
              <a:rPr lang="en-US" sz="3200" b="1" dirty="0">
                <a:latin typeface="Palatino Linotype" panose="02040502050505030304" pitchFamily="18" charset="0"/>
              </a:rPr>
              <a:t>(</a:t>
            </a:r>
            <a:r>
              <a:rPr lang="en-US" sz="3200" b="1" dirty="0" err="1">
                <a:latin typeface="Palatino Linotype" panose="02040502050505030304" pitchFamily="18" charset="0"/>
              </a:rPr>
              <a:t>lncRNAs</a:t>
            </a:r>
            <a:r>
              <a:rPr lang="en-US" sz="3200" b="1" dirty="0">
                <a:latin typeface="Palatino Linotype" panose="02040502050505030304" pitchFamily="18" charset="0"/>
              </a:rPr>
              <a:t>) important? </a:t>
            </a:r>
          </a:p>
        </p:txBody>
      </p:sp>
      <p:sp>
        <p:nvSpPr>
          <p:cNvPr id="9" name="TextBox 8">
            <a:extLst>
              <a:ext uri="{FF2B5EF4-FFF2-40B4-BE49-F238E27FC236}">
                <a16:creationId xmlns:a16="http://schemas.microsoft.com/office/drawing/2014/main" id="{F7446465-0DBE-C84F-A981-36A38F2909B7}"/>
              </a:ext>
            </a:extLst>
          </p:cNvPr>
          <p:cNvSpPr txBox="1"/>
          <p:nvPr/>
        </p:nvSpPr>
        <p:spPr>
          <a:xfrm>
            <a:off x="7666421" y="3609064"/>
            <a:ext cx="4304862" cy="1938992"/>
          </a:xfrm>
          <a:prstGeom prst="rect">
            <a:avLst/>
          </a:prstGeom>
          <a:noFill/>
        </p:spPr>
        <p:txBody>
          <a:bodyPr wrap="square" rtlCol="0">
            <a:spAutoFit/>
          </a:bodyPr>
          <a:lstStyle/>
          <a:p>
            <a:pPr algn="ctr"/>
            <a:r>
              <a:rPr lang="en-US" sz="2400" dirty="0">
                <a:latin typeface="Palatino Linotype" panose="02040502050505030304" pitchFamily="18" charset="0"/>
              </a:rPr>
              <a:t>&gt;200bp long</a:t>
            </a:r>
          </a:p>
          <a:p>
            <a:pPr marL="285750" indent="-285750" algn="ctr">
              <a:buFont typeface="Arial" panose="020B0604020202020204" pitchFamily="34" charset="0"/>
              <a:buChar char="•"/>
            </a:pPr>
            <a:endParaRPr lang="en-US" sz="2400" dirty="0">
              <a:latin typeface="Palatino Linotype" panose="02040502050505030304" pitchFamily="18" charset="0"/>
            </a:endParaRPr>
          </a:p>
          <a:p>
            <a:pPr algn="ctr"/>
            <a:r>
              <a:rPr lang="en-US" sz="2400" dirty="0">
                <a:latin typeface="Palatino Linotype" panose="02040502050505030304" pitchFamily="18" charset="0"/>
              </a:rPr>
              <a:t>No ORFs that can be translated</a:t>
            </a:r>
          </a:p>
          <a:p>
            <a:pPr algn="ctr"/>
            <a:endParaRPr lang="en-US" sz="2400" dirty="0">
              <a:latin typeface="Palatino Linotype" panose="02040502050505030304" pitchFamily="18" charset="0"/>
            </a:endParaRPr>
          </a:p>
        </p:txBody>
      </p:sp>
      <p:graphicFrame>
        <p:nvGraphicFramePr>
          <p:cNvPr id="13" name="Chart 12">
            <a:extLst>
              <a:ext uri="{FF2B5EF4-FFF2-40B4-BE49-F238E27FC236}">
                <a16:creationId xmlns:a16="http://schemas.microsoft.com/office/drawing/2014/main" id="{84649565-8ADC-F944-9A33-0705E60D3BD5}"/>
              </a:ext>
            </a:extLst>
          </p:cNvPr>
          <p:cNvGraphicFramePr/>
          <p:nvPr/>
        </p:nvGraphicFramePr>
        <p:xfrm>
          <a:off x="569049" y="661511"/>
          <a:ext cx="6772276"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79EC666E-4B32-FB4D-B85F-239152D12F94}"/>
              </a:ext>
            </a:extLst>
          </p:cNvPr>
          <p:cNvSpPr txBox="1"/>
          <p:nvPr/>
        </p:nvSpPr>
        <p:spPr>
          <a:xfrm>
            <a:off x="2281975" y="2641253"/>
            <a:ext cx="1204176" cy="523220"/>
          </a:xfrm>
          <a:prstGeom prst="rect">
            <a:avLst/>
          </a:prstGeom>
          <a:noFill/>
        </p:spPr>
        <p:txBody>
          <a:bodyPr wrap="none" rtlCol="0">
            <a:spAutoFit/>
          </a:bodyPr>
          <a:lstStyle/>
          <a:p>
            <a:r>
              <a:rPr lang="en-US" sz="2800" b="1" dirty="0">
                <a:solidFill>
                  <a:schemeClr val="tx2">
                    <a:lumMod val="10000"/>
                  </a:schemeClr>
                </a:solidFill>
                <a:latin typeface="Arial" panose="020B0604020202020204" pitchFamily="34" charset="0"/>
                <a:cs typeface="Arial" panose="020B0604020202020204" pitchFamily="34" charset="0"/>
              </a:rPr>
              <a:t>27.5%</a:t>
            </a:r>
          </a:p>
        </p:txBody>
      </p:sp>
      <p:sp>
        <p:nvSpPr>
          <p:cNvPr id="15" name="TextBox 14">
            <a:extLst>
              <a:ext uri="{FF2B5EF4-FFF2-40B4-BE49-F238E27FC236}">
                <a16:creationId xmlns:a16="http://schemas.microsoft.com/office/drawing/2014/main" id="{93A6582E-2755-2F47-A926-44B78B71B6E9}"/>
              </a:ext>
            </a:extLst>
          </p:cNvPr>
          <p:cNvSpPr txBox="1"/>
          <p:nvPr/>
        </p:nvSpPr>
        <p:spPr>
          <a:xfrm>
            <a:off x="477203" y="6011823"/>
            <a:ext cx="4042004" cy="369332"/>
          </a:xfrm>
          <a:prstGeom prst="rect">
            <a:avLst/>
          </a:prstGeom>
          <a:noFill/>
        </p:spPr>
        <p:txBody>
          <a:bodyPr wrap="none" rtlCol="0">
            <a:spAutoFit/>
          </a:bodyPr>
          <a:lstStyle/>
          <a:p>
            <a:r>
              <a:rPr lang="en-US" dirty="0"/>
              <a:t>Based on GENCODE Data from April 2019</a:t>
            </a:r>
          </a:p>
        </p:txBody>
      </p:sp>
      <p:sp>
        <p:nvSpPr>
          <p:cNvPr id="16" name="TextBox 15">
            <a:extLst>
              <a:ext uri="{FF2B5EF4-FFF2-40B4-BE49-F238E27FC236}">
                <a16:creationId xmlns:a16="http://schemas.microsoft.com/office/drawing/2014/main" id="{C721F138-23F0-EF45-9BCA-E098717FDEE9}"/>
              </a:ext>
            </a:extLst>
          </p:cNvPr>
          <p:cNvSpPr txBox="1"/>
          <p:nvPr/>
        </p:nvSpPr>
        <p:spPr>
          <a:xfrm>
            <a:off x="587263" y="1375569"/>
            <a:ext cx="1694712" cy="1015663"/>
          </a:xfrm>
          <a:prstGeom prst="rect">
            <a:avLst/>
          </a:prstGeom>
          <a:noFill/>
        </p:spPr>
        <p:txBody>
          <a:bodyPr wrap="square" rtlCol="0">
            <a:spAutoFit/>
          </a:bodyPr>
          <a:lstStyle/>
          <a:p>
            <a:pPr algn="ctr"/>
            <a:r>
              <a:rPr lang="en-US" sz="2000" b="1" dirty="0">
                <a:cs typeface="Arial" panose="020B0604020202020204" pitchFamily="34" charset="0"/>
              </a:rPr>
              <a:t>Long non-coding RNA genes</a:t>
            </a:r>
          </a:p>
        </p:txBody>
      </p:sp>
      <p:sp>
        <p:nvSpPr>
          <p:cNvPr id="12" name="TextBox 11">
            <a:extLst>
              <a:ext uri="{FF2B5EF4-FFF2-40B4-BE49-F238E27FC236}">
                <a16:creationId xmlns:a16="http://schemas.microsoft.com/office/drawing/2014/main" id="{90279919-86CE-434A-9A64-5430DAA36EAE}"/>
              </a:ext>
            </a:extLst>
          </p:cNvPr>
          <p:cNvSpPr txBox="1"/>
          <p:nvPr/>
        </p:nvSpPr>
        <p:spPr>
          <a:xfrm>
            <a:off x="4199167" y="2783860"/>
            <a:ext cx="904415" cy="523220"/>
          </a:xfrm>
          <a:prstGeom prst="rect">
            <a:avLst/>
          </a:prstGeom>
          <a:noFill/>
        </p:spPr>
        <p:txBody>
          <a:bodyPr wrap="none" rtlCol="0">
            <a:spAutoFit/>
          </a:bodyPr>
          <a:lstStyle/>
          <a:p>
            <a:r>
              <a:rPr lang="en-US" sz="2800" b="1" dirty="0">
                <a:solidFill>
                  <a:schemeClr val="tx2">
                    <a:lumMod val="10000"/>
                  </a:schemeClr>
                </a:solidFill>
                <a:latin typeface="Arial" panose="020B0604020202020204" pitchFamily="34" charset="0"/>
                <a:cs typeface="Arial" panose="020B0604020202020204" pitchFamily="34" charset="0"/>
              </a:rPr>
              <a:t>34%</a:t>
            </a:r>
          </a:p>
        </p:txBody>
      </p:sp>
      <p:sp>
        <p:nvSpPr>
          <p:cNvPr id="17" name="TextBox 16">
            <a:extLst>
              <a:ext uri="{FF2B5EF4-FFF2-40B4-BE49-F238E27FC236}">
                <a16:creationId xmlns:a16="http://schemas.microsoft.com/office/drawing/2014/main" id="{E5690F67-D1DC-7B4E-BD95-A289AC21617C}"/>
              </a:ext>
            </a:extLst>
          </p:cNvPr>
          <p:cNvSpPr txBox="1"/>
          <p:nvPr/>
        </p:nvSpPr>
        <p:spPr>
          <a:xfrm>
            <a:off x="5431524" y="1375569"/>
            <a:ext cx="1694712" cy="707886"/>
          </a:xfrm>
          <a:prstGeom prst="rect">
            <a:avLst/>
          </a:prstGeom>
          <a:noFill/>
        </p:spPr>
        <p:txBody>
          <a:bodyPr wrap="square" rtlCol="0">
            <a:spAutoFit/>
          </a:bodyPr>
          <a:lstStyle/>
          <a:p>
            <a:pPr algn="ctr"/>
            <a:r>
              <a:rPr lang="en-US" sz="2000" b="1" dirty="0">
                <a:cs typeface="Arial" panose="020B0604020202020204" pitchFamily="34" charset="0"/>
              </a:rPr>
              <a:t>Protein coding genes</a:t>
            </a:r>
          </a:p>
        </p:txBody>
      </p:sp>
    </p:spTree>
    <p:extLst>
      <p:ext uri="{BB962C8B-B14F-4D97-AF65-F5344CB8AC3E}">
        <p14:creationId xmlns:p14="http://schemas.microsoft.com/office/powerpoint/2010/main" val="29746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92A8-E6F3-904E-8F48-30EBE387E589}"/>
              </a:ext>
            </a:extLst>
          </p:cNvPr>
          <p:cNvSpPr>
            <a:spLocks noGrp="1"/>
          </p:cNvSpPr>
          <p:nvPr>
            <p:ph type="title"/>
          </p:nvPr>
        </p:nvSpPr>
        <p:spPr>
          <a:xfrm>
            <a:off x="833002" y="365125"/>
            <a:ext cx="10520702" cy="1325563"/>
          </a:xfrm>
        </p:spPr>
        <p:txBody>
          <a:bodyPr>
            <a:normAutofit/>
          </a:bodyPr>
          <a:lstStyle/>
          <a:p>
            <a:pPr algn="ctr"/>
            <a:r>
              <a:rPr lang="en-US" b="1" i="1" u="sng" dirty="0">
                <a:solidFill>
                  <a:srgbClr val="FFFFFF"/>
                </a:solidFill>
                <a:latin typeface="Palatino Linotype" panose="02040502050505030304" pitchFamily="18" charset="0"/>
              </a:rPr>
              <a:t>M</a:t>
            </a:r>
            <a:r>
              <a:rPr lang="en-US" dirty="0">
                <a:solidFill>
                  <a:srgbClr val="FFFFFF"/>
                </a:solidFill>
                <a:latin typeface="Palatino Linotype" panose="02040502050505030304" pitchFamily="18" charset="0"/>
              </a:rPr>
              <a:t>etastasis-</a:t>
            </a:r>
            <a:r>
              <a:rPr lang="en-US" b="1" i="1" u="sng" dirty="0">
                <a:solidFill>
                  <a:srgbClr val="FFFFFF"/>
                </a:solidFill>
                <a:latin typeface="Palatino Linotype" panose="02040502050505030304" pitchFamily="18" charset="0"/>
              </a:rPr>
              <a:t>A</a:t>
            </a:r>
            <a:r>
              <a:rPr lang="en-US" dirty="0">
                <a:solidFill>
                  <a:srgbClr val="FFFFFF"/>
                </a:solidFill>
                <a:latin typeface="Palatino Linotype" panose="02040502050505030304" pitchFamily="18" charset="0"/>
              </a:rPr>
              <a:t>ssociated </a:t>
            </a:r>
            <a:r>
              <a:rPr lang="en-US" b="1" i="1" u="sng" dirty="0">
                <a:solidFill>
                  <a:srgbClr val="FFFFFF"/>
                </a:solidFill>
                <a:latin typeface="Palatino Linotype" panose="02040502050505030304" pitchFamily="18" charset="0"/>
              </a:rPr>
              <a:t>L</a:t>
            </a:r>
            <a:r>
              <a:rPr lang="en-US" dirty="0">
                <a:solidFill>
                  <a:srgbClr val="FFFFFF"/>
                </a:solidFill>
                <a:latin typeface="Palatino Linotype" panose="02040502050505030304" pitchFamily="18" charset="0"/>
              </a:rPr>
              <a:t>ung </a:t>
            </a:r>
            <a:r>
              <a:rPr lang="en-US" b="1" i="1" u="sng" dirty="0">
                <a:solidFill>
                  <a:srgbClr val="FFFFFF"/>
                </a:solidFill>
                <a:latin typeface="Palatino Linotype" panose="02040502050505030304" pitchFamily="18" charset="0"/>
              </a:rPr>
              <a:t>A</a:t>
            </a:r>
            <a:r>
              <a:rPr lang="en-US" dirty="0">
                <a:solidFill>
                  <a:srgbClr val="FFFFFF"/>
                </a:solidFill>
                <a:latin typeface="Palatino Linotype" panose="02040502050505030304" pitchFamily="18" charset="0"/>
              </a:rPr>
              <a:t>denocarcinoma </a:t>
            </a:r>
            <a:r>
              <a:rPr lang="en-US" b="1" i="1" u="sng" dirty="0">
                <a:solidFill>
                  <a:srgbClr val="FFFFFF"/>
                </a:solidFill>
                <a:latin typeface="Palatino Linotype" panose="02040502050505030304" pitchFamily="18" charset="0"/>
              </a:rPr>
              <a:t>T</a:t>
            </a:r>
            <a:r>
              <a:rPr lang="en-US" dirty="0">
                <a:solidFill>
                  <a:srgbClr val="FFFFFF"/>
                </a:solidFill>
                <a:latin typeface="Palatino Linotype" panose="02040502050505030304" pitchFamily="18" charset="0"/>
              </a:rPr>
              <a:t>ranscript (</a:t>
            </a:r>
            <a:r>
              <a:rPr lang="en-US" i="1" dirty="0">
                <a:solidFill>
                  <a:srgbClr val="FFFFFF"/>
                </a:solidFill>
                <a:latin typeface="Palatino Linotype" panose="02040502050505030304" pitchFamily="18" charset="0"/>
              </a:rPr>
              <a:t>MALAT1</a:t>
            </a:r>
            <a:r>
              <a:rPr lang="en-US" dirty="0">
                <a:solidFill>
                  <a:srgbClr val="FFFFFF"/>
                </a:solidFill>
                <a:latin typeface="Palatino Linotype" panose="02040502050505030304" pitchFamily="18" charset="0"/>
              </a:rPr>
              <a:t>)</a:t>
            </a:r>
          </a:p>
        </p:txBody>
      </p:sp>
      <p:sp>
        <p:nvSpPr>
          <p:cNvPr id="3" name="Content Placeholder 2">
            <a:extLst>
              <a:ext uri="{FF2B5EF4-FFF2-40B4-BE49-F238E27FC236}">
                <a16:creationId xmlns:a16="http://schemas.microsoft.com/office/drawing/2014/main" id="{5C55CC1C-6BBA-564E-9A9B-AE362F6EFCBE}"/>
              </a:ext>
            </a:extLst>
          </p:cNvPr>
          <p:cNvSpPr>
            <a:spLocks noGrp="1"/>
          </p:cNvSpPr>
          <p:nvPr>
            <p:ph idx="1"/>
          </p:nvPr>
        </p:nvSpPr>
        <p:spPr>
          <a:xfrm>
            <a:off x="1181740" y="1977809"/>
            <a:ext cx="10515598" cy="2500552"/>
          </a:xfrm>
        </p:spPr>
        <p:txBody>
          <a:bodyPr>
            <a:normAutofit/>
          </a:bodyPr>
          <a:lstStyle/>
          <a:p>
            <a:pPr marL="0" indent="0">
              <a:buNone/>
            </a:pPr>
            <a:endParaRPr lang="en-US" sz="1800" dirty="0">
              <a:solidFill>
                <a:srgbClr val="FFFFFF"/>
              </a:solidFill>
              <a:latin typeface="Palatino Linotype" panose="02040502050505030304" pitchFamily="18" charset="0"/>
            </a:endParaRPr>
          </a:p>
          <a:p>
            <a:r>
              <a:rPr lang="en-US" sz="1800" dirty="0">
                <a:solidFill>
                  <a:srgbClr val="FFFFFF"/>
                </a:solidFill>
                <a:latin typeface="Palatino Linotype" panose="02040502050505030304" pitchFamily="18" charset="0"/>
              </a:rPr>
              <a:t>Overexpressed in more than 20 cancer types</a:t>
            </a:r>
          </a:p>
          <a:p>
            <a:endParaRPr lang="en-US" sz="1800" dirty="0">
              <a:solidFill>
                <a:srgbClr val="FFFFFF"/>
              </a:solidFill>
              <a:latin typeface="Palatino Linotype" panose="02040502050505030304" pitchFamily="18" charset="0"/>
            </a:endParaRPr>
          </a:p>
          <a:p>
            <a:r>
              <a:rPr lang="en-US" sz="1800" dirty="0">
                <a:solidFill>
                  <a:srgbClr val="FFFFFF"/>
                </a:solidFill>
                <a:latin typeface="Palatino Linotype" panose="02040502050505030304" pitchFamily="18" charset="0"/>
              </a:rPr>
              <a:t>Knockdown of </a:t>
            </a:r>
            <a:r>
              <a:rPr lang="en-US" sz="1800" i="1" dirty="0">
                <a:solidFill>
                  <a:srgbClr val="FFFFFF"/>
                </a:solidFill>
                <a:latin typeface="Palatino Linotype" panose="02040502050505030304" pitchFamily="18" charset="0"/>
              </a:rPr>
              <a:t>Malat1</a:t>
            </a:r>
            <a:r>
              <a:rPr lang="en-US" sz="1800" dirty="0">
                <a:solidFill>
                  <a:srgbClr val="FFFFFF"/>
                </a:solidFill>
                <a:latin typeface="Palatino Linotype" panose="02040502050505030304" pitchFamily="18" charset="0"/>
              </a:rPr>
              <a:t> in </a:t>
            </a:r>
            <a:r>
              <a:rPr lang="en-US" sz="1800" dirty="0" err="1">
                <a:solidFill>
                  <a:srgbClr val="FFFFFF"/>
                </a:solidFill>
                <a:latin typeface="Palatino Linotype" panose="02040502050505030304" pitchFamily="18" charset="0"/>
              </a:rPr>
              <a:t>PyMT</a:t>
            </a:r>
            <a:r>
              <a:rPr lang="en-US" sz="1800" dirty="0">
                <a:solidFill>
                  <a:srgbClr val="FFFFFF"/>
                </a:solidFill>
                <a:latin typeface="Palatino Linotype" panose="02040502050505030304" pitchFamily="18" charset="0"/>
              </a:rPr>
              <a:t> mice lead to differentiation of the primary tumors and &gt;70% reduction in metastasis to the lungs (Arun et al., 2016)</a:t>
            </a:r>
          </a:p>
          <a:p>
            <a:endParaRPr lang="en-US" sz="1800" dirty="0">
              <a:solidFill>
                <a:srgbClr val="FFFFFF"/>
              </a:solidFill>
              <a:latin typeface="Palatino Linotype" panose="02040502050505030304" pitchFamily="18" charset="0"/>
            </a:endParaRPr>
          </a:p>
          <a:p>
            <a:endParaRPr lang="en-US" sz="1800" dirty="0">
              <a:solidFill>
                <a:srgbClr val="FFFFFF"/>
              </a:solidFill>
              <a:latin typeface="Palatino Linotype" panose="02040502050505030304" pitchFamily="18" charset="0"/>
            </a:endParaRPr>
          </a:p>
          <a:p>
            <a:endParaRPr lang="en-US" sz="1800" dirty="0">
              <a:solidFill>
                <a:srgbClr val="FFFFFF"/>
              </a:solidFill>
              <a:latin typeface="Palatino Linotype" panose="02040502050505030304" pitchFamily="18" charset="0"/>
            </a:endParaRPr>
          </a:p>
          <a:p>
            <a:endParaRPr lang="en-US" sz="1800" dirty="0">
              <a:solidFill>
                <a:srgbClr val="FFFFFF"/>
              </a:solidFill>
              <a:latin typeface="Palatino Linotype" panose="02040502050505030304" pitchFamily="18" charset="0"/>
            </a:endParaRPr>
          </a:p>
        </p:txBody>
      </p:sp>
      <p:pic>
        <p:nvPicPr>
          <p:cNvPr id="4" name="Picture 3">
            <a:extLst>
              <a:ext uri="{FF2B5EF4-FFF2-40B4-BE49-F238E27FC236}">
                <a16:creationId xmlns:a16="http://schemas.microsoft.com/office/drawing/2014/main" id="{534FEF74-04FF-4443-88C8-F54965DCA1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1520" y="4551843"/>
            <a:ext cx="2319017" cy="1372254"/>
          </a:xfrm>
          <a:prstGeom prst="rect">
            <a:avLst/>
          </a:prstGeom>
        </p:spPr>
      </p:pic>
      <p:pic>
        <p:nvPicPr>
          <p:cNvPr id="5" name="Picture 4" descr="NH010 T.JPG">
            <a:extLst>
              <a:ext uri="{FF2B5EF4-FFF2-40B4-BE49-F238E27FC236}">
                <a16:creationId xmlns:a16="http://schemas.microsoft.com/office/drawing/2014/main" id="{3C8357A0-ACFE-D540-B404-E46626470C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894758" y="4854648"/>
            <a:ext cx="1214083" cy="963016"/>
          </a:xfrm>
          <a:prstGeom prst="rect">
            <a:avLst/>
          </a:prstGeom>
        </p:spPr>
      </p:pic>
      <p:grpSp>
        <p:nvGrpSpPr>
          <p:cNvPr id="6" name="Group 5">
            <a:extLst>
              <a:ext uri="{FF2B5EF4-FFF2-40B4-BE49-F238E27FC236}">
                <a16:creationId xmlns:a16="http://schemas.microsoft.com/office/drawing/2014/main" id="{093A859D-DAFE-B449-A1E7-90B6E16E33FF}"/>
              </a:ext>
            </a:extLst>
          </p:cNvPr>
          <p:cNvGrpSpPr/>
          <p:nvPr/>
        </p:nvGrpSpPr>
        <p:grpSpPr>
          <a:xfrm>
            <a:off x="6116266" y="4989988"/>
            <a:ext cx="774432" cy="750455"/>
            <a:chOff x="6187831" y="1923012"/>
            <a:chExt cx="774432" cy="750455"/>
          </a:xfrm>
          <a:solidFill>
            <a:schemeClr val="accent2">
              <a:lumMod val="60000"/>
              <a:lumOff val="40000"/>
            </a:schemeClr>
          </a:solidFill>
        </p:grpSpPr>
        <p:grpSp>
          <p:nvGrpSpPr>
            <p:cNvPr id="7" name="Group 6">
              <a:extLst>
                <a:ext uri="{FF2B5EF4-FFF2-40B4-BE49-F238E27FC236}">
                  <a16:creationId xmlns:a16="http://schemas.microsoft.com/office/drawing/2014/main" id="{B58C0FC7-68C4-5749-9F87-85367C70A8F0}"/>
                </a:ext>
              </a:extLst>
            </p:cNvPr>
            <p:cNvGrpSpPr/>
            <p:nvPr/>
          </p:nvGrpSpPr>
          <p:grpSpPr>
            <a:xfrm>
              <a:off x="6343696" y="2073103"/>
              <a:ext cx="566083" cy="600364"/>
              <a:chOff x="6604000" y="1581727"/>
              <a:chExt cx="566083" cy="600364"/>
            </a:xfrm>
            <a:grpFill/>
          </p:grpSpPr>
          <p:sp>
            <p:nvSpPr>
              <p:cNvPr id="11" name="Freeform 10">
                <a:extLst>
                  <a:ext uri="{FF2B5EF4-FFF2-40B4-BE49-F238E27FC236}">
                    <a16:creationId xmlns:a16="http://schemas.microsoft.com/office/drawing/2014/main" id="{4405D88E-4AC5-4341-89E1-9724C072C85A}"/>
                  </a:ext>
                </a:extLst>
              </p:cNvPr>
              <p:cNvSpPr/>
              <p:nvPr/>
            </p:nvSpPr>
            <p:spPr>
              <a:xfrm>
                <a:off x="6604000" y="1581727"/>
                <a:ext cx="219364" cy="156557"/>
              </a:xfrm>
              <a:custGeom>
                <a:avLst/>
                <a:gdLst>
                  <a:gd name="connsiteX0" fmla="*/ 0 w 219364"/>
                  <a:gd name="connsiteY0" fmla="*/ 115455 h 156557"/>
                  <a:gd name="connsiteX1" fmla="*/ 0 w 219364"/>
                  <a:gd name="connsiteY1" fmla="*/ 115455 h 156557"/>
                  <a:gd name="connsiteX2" fmla="*/ 57727 w 219364"/>
                  <a:gd name="connsiteY2" fmla="*/ 0 h 156557"/>
                  <a:gd name="connsiteX3" fmla="*/ 103909 w 219364"/>
                  <a:gd name="connsiteY3" fmla="*/ 11546 h 156557"/>
                  <a:gd name="connsiteX4" fmla="*/ 127000 w 219364"/>
                  <a:gd name="connsiteY4" fmla="*/ 46182 h 156557"/>
                  <a:gd name="connsiteX5" fmla="*/ 138545 w 219364"/>
                  <a:gd name="connsiteY5" fmla="*/ 115455 h 156557"/>
                  <a:gd name="connsiteX6" fmla="*/ 219364 w 219364"/>
                  <a:gd name="connsiteY6" fmla="*/ 127000 h 156557"/>
                  <a:gd name="connsiteX7" fmla="*/ 69273 w 219364"/>
                  <a:gd name="connsiteY7" fmla="*/ 138546 h 156557"/>
                  <a:gd name="connsiteX8" fmla="*/ 46182 w 219364"/>
                  <a:gd name="connsiteY8" fmla="*/ 103909 h 156557"/>
                  <a:gd name="connsiteX9" fmla="*/ 11545 w 219364"/>
                  <a:gd name="connsiteY9" fmla="*/ 92364 h 156557"/>
                  <a:gd name="connsiteX10" fmla="*/ 0 w 219364"/>
                  <a:gd name="connsiteY10" fmla="*/ 115455 h 15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364" h="156557">
                    <a:moveTo>
                      <a:pt x="0" y="115455"/>
                    </a:moveTo>
                    <a:lnTo>
                      <a:pt x="0" y="115455"/>
                    </a:lnTo>
                    <a:cubicBezTo>
                      <a:pt x="10981" y="66042"/>
                      <a:pt x="-5510" y="0"/>
                      <a:pt x="57727" y="0"/>
                    </a:cubicBezTo>
                    <a:cubicBezTo>
                      <a:pt x="73595" y="0"/>
                      <a:pt x="88515" y="7697"/>
                      <a:pt x="103909" y="11546"/>
                    </a:cubicBezTo>
                    <a:cubicBezTo>
                      <a:pt x="111606" y="23091"/>
                      <a:pt x="122612" y="33018"/>
                      <a:pt x="127000" y="46182"/>
                    </a:cubicBezTo>
                    <a:cubicBezTo>
                      <a:pt x="134403" y="68390"/>
                      <a:pt x="120928" y="100040"/>
                      <a:pt x="138545" y="115455"/>
                    </a:cubicBezTo>
                    <a:cubicBezTo>
                      <a:pt x="159025" y="133375"/>
                      <a:pt x="192424" y="123152"/>
                      <a:pt x="219364" y="127000"/>
                    </a:cubicBezTo>
                    <a:cubicBezTo>
                      <a:pt x="159487" y="156938"/>
                      <a:pt x="154903" y="169684"/>
                      <a:pt x="69273" y="138546"/>
                    </a:cubicBezTo>
                    <a:cubicBezTo>
                      <a:pt x="56232" y="133804"/>
                      <a:pt x="57017" y="112577"/>
                      <a:pt x="46182" y="103909"/>
                    </a:cubicBezTo>
                    <a:cubicBezTo>
                      <a:pt x="36679" y="96306"/>
                      <a:pt x="21981" y="98625"/>
                      <a:pt x="11545" y="92364"/>
                    </a:cubicBezTo>
                    <a:cubicBezTo>
                      <a:pt x="2211" y="86764"/>
                      <a:pt x="1924" y="111607"/>
                      <a:pt x="0" y="115455"/>
                    </a:cubicBez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D9C28351-9160-814C-BC58-3E0618CDB1A7}"/>
                  </a:ext>
                </a:extLst>
              </p:cNvPr>
              <p:cNvSpPr/>
              <p:nvPr/>
            </p:nvSpPr>
            <p:spPr>
              <a:xfrm>
                <a:off x="6672887" y="1973229"/>
                <a:ext cx="254386" cy="208862"/>
              </a:xfrm>
              <a:custGeom>
                <a:avLst/>
                <a:gdLst>
                  <a:gd name="connsiteX0" fmla="*/ 162022 w 254386"/>
                  <a:gd name="connsiteY0" fmla="*/ 24135 h 208862"/>
                  <a:gd name="connsiteX1" fmla="*/ 162022 w 254386"/>
                  <a:gd name="connsiteY1" fmla="*/ 24135 h 208862"/>
                  <a:gd name="connsiteX2" fmla="*/ 23477 w 254386"/>
                  <a:gd name="connsiteY2" fmla="*/ 12589 h 208862"/>
                  <a:gd name="connsiteX3" fmla="*/ 386 w 254386"/>
                  <a:gd name="connsiteY3" fmla="*/ 47226 h 208862"/>
                  <a:gd name="connsiteX4" fmla="*/ 81204 w 254386"/>
                  <a:gd name="connsiteY4" fmla="*/ 81862 h 208862"/>
                  <a:gd name="connsiteX5" fmla="*/ 138931 w 254386"/>
                  <a:gd name="connsiteY5" fmla="*/ 174226 h 208862"/>
                  <a:gd name="connsiteX6" fmla="*/ 150477 w 254386"/>
                  <a:gd name="connsiteY6" fmla="*/ 208862 h 208862"/>
                  <a:gd name="connsiteX7" fmla="*/ 208204 w 254386"/>
                  <a:gd name="connsiteY7" fmla="*/ 174226 h 208862"/>
                  <a:gd name="connsiteX8" fmla="*/ 219749 w 254386"/>
                  <a:gd name="connsiteY8" fmla="*/ 139589 h 208862"/>
                  <a:gd name="connsiteX9" fmla="*/ 254386 w 254386"/>
                  <a:gd name="connsiteY9" fmla="*/ 116498 h 208862"/>
                  <a:gd name="connsiteX10" fmla="*/ 242840 w 254386"/>
                  <a:gd name="connsiteY10" fmla="*/ 24135 h 208862"/>
                  <a:gd name="connsiteX11" fmla="*/ 92749 w 254386"/>
                  <a:gd name="connsiteY11" fmla="*/ 1044 h 208862"/>
                  <a:gd name="connsiteX12" fmla="*/ 162022 w 254386"/>
                  <a:gd name="connsiteY12" fmla="*/ 24135 h 20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386" h="208862">
                    <a:moveTo>
                      <a:pt x="162022" y="24135"/>
                    </a:moveTo>
                    <a:lnTo>
                      <a:pt x="162022" y="24135"/>
                    </a:lnTo>
                    <a:cubicBezTo>
                      <a:pt x="115840" y="20286"/>
                      <a:pt x="69353" y="6035"/>
                      <a:pt x="23477" y="12589"/>
                    </a:cubicBezTo>
                    <a:cubicBezTo>
                      <a:pt x="9740" y="14551"/>
                      <a:pt x="-2335" y="33619"/>
                      <a:pt x="386" y="47226"/>
                    </a:cubicBezTo>
                    <a:cubicBezTo>
                      <a:pt x="4582" y="68206"/>
                      <a:pt x="71470" y="79428"/>
                      <a:pt x="81204" y="81862"/>
                    </a:cubicBezTo>
                    <a:cubicBezTo>
                      <a:pt x="136092" y="118455"/>
                      <a:pt x="111451" y="91789"/>
                      <a:pt x="138931" y="174226"/>
                    </a:cubicBezTo>
                    <a:lnTo>
                      <a:pt x="150477" y="208862"/>
                    </a:lnTo>
                    <a:cubicBezTo>
                      <a:pt x="169719" y="197317"/>
                      <a:pt x="192337" y="190094"/>
                      <a:pt x="208204" y="174226"/>
                    </a:cubicBezTo>
                    <a:cubicBezTo>
                      <a:pt x="216810" y="165620"/>
                      <a:pt x="212146" y="149092"/>
                      <a:pt x="219749" y="139589"/>
                    </a:cubicBezTo>
                    <a:cubicBezTo>
                      <a:pt x="228417" y="128754"/>
                      <a:pt x="242840" y="124195"/>
                      <a:pt x="254386" y="116498"/>
                    </a:cubicBezTo>
                    <a:cubicBezTo>
                      <a:pt x="250537" y="85710"/>
                      <a:pt x="260633" y="49554"/>
                      <a:pt x="242840" y="24135"/>
                    </a:cubicBezTo>
                    <a:cubicBezTo>
                      <a:pt x="220713" y="-7475"/>
                      <a:pt x="117440" y="1044"/>
                      <a:pt x="92749" y="1044"/>
                    </a:cubicBezTo>
                    <a:lnTo>
                      <a:pt x="162022" y="24135"/>
                    </a:ln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D9A997F7-3911-4645-8527-322390A1BD78}"/>
                  </a:ext>
                </a:extLst>
              </p:cNvPr>
              <p:cNvSpPr/>
              <p:nvPr/>
            </p:nvSpPr>
            <p:spPr>
              <a:xfrm>
                <a:off x="6973457" y="1593927"/>
                <a:ext cx="172828" cy="173263"/>
              </a:xfrm>
              <a:custGeom>
                <a:avLst/>
                <a:gdLst>
                  <a:gd name="connsiteX0" fmla="*/ 34636 w 346363"/>
                  <a:gd name="connsiteY0" fmla="*/ 208223 h 289041"/>
                  <a:gd name="connsiteX1" fmla="*/ 34636 w 346363"/>
                  <a:gd name="connsiteY1" fmla="*/ 208223 h 289041"/>
                  <a:gd name="connsiteX2" fmla="*/ 46182 w 346363"/>
                  <a:gd name="connsiteY2" fmla="*/ 11950 h 289041"/>
                  <a:gd name="connsiteX3" fmla="*/ 92363 w 346363"/>
                  <a:gd name="connsiteY3" fmla="*/ 404 h 289041"/>
                  <a:gd name="connsiteX4" fmla="*/ 230909 w 346363"/>
                  <a:gd name="connsiteY4" fmla="*/ 11950 h 289041"/>
                  <a:gd name="connsiteX5" fmla="*/ 230909 w 346363"/>
                  <a:gd name="connsiteY5" fmla="*/ 173586 h 289041"/>
                  <a:gd name="connsiteX6" fmla="*/ 219363 w 346363"/>
                  <a:gd name="connsiteY6" fmla="*/ 208223 h 289041"/>
                  <a:gd name="connsiteX7" fmla="*/ 300182 w 346363"/>
                  <a:gd name="connsiteY7" fmla="*/ 185132 h 289041"/>
                  <a:gd name="connsiteX8" fmla="*/ 346363 w 346363"/>
                  <a:gd name="connsiteY8" fmla="*/ 196677 h 289041"/>
                  <a:gd name="connsiteX9" fmla="*/ 300182 w 346363"/>
                  <a:gd name="connsiteY9" fmla="*/ 231314 h 289041"/>
                  <a:gd name="connsiteX10" fmla="*/ 265545 w 346363"/>
                  <a:gd name="connsiteY10" fmla="*/ 254404 h 289041"/>
                  <a:gd name="connsiteX11" fmla="*/ 103909 w 346363"/>
                  <a:gd name="connsiteY11" fmla="*/ 289041 h 289041"/>
                  <a:gd name="connsiteX12" fmla="*/ 23091 w 346363"/>
                  <a:gd name="connsiteY12" fmla="*/ 277495 h 289041"/>
                  <a:gd name="connsiteX13" fmla="*/ 0 w 346363"/>
                  <a:gd name="connsiteY13" fmla="*/ 208223 h 289041"/>
                  <a:gd name="connsiteX14" fmla="*/ 34636 w 346363"/>
                  <a:gd name="connsiteY14" fmla="*/ 208223 h 2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363" h="289041">
                    <a:moveTo>
                      <a:pt x="34636" y="208223"/>
                    </a:moveTo>
                    <a:lnTo>
                      <a:pt x="34636" y="208223"/>
                    </a:lnTo>
                    <a:cubicBezTo>
                      <a:pt x="38485" y="142799"/>
                      <a:pt x="28641" y="75097"/>
                      <a:pt x="46182" y="11950"/>
                    </a:cubicBezTo>
                    <a:cubicBezTo>
                      <a:pt x="50429" y="-3339"/>
                      <a:pt x="76496" y="404"/>
                      <a:pt x="92363" y="404"/>
                    </a:cubicBezTo>
                    <a:cubicBezTo>
                      <a:pt x="138705" y="404"/>
                      <a:pt x="184727" y="8101"/>
                      <a:pt x="230909" y="11950"/>
                    </a:cubicBezTo>
                    <a:cubicBezTo>
                      <a:pt x="254447" y="82567"/>
                      <a:pt x="248615" y="49644"/>
                      <a:pt x="230909" y="173586"/>
                    </a:cubicBezTo>
                    <a:cubicBezTo>
                      <a:pt x="229188" y="185634"/>
                      <a:pt x="207358" y="206222"/>
                      <a:pt x="219363" y="208223"/>
                    </a:cubicBezTo>
                    <a:cubicBezTo>
                      <a:pt x="246999" y="212829"/>
                      <a:pt x="273242" y="192829"/>
                      <a:pt x="300182" y="185132"/>
                    </a:cubicBezTo>
                    <a:cubicBezTo>
                      <a:pt x="315576" y="188980"/>
                      <a:pt x="346363" y="180810"/>
                      <a:pt x="346363" y="196677"/>
                    </a:cubicBezTo>
                    <a:cubicBezTo>
                      <a:pt x="346363" y="215919"/>
                      <a:pt x="315840" y="220130"/>
                      <a:pt x="300182" y="231314"/>
                    </a:cubicBezTo>
                    <a:cubicBezTo>
                      <a:pt x="288891" y="239379"/>
                      <a:pt x="278225" y="248769"/>
                      <a:pt x="265545" y="254404"/>
                    </a:cubicBezTo>
                    <a:cubicBezTo>
                      <a:pt x="201169" y="283015"/>
                      <a:pt x="176660" y="279947"/>
                      <a:pt x="103909" y="289041"/>
                    </a:cubicBezTo>
                    <a:cubicBezTo>
                      <a:pt x="76970" y="285192"/>
                      <a:pt x="44572" y="294202"/>
                      <a:pt x="23091" y="277495"/>
                    </a:cubicBezTo>
                    <a:cubicBezTo>
                      <a:pt x="3878" y="262552"/>
                      <a:pt x="0" y="208223"/>
                      <a:pt x="0" y="208223"/>
                    </a:cubicBezTo>
                    <a:cubicBezTo>
                      <a:pt x="13266" y="168423"/>
                      <a:pt x="28863" y="208223"/>
                      <a:pt x="34636" y="208223"/>
                    </a:cubicBez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50213247-CB02-9E45-B1A1-BD8BE192C0CB}"/>
                  </a:ext>
                </a:extLst>
              </p:cNvPr>
              <p:cNvSpPr/>
              <p:nvPr/>
            </p:nvSpPr>
            <p:spPr>
              <a:xfrm>
                <a:off x="7031184" y="1923012"/>
                <a:ext cx="138899" cy="150091"/>
              </a:xfrm>
              <a:custGeom>
                <a:avLst/>
                <a:gdLst>
                  <a:gd name="connsiteX0" fmla="*/ 11899 w 279245"/>
                  <a:gd name="connsiteY0" fmla="*/ 23091 h 233856"/>
                  <a:gd name="connsiteX1" fmla="*/ 11899 w 279245"/>
                  <a:gd name="connsiteY1" fmla="*/ 23091 h 233856"/>
                  <a:gd name="connsiteX2" fmla="*/ 354 w 279245"/>
                  <a:gd name="connsiteY2" fmla="*/ 184727 h 233856"/>
                  <a:gd name="connsiteX3" fmla="*/ 11899 w 279245"/>
                  <a:gd name="connsiteY3" fmla="*/ 230909 h 233856"/>
                  <a:gd name="connsiteX4" fmla="*/ 104263 w 279245"/>
                  <a:gd name="connsiteY4" fmla="*/ 219364 h 233856"/>
                  <a:gd name="connsiteX5" fmla="*/ 138899 w 279245"/>
                  <a:gd name="connsiteY5" fmla="*/ 207818 h 233856"/>
                  <a:gd name="connsiteX6" fmla="*/ 173535 w 279245"/>
                  <a:gd name="connsiteY6" fmla="*/ 230909 h 233856"/>
                  <a:gd name="connsiteX7" fmla="*/ 254354 w 279245"/>
                  <a:gd name="connsiteY7" fmla="*/ 161636 h 233856"/>
                  <a:gd name="connsiteX8" fmla="*/ 265899 w 279245"/>
                  <a:gd name="connsiteY8" fmla="*/ 46182 h 233856"/>
                  <a:gd name="connsiteX9" fmla="*/ 115808 w 279245"/>
                  <a:gd name="connsiteY9" fmla="*/ 23091 h 233856"/>
                  <a:gd name="connsiteX10" fmla="*/ 23444 w 279245"/>
                  <a:gd name="connsiteY10" fmla="*/ 0 h 233856"/>
                  <a:gd name="connsiteX11" fmla="*/ 11899 w 279245"/>
                  <a:gd name="connsiteY11" fmla="*/ 23091 h 2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45" h="233856">
                    <a:moveTo>
                      <a:pt x="11899" y="23091"/>
                    </a:moveTo>
                    <a:lnTo>
                      <a:pt x="11899" y="23091"/>
                    </a:lnTo>
                    <a:cubicBezTo>
                      <a:pt x="8051" y="76970"/>
                      <a:pt x="354" y="130711"/>
                      <a:pt x="354" y="184727"/>
                    </a:cubicBezTo>
                    <a:cubicBezTo>
                      <a:pt x="354" y="200595"/>
                      <a:pt x="-3154" y="225891"/>
                      <a:pt x="11899" y="230909"/>
                    </a:cubicBezTo>
                    <a:cubicBezTo>
                      <a:pt x="41334" y="240721"/>
                      <a:pt x="73475" y="223212"/>
                      <a:pt x="104263" y="219364"/>
                    </a:cubicBezTo>
                    <a:cubicBezTo>
                      <a:pt x="115808" y="215515"/>
                      <a:pt x="126895" y="205817"/>
                      <a:pt x="138899" y="207818"/>
                    </a:cubicBezTo>
                    <a:cubicBezTo>
                      <a:pt x="152586" y="210099"/>
                      <a:pt x="159799" y="232871"/>
                      <a:pt x="173535" y="230909"/>
                    </a:cubicBezTo>
                    <a:cubicBezTo>
                      <a:pt x="190815" y="228440"/>
                      <a:pt x="241719" y="174271"/>
                      <a:pt x="254354" y="161636"/>
                    </a:cubicBezTo>
                    <a:cubicBezTo>
                      <a:pt x="254582" y="160951"/>
                      <a:pt x="301522" y="61449"/>
                      <a:pt x="265899" y="46182"/>
                    </a:cubicBezTo>
                    <a:cubicBezTo>
                      <a:pt x="219373" y="26242"/>
                      <a:pt x="165738" y="31413"/>
                      <a:pt x="115808" y="23091"/>
                    </a:cubicBezTo>
                    <a:cubicBezTo>
                      <a:pt x="60084" y="13804"/>
                      <a:pt x="68054" y="14869"/>
                      <a:pt x="23444" y="0"/>
                    </a:cubicBezTo>
                    <a:cubicBezTo>
                      <a:pt x="-1781" y="37838"/>
                      <a:pt x="13823" y="19243"/>
                      <a:pt x="11899" y="23091"/>
                    </a:cubicBez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4762EB3A-B794-4A41-90A8-281084CCC70D}"/>
                  </a:ext>
                </a:extLst>
              </p:cNvPr>
              <p:cNvSpPr/>
              <p:nvPr/>
            </p:nvSpPr>
            <p:spPr>
              <a:xfrm>
                <a:off x="6884336" y="1772921"/>
                <a:ext cx="85873" cy="150091"/>
              </a:xfrm>
              <a:custGeom>
                <a:avLst/>
                <a:gdLst>
                  <a:gd name="connsiteX0" fmla="*/ 5054 w 305236"/>
                  <a:gd name="connsiteY0" fmla="*/ 23091 h 207818"/>
                  <a:gd name="connsiteX1" fmla="*/ 5054 w 305236"/>
                  <a:gd name="connsiteY1" fmla="*/ 23091 h 207818"/>
                  <a:gd name="connsiteX2" fmla="*/ 62782 w 305236"/>
                  <a:gd name="connsiteY2" fmla="*/ 207818 h 207818"/>
                  <a:gd name="connsiteX3" fmla="*/ 155145 w 305236"/>
                  <a:gd name="connsiteY3" fmla="*/ 184727 h 207818"/>
                  <a:gd name="connsiteX4" fmla="*/ 305236 w 305236"/>
                  <a:gd name="connsiteY4" fmla="*/ 92364 h 207818"/>
                  <a:gd name="connsiteX5" fmla="*/ 293691 w 305236"/>
                  <a:gd name="connsiteY5" fmla="*/ 46182 h 207818"/>
                  <a:gd name="connsiteX6" fmla="*/ 212873 w 305236"/>
                  <a:gd name="connsiteY6" fmla="*/ 0 h 207818"/>
                  <a:gd name="connsiteX7" fmla="*/ 97418 w 305236"/>
                  <a:gd name="connsiteY7" fmla="*/ 11545 h 207818"/>
                  <a:gd name="connsiteX8" fmla="*/ 85873 w 305236"/>
                  <a:gd name="connsiteY8" fmla="*/ 46182 h 207818"/>
                  <a:gd name="connsiteX9" fmla="*/ 28145 w 305236"/>
                  <a:gd name="connsiteY9" fmla="*/ 34636 h 207818"/>
                  <a:gd name="connsiteX10" fmla="*/ 5054 w 305236"/>
                  <a:gd name="connsiteY10" fmla="*/ 23091 h 2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236" h="207818">
                    <a:moveTo>
                      <a:pt x="5054" y="23091"/>
                    </a:moveTo>
                    <a:lnTo>
                      <a:pt x="5054" y="23091"/>
                    </a:lnTo>
                    <a:cubicBezTo>
                      <a:pt x="7234" y="53610"/>
                      <a:pt x="-28338" y="207818"/>
                      <a:pt x="62782" y="207818"/>
                    </a:cubicBezTo>
                    <a:cubicBezTo>
                      <a:pt x="94517" y="207818"/>
                      <a:pt x="124357" y="192424"/>
                      <a:pt x="155145" y="184727"/>
                    </a:cubicBezTo>
                    <a:cubicBezTo>
                      <a:pt x="282498" y="108315"/>
                      <a:pt x="233257" y="140349"/>
                      <a:pt x="305236" y="92364"/>
                    </a:cubicBezTo>
                    <a:cubicBezTo>
                      <a:pt x="301388" y="76970"/>
                      <a:pt x="302914" y="59094"/>
                      <a:pt x="293691" y="46182"/>
                    </a:cubicBezTo>
                    <a:cubicBezTo>
                      <a:pt x="271848" y="15601"/>
                      <a:pt x="244214" y="10447"/>
                      <a:pt x="212873" y="0"/>
                    </a:cubicBezTo>
                    <a:cubicBezTo>
                      <a:pt x="174388" y="3848"/>
                      <a:pt x="133766" y="-1673"/>
                      <a:pt x="97418" y="11545"/>
                    </a:cubicBezTo>
                    <a:cubicBezTo>
                      <a:pt x="85981" y="15704"/>
                      <a:pt x="97419" y="42333"/>
                      <a:pt x="85873" y="46182"/>
                    </a:cubicBezTo>
                    <a:cubicBezTo>
                      <a:pt x="67256" y="52388"/>
                      <a:pt x="47388" y="38485"/>
                      <a:pt x="28145" y="34636"/>
                    </a:cubicBezTo>
                    <a:cubicBezTo>
                      <a:pt x="2919" y="-3202"/>
                      <a:pt x="8902" y="25015"/>
                      <a:pt x="5054" y="23091"/>
                    </a:cubicBez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Freeform 7">
              <a:extLst>
                <a:ext uri="{FF2B5EF4-FFF2-40B4-BE49-F238E27FC236}">
                  <a16:creationId xmlns:a16="http://schemas.microsoft.com/office/drawing/2014/main" id="{B68F40D7-8A16-3846-B403-044F1CCC4528}"/>
                </a:ext>
              </a:extLst>
            </p:cNvPr>
            <p:cNvSpPr/>
            <p:nvPr/>
          </p:nvSpPr>
          <p:spPr>
            <a:xfrm>
              <a:off x="6441655" y="1923012"/>
              <a:ext cx="138899" cy="150091"/>
            </a:xfrm>
            <a:custGeom>
              <a:avLst/>
              <a:gdLst>
                <a:gd name="connsiteX0" fmla="*/ 11899 w 279245"/>
                <a:gd name="connsiteY0" fmla="*/ 23091 h 233856"/>
                <a:gd name="connsiteX1" fmla="*/ 11899 w 279245"/>
                <a:gd name="connsiteY1" fmla="*/ 23091 h 233856"/>
                <a:gd name="connsiteX2" fmla="*/ 354 w 279245"/>
                <a:gd name="connsiteY2" fmla="*/ 184727 h 233856"/>
                <a:gd name="connsiteX3" fmla="*/ 11899 w 279245"/>
                <a:gd name="connsiteY3" fmla="*/ 230909 h 233856"/>
                <a:gd name="connsiteX4" fmla="*/ 104263 w 279245"/>
                <a:gd name="connsiteY4" fmla="*/ 219364 h 233856"/>
                <a:gd name="connsiteX5" fmla="*/ 138899 w 279245"/>
                <a:gd name="connsiteY5" fmla="*/ 207818 h 233856"/>
                <a:gd name="connsiteX6" fmla="*/ 173535 w 279245"/>
                <a:gd name="connsiteY6" fmla="*/ 230909 h 233856"/>
                <a:gd name="connsiteX7" fmla="*/ 254354 w 279245"/>
                <a:gd name="connsiteY7" fmla="*/ 161636 h 233856"/>
                <a:gd name="connsiteX8" fmla="*/ 265899 w 279245"/>
                <a:gd name="connsiteY8" fmla="*/ 46182 h 233856"/>
                <a:gd name="connsiteX9" fmla="*/ 115808 w 279245"/>
                <a:gd name="connsiteY9" fmla="*/ 23091 h 233856"/>
                <a:gd name="connsiteX10" fmla="*/ 23444 w 279245"/>
                <a:gd name="connsiteY10" fmla="*/ 0 h 233856"/>
                <a:gd name="connsiteX11" fmla="*/ 11899 w 279245"/>
                <a:gd name="connsiteY11" fmla="*/ 23091 h 2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45" h="233856">
                  <a:moveTo>
                    <a:pt x="11899" y="23091"/>
                  </a:moveTo>
                  <a:lnTo>
                    <a:pt x="11899" y="23091"/>
                  </a:lnTo>
                  <a:cubicBezTo>
                    <a:pt x="8051" y="76970"/>
                    <a:pt x="354" y="130711"/>
                    <a:pt x="354" y="184727"/>
                  </a:cubicBezTo>
                  <a:cubicBezTo>
                    <a:pt x="354" y="200595"/>
                    <a:pt x="-3154" y="225891"/>
                    <a:pt x="11899" y="230909"/>
                  </a:cubicBezTo>
                  <a:cubicBezTo>
                    <a:pt x="41334" y="240721"/>
                    <a:pt x="73475" y="223212"/>
                    <a:pt x="104263" y="219364"/>
                  </a:cubicBezTo>
                  <a:cubicBezTo>
                    <a:pt x="115808" y="215515"/>
                    <a:pt x="126895" y="205817"/>
                    <a:pt x="138899" y="207818"/>
                  </a:cubicBezTo>
                  <a:cubicBezTo>
                    <a:pt x="152586" y="210099"/>
                    <a:pt x="159799" y="232871"/>
                    <a:pt x="173535" y="230909"/>
                  </a:cubicBezTo>
                  <a:cubicBezTo>
                    <a:pt x="190815" y="228440"/>
                    <a:pt x="241719" y="174271"/>
                    <a:pt x="254354" y="161636"/>
                  </a:cubicBezTo>
                  <a:cubicBezTo>
                    <a:pt x="254582" y="160951"/>
                    <a:pt x="301522" y="61449"/>
                    <a:pt x="265899" y="46182"/>
                  </a:cubicBezTo>
                  <a:cubicBezTo>
                    <a:pt x="219373" y="26242"/>
                    <a:pt x="165738" y="31413"/>
                    <a:pt x="115808" y="23091"/>
                  </a:cubicBezTo>
                  <a:cubicBezTo>
                    <a:pt x="60084" y="13804"/>
                    <a:pt x="68054" y="14869"/>
                    <a:pt x="23444" y="0"/>
                  </a:cubicBezTo>
                  <a:cubicBezTo>
                    <a:pt x="-1781" y="37838"/>
                    <a:pt x="13823" y="19243"/>
                    <a:pt x="11899" y="23091"/>
                  </a:cubicBez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BAB6A0F7-48CC-984F-AA85-66CF0EB006E7}"/>
                </a:ext>
              </a:extLst>
            </p:cNvPr>
            <p:cNvSpPr/>
            <p:nvPr/>
          </p:nvSpPr>
          <p:spPr>
            <a:xfrm>
              <a:off x="6187831" y="2314514"/>
              <a:ext cx="138899" cy="150091"/>
            </a:xfrm>
            <a:custGeom>
              <a:avLst/>
              <a:gdLst>
                <a:gd name="connsiteX0" fmla="*/ 11899 w 279245"/>
                <a:gd name="connsiteY0" fmla="*/ 23091 h 233856"/>
                <a:gd name="connsiteX1" fmla="*/ 11899 w 279245"/>
                <a:gd name="connsiteY1" fmla="*/ 23091 h 233856"/>
                <a:gd name="connsiteX2" fmla="*/ 354 w 279245"/>
                <a:gd name="connsiteY2" fmla="*/ 184727 h 233856"/>
                <a:gd name="connsiteX3" fmla="*/ 11899 w 279245"/>
                <a:gd name="connsiteY3" fmla="*/ 230909 h 233856"/>
                <a:gd name="connsiteX4" fmla="*/ 104263 w 279245"/>
                <a:gd name="connsiteY4" fmla="*/ 219364 h 233856"/>
                <a:gd name="connsiteX5" fmla="*/ 138899 w 279245"/>
                <a:gd name="connsiteY5" fmla="*/ 207818 h 233856"/>
                <a:gd name="connsiteX6" fmla="*/ 173535 w 279245"/>
                <a:gd name="connsiteY6" fmla="*/ 230909 h 233856"/>
                <a:gd name="connsiteX7" fmla="*/ 254354 w 279245"/>
                <a:gd name="connsiteY7" fmla="*/ 161636 h 233856"/>
                <a:gd name="connsiteX8" fmla="*/ 265899 w 279245"/>
                <a:gd name="connsiteY8" fmla="*/ 46182 h 233856"/>
                <a:gd name="connsiteX9" fmla="*/ 115808 w 279245"/>
                <a:gd name="connsiteY9" fmla="*/ 23091 h 233856"/>
                <a:gd name="connsiteX10" fmla="*/ 23444 w 279245"/>
                <a:gd name="connsiteY10" fmla="*/ 0 h 233856"/>
                <a:gd name="connsiteX11" fmla="*/ 11899 w 279245"/>
                <a:gd name="connsiteY11" fmla="*/ 23091 h 2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45" h="233856">
                  <a:moveTo>
                    <a:pt x="11899" y="23091"/>
                  </a:moveTo>
                  <a:lnTo>
                    <a:pt x="11899" y="23091"/>
                  </a:lnTo>
                  <a:cubicBezTo>
                    <a:pt x="8051" y="76970"/>
                    <a:pt x="354" y="130711"/>
                    <a:pt x="354" y="184727"/>
                  </a:cubicBezTo>
                  <a:cubicBezTo>
                    <a:pt x="354" y="200595"/>
                    <a:pt x="-3154" y="225891"/>
                    <a:pt x="11899" y="230909"/>
                  </a:cubicBezTo>
                  <a:cubicBezTo>
                    <a:pt x="41334" y="240721"/>
                    <a:pt x="73475" y="223212"/>
                    <a:pt x="104263" y="219364"/>
                  </a:cubicBezTo>
                  <a:cubicBezTo>
                    <a:pt x="115808" y="215515"/>
                    <a:pt x="126895" y="205817"/>
                    <a:pt x="138899" y="207818"/>
                  </a:cubicBezTo>
                  <a:cubicBezTo>
                    <a:pt x="152586" y="210099"/>
                    <a:pt x="159799" y="232871"/>
                    <a:pt x="173535" y="230909"/>
                  </a:cubicBezTo>
                  <a:cubicBezTo>
                    <a:pt x="190815" y="228440"/>
                    <a:pt x="241719" y="174271"/>
                    <a:pt x="254354" y="161636"/>
                  </a:cubicBezTo>
                  <a:cubicBezTo>
                    <a:pt x="254582" y="160951"/>
                    <a:pt x="301522" y="61449"/>
                    <a:pt x="265899" y="46182"/>
                  </a:cubicBezTo>
                  <a:cubicBezTo>
                    <a:pt x="219373" y="26242"/>
                    <a:pt x="165738" y="31413"/>
                    <a:pt x="115808" y="23091"/>
                  </a:cubicBezTo>
                  <a:cubicBezTo>
                    <a:pt x="60084" y="13804"/>
                    <a:pt x="68054" y="14869"/>
                    <a:pt x="23444" y="0"/>
                  </a:cubicBezTo>
                  <a:cubicBezTo>
                    <a:pt x="-1781" y="37838"/>
                    <a:pt x="13823" y="19243"/>
                    <a:pt x="11899" y="23091"/>
                  </a:cubicBez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36A9F4EC-3B7F-0F4B-B65E-C7A17BF39BD1}"/>
                </a:ext>
              </a:extLst>
            </p:cNvPr>
            <p:cNvSpPr/>
            <p:nvPr/>
          </p:nvSpPr>
          <p:spPr>
            <a:xfrm>
              <a:off x="6823364" y="2295703"/>
              <a:ext cx="138899" cy="150091"/>
            </a:xfrm>
            <a:custGeom>
              <a:avLst/>
              <a:gdLst>
                <a:gd name="connsiteX0" fmla="*/ 11899 w 279245"/>
                <a:gd name="connsiteY0" fmla="*/ 23091 h 233856"/>
                <a:gd name="connsiteX1" fmla="*/ 11899 w 279245"/>
                <a:gd name="connsiteY1" fmla="*/ 23091 h 233856"/>
                <a:gd name="connsiteX2" fmla="*/ 354 w 279245"/>
                <a:gd name="connsiteY2" fmla="*/ 184727 h 233856"/>
                <a:gd name="connsiteX3" fmla="*/ 11899 w 279245"/>
                <a:gd name="connsiteY3" fmla="*/ 230909 h 233856"/>
                <a:gd name="connsiteX4" fmla="*/ 104263 w 279245"/>
                <a:gd name="connsiteY4" fmla="*/ 219364 h 233856"/>
                <a:gd name="connsiteX5" fmla="*/ 138899 w 279245"/>
                <a:gd name="connsiteY5" fmla="*/ 207818 h 233856"/>
                <a:gd name="connsiteX6" fmla="*/ 173535 w 279245"/>
                <a:gd name="connsiteY6" fmla="*/ 230909 h 233856"/>
                <a:gd name="connsiteX7" fmla="*/ 254354 w 279245"/>
                <a:gd name="connsiteY7" fmla="*/ 161636 h 233856"/>
                <a:gd name="connsiteX8" fmla="*/ 265899 w 279245"/>
                <a:gd name="connsiteY8" fmla="*/ 46182 h 233856"/>
                <a:gd name="connsiteX9" fmla="*/ 115808 w 279245"/>
                <a:gd name="connsiteY9" fmla="*/ 23091 h 233856"/>
                <a:gd name="connsiteX10" fmla="*/ 23444 w 279245"/>
                <a:gd name="connsiteY10" fmla="*/ 0 h 233856"/>
                <a:gd name="connsiteX11" fmla="*/ 11899 w 279245"/>
                <a:gd name="connsiteY11" fmla="*/ 23091 h 2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45" h="233856">
                  <a:moveTo>
                    <a:pt x="11899" y="23091"/>
                  </a:moveTo>
                  <a:lnTo>
                    <a:pt x="11899" y="23091"/>
                  </a:lnTo>
                  <a:cubicBezTo>
                    <a:pt x="8051" y="76970"/>
                    <a:pt x="354" y="130711"/>
                    <a:pt x="354" y="184727"/>
                  </a:cubicBezTo>
                  <a:cubicBezTo>
                    <a:pt x="354" y="200595"/>
                    <a:pt x="-3154" y="225891"/>
                    <a:pt x="11899" y="230909"/>
                  </a:cubicBezTo>
                  <a:cubicBezTo>
                    <a:pt x="41334" y="240721"/>
                    <a:pt x="73475" y="223212"/>
                    <a:pt x="104263" y="219364"/>
                  </a:cubicBezTo>
                  <a:cubicBezTo>
                    <a:pt x="115808" y="215515"/>
                    <a:pt x="126895" y="205817"/>
                    <a:pt x="138899" y="207818"/>
                  </a:cubicBezTo>
                  <a:cubicBezTo>
                    <a:pt x="152586" y="210099"/>
                    <a:pt x="159799" y="232871"/>
                    <a:pt x="173535" y="230909"/>
                  </a:cubicBezTo>
                  <a:cubicBezTo>
                    <a:pt x="190815" y="228440"/>
                    <a:pt x="241719" y="174271"/>
                    <a:pt x="254354" y="161636"/>
                  </a:cubicBezTo>
                  <a:cubicBezTo>
                    <a:pt x="254582" y="160951"/>
                    <a:pt x="301522" y="61449"/>
                    <a:pt x="265899" y="46182"/>
                  </a:cubicBezTo>
                  <a:cubicBezTo>
                    <a:pt x="219373" y="26242"/>
                    <a:pt x="165738" y="31413"/>
                    <a:pt x="115808" y="23091"/>
                  </a:cubicBezTo>
                  <a:cubicBezTo>
                    <a:pt x="60084" y="13804"/>
                    <a:pt x="68054" y="14869"/>
                    <a:pt x="23444" y="0"/>
                  </a:cubicBezTo>
                  <a:cubicBezTo>
                    <a:pt x="-1781" y="37838"/>
                    <a:pt x="13823" y="19243"/>
                    <a:pt x="11899" y="23091"/>
                  </a:cubicBezTo>
                  <a:close/>
                </a:path>
              </a:pathLst>
            </a:cu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ADC57A9-A174-C042-88BE-7EBA78C7EFCF}"/>
              </a:ext>
            </a:extLst>
          </p:cNvPr>
          <p:cNvGrpSpPr/>
          <p:nvPr/>
        </p:nvGrpSpPr>
        <p:grpSpPr>
          <a:xfrm>
            <a:off x="8220769" y="5041655"/>
            <a:ext cx="726849" cy="579530"/>
            <a:chOff x="7527636" y="1665107"/>
            <a:chExt cx="644814" cy="738997"/>
          </a:xfrm>
          <a:solidFill>
            <a:schemeClr val="accent2">
              <a:lumMod val="60000"/>
              <a:lumOff val="40000"/>
            </a:schemeClr>
          </a:solidFill>
        </p:grpSpPr>
        <p:sp>
          <p:nvSpPr>
            <p:cNvPr id="17" name="Freeform 16">
              <a:extLst>
                <a:ext uri="{FF2B5EF4-FFF2-40B4-BE49-F238E27FC236}">
                  <a16:creationId xmlns:a16="http://schemas.microsoft.com/office/drawing/2014/main" id="{8646E2E4-33FF-AB48-97A8-1D92688343FA}"/>
                </a:ext>
              </a:extLst>
            </p:cNvPr>
            <p:cNvSpPr/>
            <p:nvPr/>
          </p:nvSpPr>
          <p:spPr>
            <a:xfrm>
              <a:off x="7527636" y="1773508"/>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8B10577D-41AA-264F-A2EC-EF283FAC30A4}"/>
                </a:ext>
              </a:extLst>
            </p:cNvPr>
            <p:cNvSpPr/>
            <p:nvPr/>
          </p:nvSpPr>
          <p:spPr>
            <a:xfrm>
              <a:off x="7704157" y="1665107"/>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C11B137D-6D6F-7945-8936-ABE7662A88E5}"/>
                </a:ext>
              </a:extLst>
            </p:cNvPr>
            <p:cNvSpPr/>
            <p:nvPr/>
          </p:nvSpPr>
          <p:spPr>
            <a:xfrm>
              <a:off x="7680036" y="1948732"/>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9BA2BA9C-EFEE-B447-A55A-F163DAC054F6}"/>
                </a:ext>
              </a:extLst>
            </p:cNvPr>
            <p:cNvSpPr/>
            <p:nvPr/>
          </p:nvSpPr>
          <p:spPr>
            <a:xfrm>
              <a:off x="7920430" y="1827708"/>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F9E6D350-936C-F646-A55C-E9BF7C23221C}"/>
                </a:ext>
              </a:extLst>
            </p:cNvPr>
            <p:cNvSpPr/>
            <p:nvPr/>
          </p:nvSpPr>
          <p:spPr>
            <a:xfrm>
              <a:off x="7872188" y="2057133"/>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E94D6E53-4794-0F44-8D60-EAF35F4BAEC7}"/>
                </a:ext>
              </a:extLst>
            </p:cNvPr>
            <p:cNvSpPr/>
            <p:nvPr/>
          </p:nvSpPr>
          <p:spPr>
            <a:xfrm>
              <a:off x="7551757" y="2064186"/>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EC820DF6-6CAA-7E40-ABB1-9A7A9985D0A7}"/>
                </a:ext>
              </a:extLst>
            </p:cNvPr>
            <p:cNvSpPr/>
            <p:nvPr/>
          </p:nvSpPr>
          <p:spPr>
            <a:xfrm>
              <a:off x="7728278" y="2121427"/>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BC973675-60CF-664B-B8F2-53CAB0102859}"/>
                </a:ext>
              </a:extLst>
            </p:cNvPr>
            <p:cNvSpPr/>
            <p:nvPr/>
          </p:nvSpPr>
          <p:spPr>
            <a:xfrm>
              <a:off x="7920430" y="2295703"/>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CE78963-8E23-B643-BF77-9C661B8E9D9A}"/>
                </a:ext>
              </a:extLst>
            </p:cNvPr>
            <p:cNvSpPr/>
            <p:nvPr/>
          </p:nvSpPr>
          <p:spPr>
            <a:xfrm>
              <a:off x="8124208" y="2057133"/>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2E79997C-F360-3F4F-8BB9-D6F2C1C0FBD8}"/>
                </a:ext>
              </a:extLst>
            </p:cNvPr>
            <p:cNvSpPr/>
            <p:nvPr/>
          </p:nvSpPr>
          <p:spPr>
            <a:xfrm>
              <a:off x="8075966" y="2226895"/>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7C6549B2-B478-EC44-A0E8-865CA3EEA4F5}"/>
                </a:ext>
              </a:extLst>
            </p:cNvPr>
            <p:cNvSpPr/>
            <p:nvPr/>
          </p:nvSpPr>
          <p:spPr>
            <a:xfrm>
              <a:off x="8100087" y="1796599"/>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grp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DC68A98-C36F-5143-86BB-D51DD5477CD0}"/>
              </a:ext>
            </a:extLst>
          </p:cNvPr>
          <p:cNvGrpSpPr/>
          <p:nvPr/>
        </p:nvGrpSpPr>
        <p:grpSpPr>
          <a:xfrm>
            <a:off x="10140297" y="4780986"/>
            <a:ext cx="1338585" cy="797243"/>
            <a:chOff x="5091546" y="4603961"/>
            <a:chExt cx="1875781" cy="1018361"/>
          </a:xfrm>
        </p:grpSpPr>
        <p:cxnSp>
          <p:nvCxnSpPr>
            <p:cNvPr id="29" name="Straight Connector 28">
              <a:extLst>
                <a:ext uri="{FF2B5EF4-FFF2-40B4-BE49-F238E27FC236}">
                  <a16:creationId xmlns:a16="http://schemas.microsoft.com/office/drawing/2014/main" id="{C0363E47-CA42-7844-9224-EFE6E42FB3A1}"/>
                </a:ext>
              </a:extLst>
            </p:cNvPr>
            <p:cNvCxnSpPr/>
            <p:nvPr/>
          </p:nvCxnSpPr>
          <p:spPr>
            <a:xfrm>
              <a:off x="6955782" y="4603961"/>
              <a:ext cx="11545" cy="543792"/>
            </a:xfrm>
            <a:prstGeom prst="line">
              <a:avLst/>
            </a:prstGeom>
            <a:ln w="381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98CDBBB0-E8A1-7F4A-93C1-BFC780B142F5}"/>
                </a:ext>
              </a:extLst>
            </p:cNvPr>
            <p:cNvSpPr/>
            <p:nvPr/>
          </p:nvSpPr>
          <p:spPr>
            <a:xfrm>
              <a:off x="5103091" y="5022273"/>
              <a:ext cx="1859172" cy="588818"/>
            </a:xfrm>
            <a:prstGeom prst="rect">
              <a:avLst/>
            </a:prstGeom>
            <a:solidFill>
              <a:srgbClr val="CD9B99"/>
            </a:solidFill>
            <a:ln w="38100" cmpd="sng">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4BFC9F19-9EE9-CC44-962A-4E57F9209EBF}"/>
                </a:ext>
              </a:extLst>
            </p:cNvPr>
            <p:cNvGrpSpPr/>
            <p:nvPr/>
          </p:nvGrpSpPr>
          <p:grpSpPr>
            <a:xfrm>
              <a:off x="5671796" y="5239225"/>
              <a:ext cx="654934" cy="383097"/>
              <a:chOff x="7797061" y="4547703"/>
              <a:chExt cx="654934" cy="383097"/>
            </a:xfrm>
          </p:grpSpPr>
          <p:sp>
            <p:nvSpPr>
              <p:cNvPr id="33" name="Chord 32">
                <a:extLst>
                  <a:ext uri="{FF2B5EF4-FFF2-40B4-BE49-F238E27FC236}">
                    <a16:creationId xmlns:a16="http://schemas.microsoft.com/office/drawing/2014/main" id="{D027C6F1-3D22-BC40-B6A0-F8058A8FFF22}"/>
                  </a:ext>
                </a:extLst>
              </p:cNvPr>
              <p:cNvSpPr/>
              <p:nvPr/>
            </p:nvSpPr>
            <p:spPr>
              <a:xfrm rot="6475290">
                <a:off x="7932979" y="4411785"/>
                <a:ext cx="383097" cy="654934"/>
              </a:xfrm>
              <a:prstGeom prst="chord">
                <a:avLst>
                  <a:gd name="adj1" fmla="val 2700000"/>
                  <a:gd name="adj2" fmla="val 16472556"/>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CE9074A3-787C-174A-9CD9-CC7AC0BF7AA7}"/>
                  </a:ext>
                </a:extLst>
              </p:cNvPr>
              <p:cNvGrpSpPr/>
              <p:nvPr/>
            </p:nvGrpSpPr>
            <p:grpSpPr>
              <a:xfrm>
                <a:off x="7879309" y="4563010"/>
                <a:ext cx="474742" cy="255073"/>
                <a:chOff x="6234076" y="3523919"/>
                <a:chExt cx="405106" cy="255073"/>
              </a:xfrm>
            </p:grpSpPr>
            <p:sp>
              <p:nvSpPr>
                <p:cNvPr id="35" name="Freeform 34">
                  <a:extLst>
                    <a:ext uri="{FF2B5EF4-FFF2-40B4-BE49-F238E27FC236}">
                      <a16:creationId xmlns:a16="http://schemas.microsoft.com/office/drawing/2014/main" id="{D3D11764-8148-384F-9FEE-C8968A3A074E}"/>
                    </a:ext>
                  </a:extLst>
                </p:cNvPr>
                <p:cNvSpPr/>
                <p:nvPr/>
              </p:nvSpPr>
              <p:spPr>
                <a:xfrm>
                  <a:off x="6458494" y="3560029"/>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solidFill>
                  <a:srgbClr val="E6B9B8"/>
                </a:solid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5D735E20-8DA0-8444-920C-320F07DF048E}"/>
                    </a:ext>
                  </a:extLst>
                </p:cNvPr>
                <p:cNvSpPr/>
                <p:nvPr/>
              </p:nvSpPr>
              <p:spPr>
                <a:xfrm>
                  <a:off x="6331499" y="3658584"/>
                  <a:ext cx="45719"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solidFill>
                  <a:srgbClr val="E6B9B8"/>
                </a:solid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CAD1A239-BA50-1543-93C5-1A9EFA6707C3}"/>
                    </a:ext>
                  </a:extLst>
                </p:cNvPr>
                <p:cNvSpPr/>
                <p:nvPr/>
              </p:nvSpPr>
              <p:spPr>
                <a:xfrm>
                  <a:off x="6281287" y="3523919"/>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solidFill>
                  <a:schemeClr val="accent2">
                    <a:lumMod val="40000"/>
                    <a:lumOff val="60000"/>
                  </a:schemeClr>
                </a:solid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69F7E628-2838-5D43-B451-B645D8A9CDAC}"/>
                    </a:ext>
                  </a:extLst>
                </p:cNvPr>
                <p:cNvSpPr/>
                <p:nvPr/>
              </p:nvSpPr>
              <p:spPr>
                <a:xfrm>
                  <a:off x="6590940" y="3670591"/>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solidFill>
                  <a:srgbClr val="E6B9B8"/>
                </a:solid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F9AA2C30-E1C7-3545-AC1B-EDB6FC8FD4FA}"/>
                    </a:ext>
                  </a:extLst>
                </p:cNvPr>
                <p:cNvSpPr/>
                <p:nvPr/>
              </p:nvSpPr>
              <p:spPr>
                <a:xfrm>
                  <a:off x="6234076" y="3644370"/>
                  <a:ext cx="48242" cy="108401"/>
                </a:xfrm>
                <a:custGeom>
                  <a:avLst/>
                  <a:gdLst>
                    <a:gd name="connsiteX0" fmla="*/ 0 w 48242"/>
                    <a:gd name="connsiteY0" fmla="*/ 108401 h 108401"/>
                    <a:gd name="connsiteX1" fmla="*/ 0 w 48242"/>
                    <a:gd name="connsiteY1" fmla="*/ 108401 h 108401"/>
                    <a:gd name="connsiteX2" fmla="*/ 11546 w 48242"/>
                    <a:gd name="connsiteY2" fmla="*/ 4492 h 108401"/>
                    <a:gd name="connsiteX3" fmla="*/ 46182 w 48242"/>
                    <a:gd name="connsiteY3" fmla="*/ 16037 h 108401"/>
                    <a:gd name="connsiteX4" fmla="*/ 34637 w 48242"/>
                    <a:gd name="connsiteY4" fmla="*/ 73765 h 108401"/>
                    <a:gd name="connsiteX5" fmla="*/ 0 w 48242"/>
                    <a:gd name="connsiteY5" fmla="*/ 108401 h 10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42" h="108401">
                      <a:moveTo>
                        <a:pt x="0" y="108401"/>
                      </a:moveTo>
                      <a:lnTo>
                        <a:pt x="0" y="108401"/>
                      </a:lnTo>
                      <a:cubicBezTo>
                        <a:pt x="3849" y="73765"/>
                        <a:pt x="-4039" y="35662"/>
                        <a:pt x="11546" y="4492"/>
                      </a:cubicBezTo>
                      <a:cubicBezTo>
                        <a:pt x="16989" y="-6393"/>
                        <a:pt x="42334" y="4492"/>
                        <a:pt x="46182" y="16037"/>
                      </a:cubicBezTo>
                      <a:cubicBezTo>
                        <a:pt x="52388" y="34654"/>
                        <a:pt x="43413" y="56213"/>
                        <a:pt x="34637" y="73765"/>
                      </a:cubicBezTo>
                      <a:cubicBezTo>
                        <a:pt x="11877" y="119286"/>
                        <a:pt x="5773" y="102628"/>
                        <a:pt x="0" y="108401"/>
                      </a:cubicBezTo>
                      <a:close/>
                    </a:path>
                  </a:pathLst>
                </a:custGeom>
                <a:solidFill>
                  <a:srgbClr val="E6B9B8"/>
                </a:solidFill>
                <a:ln>
                  <a:solidFill>
                    <a:srgbClr val="D9969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32" name="Straight Connector 31">
              <a:extLst>
                <a:ext uri="{FF2B5EF4-FFF2-40B4-BE49-F238E27FC236}">
                  <a16:creationId xmlns:a16="http://schemas.microsoft.com/office/drawing/2014/main" id="{B62A53B3-0513-874D-8FD8-D05756D2CED2}"/>
                </a:ext>
              </a:extLst>
            </p:cNvPr>
            <p:cNvCxnSpPr/>
            <p:nvPr/>
          </p:nvCxnSpPr>
          <p:spPr>
            <a:xfrm>
              <a:off x="5091546" y="4603961"/>
              <a:ext cx="11545" cy="543792"/>
            </a:xfrm>
            <a:prstGeom prst="line">
              <a:avLst/>
            </a:prstGeom>
            <a:ln w="3810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793B2B12-01E1-8C4A-A66B-D979BC0D4E48}"/>
              </a:ext>
            </a:extLst>
          </p:cNvPr>
          <p:cNvCxnSpPr>
            <a:cxnSpLocks/>
          </p:cNvCxnSpPr>
          <p:nvPr/>
        </p:nvCxnSpPr>
        <p:spPr>
          <a:xfrm>
            <a:off x="3114253" y="5381490"/>
            <a:ext cx="7850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0FDD516-C7D5-8949-A07A-4A9943F9D52E}"/>
              </a:ext>
            </a:extLst>
          </p:cNvPr>
          <p:cNvCxnSpPr>
            <a:cxnSpLocks/>
          </p:cNvCxnSpPr>
          <p:nvPr/>
        </p:nvCxnSpPr>
        <p:spPr>
          <a:xfrm>
            <a:off x="5102743" y="5393734"/>
            <a:ext cx="89800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F50457C-32AC-0743-B4A9-28BF7D6AE808}"/>
              </a:ext>
            </a:extLst>
          </p:cNvPr>
          <p:cNvCxnSpPr>
            <a:cxnSpLocks/>
          </p:cNvCxnSpPr>
          <p:nvPr/>
        </p:nvCxnSpPr>
        <p:spPr>
          <a:xfrm flipV="1">
            <a:off x="7047041" y="5400806"/>
            <a:ext cx="1086066" cy="5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EDCDA3FB-B26B-E14A-B8C2-8C7002D371B2}"/>
              </a:ext>
            </a:extLst>
          </p:cNvPr>
          <p:cNvCxnSpPr>
            <a:cxnSpLocks/>
          </p:cNvCxnSpPr>
          <p:nvPr/>
        </p:nvCxnSpPr>
        <p:spPr>
          <a:xfrm>
            <a:off x="9143131" y="5379201"/>
            <a:ext cx="7157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73105F01-9F6D-5247-B495-AB6B49E145D2}"/>
              </a:ext>
            </a:extLst>
          </p:cNvPr>
          <p:cNvSpPr txBox="1"/>
          <p:nvPr/>
        </p:nvSpPr>
        <p:spPr>
          <a:xfrm>
            <a:off x="5003693" y="4843083"/>
            <a:ext cx="1066624" cy="523220"/>
          </a:xfrm>
          <a:prstGeom prst="rect">
            <a:avLst/>
          </a:prstGeom>
          <a:noFill/>
        </p:spPr>
        <p:txBody>
          <a:bodyPr wrap="square" rtlCol="0">
            <a:spAutoFit/>
          </a:bodyPr>
          <a:lstStyle/>
          <a:p>
            <a:r>
              <a:rPr lang="en-US" sz="1400" dirty="0"/>
              <a:t>Mechanical/enzymatic</a:t>
            </a:r>
          </a:p>
        </p:txBody>
      </p:sp>
      <p:sp>
        <p:nvSpPr>
          <p:cNvPr id="45" name="TextBox 44">
            <a:extLst>
              <a:ext uri="{FF2B5EF4-FFF2-40B4-BE49-F238E27FC236}">
                <a16:creationId xmlns:a16="http://schemas.microsoft.com/office/drawing/2014/main" id="{4FC0D0AC-AFD7-164D-83BE-234EBD2E7C4C}"/>
              </a:ext>
            </a:extLst>
          </p:cNvPr>
          <p:cNvSpPr txBox="1"/>
          <p:nvPr/>
        </p:nvSpPr>
        <p:spPr>
          <a:xfrm>
            <a:off x="7051923" y="5064080"/>
            <a:ext cx="1460194" cy="307777"/>
          </a:xfrm>
          <a:prstGeom prst="rect">
            <a:avLst/>
          </a:prstGeom>
          <a:noFill/>
        </p:spPr>
        <p:txBody>
          <a:bodyPr wrap="square" rtlCol="0">
            <a:spAutoFit/>
          </a:bodyPr>
          <a:lstStyle/>
          <a:p>
            <a:r>
              <a:rPr lang="en-US" sz="1400" dirty="0"/>
              <a:t>Purification</a:t>
            </a:r>
          </a:p>
        </p:txBody>
      </p:sp>
      <p:sp>
        <p:nvSpPr>
          <p:cNvPr id="46" name="TextBox 45">
            <a:extLst>
              <a:ext uri="{FF2B5EF4-FFF2-40B4-BE49-F238E27FC236}">
                <a16:creationId xmlns:a16="http://schemas.microsoft.com/office/drawing/2014/main" id="{B00AFB25-8BC0-934A-954E-446ECD6C22C8}"/>
              </a:ext>
            </a:extLst>
          </p:cNvPr>
          <p:cNvSpPr txBox="1"/>
          <p:nvPr/>
        </p:nvSpPr>
        <p:spPr>
          <a:xfrm>
            <a:off x="9807723" y="5584531"/>
            <a:ext cx="1770336" cy="338554"/>
          </a:xfrm>
          <a:prstGeom prst="rect">
            <a:avLst/>
          </a:prstGeom>
          <a:noFill/>
        </p:spPr>
        <p:txBody>
          <a:bodyPr wrap="none" rtlCol="0">
            <a:spAutoFit/>
          </a:bodyPr>
          <a:lstStyle/>
          <a:p>
            <a:r>
              <a:rPr lang="en-US" sz="1600" dirty="0"/>
              <a:t>Plating on </a:t>
            </a:r>
            <a:r>
              <a:rPr lang="en-US" sz="1600" dirty="0" err="1"/>
              <a:t>Matrigel</a:t>
            </a:r>
            <a:endParaRPr lang="en-US" sz="1600" dirty="0"/>
          </a:p>
        </p:txBody>
      </p:sp>
      <p:sp>
        <p:nvSpPr>
          <p:cNvPr id="47" name="TextBox 46">
            <a:extLst>
              <a:ext uri="{FF2B5EF4-FFF2-40B4-BE49-F238E27FC236}">
                <a16:creationId xmlns:a16="http://schemas.microsoft.com/office/drawing/2014/main" id="{240AE3A2-86D5-9043-9A5C-43CB2D38BFB8}"/>
              </a:ext>
            </a:extLst>
          </p:cNvPr>
          <p:cNvSpPr txBox="1"/>
          <p:nvPr/>
        </p:nvSpPr>
        <p:spPr>
          <a:xfrm>
            <a:off x="9778884" y="5969672"/>
            <a:ext cx="1787669" cy="338554"/>
          </a:xfrm>
          <a:prstGeom prst="rect">
            <a:avLst/>
          </a:prstGeom>
          <a:noFill/>
        </p:spPr>
        <p:txBody>
          <a:bodyPr wrap="none" rtlCol="0">
            <a:spAutoFit/>
          </a:bodyPr>
          <a:lstStyle/>
          <a:p>
            <a:r>
              <a:rPr lang="en-US" sz="1600" dirty="0"/>
              <a:t>Add growth factors</a:t>
            </a:r>
          </a:p>
        </p:txBody>
      </p:sp>
      <p:sp>
        <p:nvSpPr>
          <p:cNvPr id="48" name="TextBox 47">
            <a:extLst>
              <a:ext uri="{FF2B5EF4-FFF2-40B4-BE49-F238E27FC236}">
                <a16:creationId xmlns:a16="http://schemas.microsoft.com/office/drawing/2014/main" id="{4EAAEEA1-7C3D-5A48-A31F-EE0410B61585}"/>
              </a:ext>
            </a:extLst>
          </p:cNvPr>
          <p:cNvSpPr txBox="1"/>
          <p:nvPr/>
        </p:nvSpPr>
        <p:spPr>
          <a:xfrm>
            <a:off x="2940590" y="4652926"/>
            <a:ext cx="1165711" cy="738664"/>
          </a:xfrm>
          <a:prstGeom prst="rect">
            <a:avLst/>
          </a:prstGeom>
          <a:noFill/>
        </p:spPr>
        <p:txBody>
          <a:bodyPr wrap="square" rtlCol="0">
            <a:spAutoFit/>
          </a:bodyPr>
          <a:lstStyle/>
          <a:p>
            <a:pPr algn="ctr"/>
            <a:r>
              <a:rPr lang="en-US" sz="1400" dirty="0"/>
              <a:t>Resected primary tumor</a:t>
            </a:r>
          </a:p>
        </p:txBody>
      </p:sp>
      <p:sp>
        <p:nvSpPr>
          <p:cNvPr id="49" name="TextBox 48">
            <a:extLst>
              <a:ext uri="{FF2B5EF4-FFF2-40B4-BE49-F238E27FC236}">
                <a16:creationId xmlns:a16="http://schemas.microsoft.com/office/drawing/2014/main" id="{73FB0DBB-E190-A34E-8455-13C599AC8E43}"/>
              </a:ext>
            </a:extLst>
          </p:cNvPr>
          <p:cNvSpPr txBox="1"/>
          <p:nvPr/>
        </p:nvSpPr>
        <p:spPr>
          <a:xfrm>
            <a:off x="731520" y="5969672"/>
            <a:ext cx="6106694" cy="369332"/>
          </a:xfrm>
          <a:prstGeom prst="rect">
            <a:avLst/>
          </a:prstGeom>
          <a:noFill/>
          <a:ln>
            <a:noFill/>
          </a:ln>
        </p:spPr>
        <p:txBody>
          <a:bodyPr wrap="square" rtlCol="0">
            <a:spAutoFit/>
          </a:bodyPr>
          <a:lstStyle/>
          <a:p>
            <a:r>
              <a:rPr lang="en-US" dirty="0"/>
              <a:t>Human patient-derived breast tumor organoids </a:t>
            </a:r>
          </a:p>
        </p:txBody>
      </p:sp>
    </p:spTree>
    <p:extLst>
      <p:ext uri="{BB962C8B-B14F-4D97-AF65-F5344CB8AC3E}">
        <p14:creationId xmlns:p14="http://schemas.microsoft.com/office/powerpoint/2010/main" val="212648417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7C3573-B319-904B-BBF1-0676C56FECC5}"/>
              </a:ext>
            </a:extLst>
          </p:cNvPr>
          <p:cNvSpPr txBox="1"/>
          <p:nvPr/>
        </p:nvSpPr>
        <p:spPr>
          <a:xfrm>
            <a:off x="6430312" y="0"/>
            <a:ext cx="4872445" cy="2308324"/>
          </a:xfrm>
          <a:prstGeom prst="rect">
            <a:avLst/>
          </a:prstGeom>
          <a:noFill/>
        </p:spPr>
        <p:txBody>
          <a:bodyPr wrap="square" rtlCol="0">
            <a:spAutoFit/>
          </a:bodyPr>
          <a:lstStyle/>
          <a:p>
            <a:pPr algn="ctr"/>
            <a:r>
              <a:rPr lang="en-US" sz="4800" dirty="0"/>
              <a:t>Andrew Ziesel</a:t>
            </a:r>
          </a:p>
          <a:p>
            <a:pPr algn="ctr"/>
            <a:r>
              <a:rPr lang="en-US" sz="2400" dirty="0"/>
              <a:t>6th Year Genetics Student</a:t>
            </a:r>
          </a:p>
          <a:p>
            <a:pPr algn="ctr"/>
            <a:endParaRPr lang="en-US" sz="2400" dirty="0"/>
          </a:p>
          <a:p>
            <a:pPr algn="ctr"/>
            <a:r>
              <a:rPr lang="en-US" sz="4800" dirty="0"/>
              <a:t>Hollingsworth Lab</a:t>
            </a:r>
          </a:p>
        </p:txBody>
      </p:sp>
      <p:sp>
        <p:nvSpPr>
          <p:cNvPr id="9" name="TextBox 8">
            <a:extLst>
              <a:ext uri="{FF2B5EF4-FFF2-40B4-BE49-F238E27FC236}">
                <a16:creationId xmlns:a16="http://schemas.microsoft.com/office/drawing/2014/main" id="{9DDA2270-6B66-B546-B28F-400401171506}"/>
              </a:ext>
            </a:extLst>
          </p:cNvPr>
          <p:cNvSpPr txBox="1"/>
          <p:nvPr/>
        </p:nvSpPr>
        <p:spPr>
          <a:xfrm>
            <a:off x="1114624" y="6107853"/>
            <a:ext cx="3738395" cy="830997"/>
          </a:xfrm>
          <a:prstGeom prst="rect">
            <a:avLst/>
          </a:prstGeom>
          <a:noFill/>
        </p:spPr>
        <p:txBody>
          <a:bodyPr wrap="square" rtlCol="0">
            <a:spAutoFit/>
          </a:bodyPr>
          <a:lstStyle/>
          <a:p>
            <a:pPr algn="ctr"/>
            <a:r>
              <a:rPr lang="en-US" sz="2400" dirty="0"/>
              <a:t>Chromosome spreads from meiotic yeast cells</a:t>
            </a:r>
          </a:p>
        </p:txBody>
      </p:sp>
      <p:sp>
        <p:nvSpPr>
          <p:cNvPr id="10" name="TextBox 9">
            <a:extLst>
              <a:ext uri="{FF2B5EF4-FFF2-40B4-BE49-F238E27FC236}">
                <a16:creationId xmlns:a16="http://schemas.microsoft.com/office/drawing/2014/main" id="{33AF2FE9-E693-0645-93A4-B9FA2548CEAB}"/>
              </a:ext>
            </a:extLst>
          </p:cNvPr>
          <p:cNvSpPr txBox="1"/>
          <p:nvPr/>
        </p:nvSpPr>
        <p:spPr>
          <a:xfrm>
            <a:off x="3538748" y="2675547"/>
            <a:ext cx="1202267" cy="369332"/>
          </a:xfrm>
          <a:prstGeom prst="rect">
            <a:avLst/>
          </a:prstGeom>
          <a:noFill/>
        </p:spPr>
        <p:txBody>
          <a:bodyPr wrap="square" rtlCol="0">
            <a:spAutoFit/>
          </a:bodyPr>
          <a:lstStyle/>
          <a:p>
            <a:r>
              <a:rPr lang="en-US" dirty="0">
                <a:solidFill>
                  <a:schemeClr val="bg1"/>
                </a:solidFill>
              </a:rPr>
              <a:t>Meiosis I</a:t>
            </a:r>
          </a:p>
        </p:txBody>
      </p:sp>
      <p:cxnSp>
        <p:nvCxnSpPr>
          <p:cNvPr id="12" name="Straight Arrow Connector 11">
            <a:extLst>
              <a:ext uri="{FF2B5EF4-FFF2-40B4-BE49-F238E27FC236}">
                <a16:creationId xmlns:a16="http://schemas.microsoft.com/office/drawing/2014/main" id="{83DF9B70-0152-9244-B606-72FC5C69F2D8}"/>
              </a:ext>
            </a:extLst>
          </p:cNvPr>
          <p:cNvCxnSpPr/>
          <p:nvPr/>
        </p:nvCxnSpPr>
        <p:spPr>
          <a:xfrm flipH="1" flipV="1">
            <a:off x="3250882" y="2584068"/>
            <a:ext cx="287866" cy="182880"/>
          </a:xfrm>
          <a:prstGeom prst="straightConnector1">
            <a:avLst/>
          </a:prstGeom>
          <a:ln w="38100">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F059C83-4C38-8B4F-94A9-7C33A1666872}"/>
              </a:ext>
            </a:extLst>
          </p:cNvPr>
          <p:cNvSpPr txBox="1"/>
          <p:nvPr/>
        </p:nvSpPr>
        <p:spPr>
          <a:xfrm>
            <a:off x="3698591" y="5092179"/>
            <a:ext cx="1202267" cy="369332"/>
          </a:xfrm>
          <a:prstGeom prst="rect">
            <a:avLst/>
          </a:prstGeom>
          <a:noFill/>
        </p:spPr>
        <p:txBody>
          <a:bodyPr wrap="square" rtlCol="0">
            <a:spAutoFit/>
          </a:bodyPr>
          <a:lstStyle/>
          <a:p>
            <a:r>
              <a:rPr lang="en-US" dirty="0">
                <a:solidFill>
                  <a:schemeClr val="bg1"/>
                </a:solidFill>
              </a:rPr>
              <a:t>Meiosis II</a:t>
            </a:r>
          </a:p>
        </p:txBody>
      </p:sp>
      <p:cxnSp>
        <p:nvCxnSpPr>
          <p:cNvPr id="15" name="Straight Arrow Connector 14">
            <a:extLst>
              <a:ext uri="{FF2B5EF4-FFF2-40B4-BE49-F238E27FC236}">
                <a16:creationId xmlns:a16="http://schemas.microsoft.com/office/drawing/2014/main" id="{1F9B1B41-8253-2948-8A7C-14BF133E9508}"/>
              </a:ext>
            </a:extLst>
          </p:cNvPr>
          <p:cNvCxnSpPr>
            <a:cxnSpLocks/>
          </p:cNvCxnSpPr>
          <p:nvPr/>
        </p:nvCxnSpPr>
        <p:spPr>
          <a:xfrm>
            <a:off x="4299724" y="5514367"/>
            <a:ext cx="345197" cy="316503"/>
          </a:xfrm>
          <a:prstGeom prst="straightConnector1">
            <a:avLst/>
          </a:prstGeom>
          <a:ln w="38100">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A4486CD8-70E4-E94C-B898-41318E93E393}"/>
              </a:ext>
            </a:extLst>
          </p:cNvPr>
          <p:cNvCxnSpPr/>
          <p:nvPr/>
        </p:nvCxnSpPr>
        <p:spPr>
          <a:xfrm flipV="1">
            <a:off x="1458797" y="4971993"/>
            <a:ext cx="0" cy="54237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D60E39-4877-F443-8544-589581DEBFEC}"/>
              </a:ext>
            </a:extLst>
          </p:cNvPr>
          <p:cNvSpPr txBox="1"/>
          <p:nvPr/>
        </p:nvSpPr>
        <p:spPr>
          <a:xfrm>
            <a:off x="764777" y="5509682"/>
            <a:ext cx="1388040" cy="369332"/>
          </a:xfrm>
          <a:prstGeom prst="rect">
            <a:avLst/>
          </a:prstGeom>
          <a:noFill/>
        </p:spPr>
        <p:txBody>
          <a:bodyPr wrap="square" rtlCol="0">
            <a:spAutoFit/>
          </a:bodyPr>
          <a:lstStyle/>
          <a:p>
            <a:r>
              <a:rPr lang="en-US" dirty="0">
                <a:solidFill>
                  <a:schemeClr val="bg1"/>
                </a:solidFill>
              </a:rPr>
              <a:t>Metaphase I</a:t>
            </a:r>
          </a:p>
        </p:txBody>
      </p:sp>
      <p:pic>
        <p:nvPicPr>
          <p:cNvPr id="17" name="Picture 16">
            <a:extLst>
              <a:ext uri="{FF2B5EF4-FFF2-40B4-BE49-F238E27FC236}">
                <a16:creationId xmlns:a16="http://schemas.microsoft.com/office/drawing/2014/main" id="{7B084FBE-C365-BB45-B13C-06E09AB7EE3D}"/>
              </a:ext>
            </a:extLst>
          </p:cNvPr>
          <p:cNvPicPr>
            <a:picLocks noChangeAspect="1"/>
          </p:cNvPicPr>
          <p:nvPr/>
        </p:nvPicPr>
        <p:blipFill>
          <a:blip r:embed="rId2"/>
          <a:stretch>
            <a:fillRect/>
          </a:stretch>
        </p:blipFill>
        <p:spPr>
          <a:xfrm>
            <a:off x="338668" y="3615243"/>
            <a:ext cx="2508301" cy="250830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4283BED1-7D2B-AC40-BB11-678E8FFA31A4}"/>
              </a:ext>
            </a:extLst>
          </p:cNvPr>
          <p:cNvPicPr>
            <a:picLocks noChangeAspect="1"/>
          </p:cNvPicPr>
          <p:nvPr/>
        </p:nvPicPr>
        <p:blipFill>
          <a:blip r:embed="rId3"/>
          <a:stretch>
            <a:fillRect/>
          </a:stretch>
        </p:blipFill>
        <p:spPr>
          <a:xfrm>
            <a:off x="3130843" y="3615243"/>
            <a:ext cx="2508297" cy="2508297"/>
          </a:xfrm>
          <a:prstGeom prst="rect">
            <a:avLst/>
          </a:prstGeom>
        </p:spPr>
      </p:pic>
      <p:sp>
        <p:nvSpPr>
          <p:cNvPr id="2" name="TextBox 1">
            <a:extLst>
              <a:ext uri="{FF2B5EF4-FFF2-40B4-BE49-F238E27FC236}">
                <a16:creationId xmlns:a16="http://schemas.microsoft.com/office/drawing/2014/main" id="{C1DDFB8C-0A6D-3A41-AFB0-3B47396325CE}"/>
              </a:ext>
            </a:extLst>
          </p:cNvPr>
          <p:cNvSpPr txBox="1"/>
          <p:nvPr/>
        </p:nvSpPr>
        <p:spPr>
          <a:xfrm>
            <a:off x="1050690" y="3062073"/>
            <a:ext cx="1114792" cy="646331"/>
          </a:xfrm>
          <a:prstGeom prst="rect">
            <a:avLst/>
          </a:prstGeom>
          <a:noFill/>
        </p:spPr>
        <p:txBody>
          <a:bodyPr wrap="none" rtlCol="0">
            <a:spAutoFit/>
          </a:bodyPr>
          <a:lstStyle/>
          <a:p>
            <a:r>
              <a:rPr lang="en-US" sz="3600" b="1" dirty="0">
                <a:solidFill>
                  <a:srgbClr val="0432FF"/>
                </a:solidFill>
              </a:rPr>
              <a:t>DAPI</a:t>
            </a:r>
          </a:p>
        </p:txBody>
      </p:sp>
      <p:sp>
        <p:nvSpPr>
          <p:cNvPr id="23" name="TextBox 22">
            <a:extLst>
              <a:ext uri="{FF2B5EF4-FFF2-40B4-BE49-F238E27FC236}">
                <a16:creationId xmlns:a16="http://schemas.microsoft.com/office/drawing/2014/main" id="{95B0ABB5-4444-2642-BB07-444A841A1AC5}"/>
              </a:ext>
            </a:extLst>
          </p:cNvPr>
          <p:cNvSpPr txBox="1"/>
          <p:nvPr/>
        </p:nvSpPr>
        <p:spPr>
          <a:xfrm>
            <a:off x="3835962" y="3029188"/>
            <a:ext cx="1098058" cy="646331"/>
          </a:xfrm>
          <a:prstGeom prst="rect">
            <a:avLst/>
          </a:prstGeom>
          <a:noFill/>
        </p:spPr>
        <p:txBody>
          <a:bodyPr wrap="none" rtlCol="0">
            <a:spAutoFit/>
          </a:bodyPr>
          <a:lstStyle/>
          <a:p>
            <a:r>
              <a:rPr lang="en-US" sz="3600" b="1" dirty="0">
                <a:solidFill>
                  <a:srgbClr val="FF0000"/>
                </a:solidFill>
              </a:rPr>
              <a:t>Rec8</a:t>
            </a:r>
          </a:p>
        </p:txBody>
      </p:sp>
      <p:pic>
        <p:nvPicPr>
          <p:cNvPr id="24" name="Picture 2">
            <a:extLst>
              <a:ext uri="{FF2B5EF4-FFF2-40B4-BE49-F238E27FC236}">
                <a16:creationId xmlns:a16="http://schemas.microsoft.com/office/drawing/2014/main" id="{16EFAD21-6D04-5144-A0D0-5ED9BA65CA3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565" y="502132"/>
            <a:ext cx="2955365" cy="232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
            <a:extLst>
              <a:ext uri="{FF2B5EF4-FFF2-40B4-BE49-F238E27FC236}">
                <a16:creationId xmlns:a16="http://schemas.microsoft.com/office/drawing/2014/main" id="{4FB53398-D784-534D-8853-C3E7367255E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83004" y="502132"/>
            <a:ext cx="3035265" cy="232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a:extLst>
              <a:ext uri="{FF2B5EF4-FFF2-40B4-BE49-F238E27FC236}">
                <a16:creationId xmlns:a16="http://schemas.microsoft.com/office/drawing/2014/main" id="{15C848E6-B0B0-2C4E-9E4A-4584270046B3}"/>
              </a:ext>
            </a:extLst>
          </p:cNvPr>
          <p:cNvSpPr txBox="1"/>
          <p:nvPr/>
        </p:nvSpPr>
        <p:spPr>
          <a:xfrm>
            <a:off x="513489" y="15239"/>
            <a:ext cx="2709127" cy="461665"/>
          </a:xfrm>
          <a:prstGeom prst="rect">
            <a:avLst/>
          </a:prstGeom>
          <a:noFill/>
        </p:spPr>
        <p:txBody>
          <a:bodyPr wrap="square" rtlCol="0">
            <a:spAutoFit/>
          </a:bodyPr>
          <a:lstStyle/>
          <a:p>
            <a:r>
              <a:rPr lang="en-US" sz="2400" b="1" dirty="0"/>
              <a:t>Vegetative Cells</a:t>
            </a:r>
          </a:p>
        </p:txBody>
      </p:sp>
      <p:sp>
        <p:nvSpPr>
          <p:cNvPr id="27" name="TextBox 26">
            <a:extLst>
              <a:ext uri="{FF2B5EF4-FFF2-40B4-BE49-F238E27FC236}">
                <a16:creationId xmlns:a16="http://schemas.microsoft.com/office/drawing/2014/main" id="{CA6B1082-159E-B043-9DFB-7D622A557326}"/>
              </a:ext>
            </a:extLst>
          </p:cNvPr>
          <p:cNvSpPr txBox="1"/>
          <p:nvPr/>
        </p:nvSpPr>
        <p:spPr>
          <a:xfrm>
            <a:off x="4139881" y="31681"/>
            <a:ext cx="2709127" cy="461665"/>
          </a:xfrm>
          <a:prstGeom prst="rect">
            <a:avLst/>
          </a:prstGeom>
          <a:noFill/>
        </p:spPr>
        <p:txBody>
          <a:bodyPr wrap="square" rtlCol="0">
            <a:spAutoFit/>
          </a:bodyPr>
          <a:lstStyle/>
          <a:p>
            <a:r>
              <a:rPr lang="en-US" sz="2400" b="1" dirty="0"/>
              <a:t>Tetrad</a:t>
            </a:r>
          </a:p>
        </p:txBody>
      </p:sp>
      <p:sp>
        <p:nvSpPr>
          <p:cNvPr id="28" name="TextBox 27">
            <a:extLst>
              <a:ext uri="{FF2B5EF4-FFF2-40B4-BE49-F238E27FC236}">
                <a16:creationId xmlns:a16="http://schemas.microsoft.com/office/drawing/2014/main" id="{10972EA9-BE7B-F84D-92AB-C46A6494084B}"/>
              </a:ext>
            </a:extLst>
          </p:cNvPr>
          <p:cNvSpPr txBox="1"/>
          <p:nvPr/>
        </p:nvSpPr>
        <p:spPr>
          <a:xfrm>
            <a:off x="-62601" y="2729051"/>
            <a:ext cx="2501660" cy="369332"/>
          </a:xfrm>
          <a:prstGeom prst="rect">
            <a:avLst/>
          </a:prstGeom>
          <a:noFill/>
        </p:spPr>
        <p:txBody>
          <a:bodyPr wrap="square" rtlCol="0">
            <a:spAutoFit/>
          </a:bodyPr>
          <a:lstStyle/>
          <a:p>
            <a:r>
              <a:rPr lang="en-US" dirty="0"/>
              <a:t>*Aaron Neiman</a:t>
            </a:r>
          </a:p>
        </p:txBody>
      </p:sp>
      <p:pic>
        <p:nvPicPr>
          <p:cNvPr id="3" name="Picture 2" descr="A group of people posing for a photo&#10;&#10;Description automatically generated with medium confidence">
            <a:extLst>
              <a:ext uri="{FF2B5EF4-FFF2-40B4-BE49-F238E27FC236}">
                <a16:creationId xmlns:a16="http://schemas.microsoft.com/office/drawing/2014/main" id="{D1EAD240-15D3-DC40-2921-EA71071EFB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6444" y="2308324"/>
            <a:ext cx="4465092" cy="3351535"/>
          </a:xfrm>
          <a:prstGeom prst="rect">
            <a:avLst/>
          </a:prstGeom>
        </p:spPr>
      </p:pic>
    </p:spTree>
    <p:extLst>
      <p:ext uri="{BB962C8B-B14F-4D97-AF65-F5344CB8AC3E}">
        <p14:creationId xmlns:p14="http://schemas.microsoft.com/office/powerpoint/2010/main" val="3243334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C82AC6-39F1-4B46-91C2-4E34FCD7374B}"/>
              </a:ext>
            </a:extLst>
          </p:cNvPr>
          <p:cNvPicPr>
            <a:picLocks noChangeAspect="1"/>
          </p:cNvPicPr>
          <p:nvPr/>
        </p:nvPicPr>
        <p:blipFill>
          <a:blip r:embed="rId3"/>
          <a:stretch>
            <a:fillRect/>
          </a:stretch>
        </p:blipFill>
        <p:spPr>
          <a:xfrm>
            <a:off x="6754412" y="0"/>
            <a:ext cx="5420622" cy="6858000"/>
          </a:xfrm>
          <a:prstGeom prst="rect">
            <a:avLst/>
          </a:prstGeom>
        </p:spPr>
      </p:pic>
      <p:sp>
        <p:nvSpPr>
          <p:cNvPr id="3" name="Content Placeholder 2">
            <a:extLst>
              <a:ext uri="{FF2B5EF4-FFF2-40B4-BE49-F238E27FC236}">
                <a16:creationId xmlns:a16="http://schemas.microsoft.com/office/drawing/2014/main" id="{6D75B539-430A-2944-9ACB-8861D2961B8A}"/>
              </a:ext>
            </a:extLst>
          </p:cNvPr>
          <p:cNvSpPr>
            <a:spLocks noGrp="1"/>
          </p:cNvSpPr>
          <p:nvPr>
            <p:ph idx="1"/>
          </p:nvPr>
        </p:nvSpPr>
        <p:spPr>
          <a:xfrm>
            <a:off x="264721" y="2044216"/>
            <a:ext cx="6285854" cy="4351338"/>
          </a:xfrm>
        </p:spPr>
        <p:txBody>
          <a:bodyPr/>
          <a:lstStyle/>
          <a:p>
            <a:r>
              <a:rPr lang="en-US" sz="2400" dirty="0">
                <a:latin typeface="Arial" panose="020B0604020202020204" pitchFamily="34" charset="0"/>
                <a:cs typeface="Arial" panose="020B0604020202020204" pitchFamily="34" charset="0"/>
              </a:rPr>
              <a:t>Crossovers are well-known for creating recombinant DNA, but this is merely a byproduct of a much more significant process</a:t>
            </a:r>
          </a:p>
          <a:p>
            <a:r>
              <a:rPr lang="en-US" sz="2400" dirty="0">
                <a:latin typeface="Arial" panose="020B0604020202020204" pitchFamily="34" charset="0"/>
                <a:cs typeface="Arial" panose="020B0604020202020204" pitchFamily="34" charset="0"/>
              </a:rPr>
              <a:t>Crossovers are required for the consistent alignment and disjunction of chromosomes during meiosis</a:t>
            </a:r>
          </a:p>
          <a:p>
            <a:r>
              <a:rPr lang="en-US" sz="2400" dirty="0">
                <a:latin typeface="Arial" panose="020B0604020202020204" pitchFamily="34" charset="0"/>
                <a:cs typeface="Arial" panose="020B0604020202020204" pitchFamily="34" charset="0"/>
              </a:rPr>
              <a:t>Lacking a crossover can lead to improper segregation, called nondisjunction</a:t>
            </a:r>
          </a:p>
          <a:p>
            <a:r>
              <a:rPr lang="en-US" sz="2400" dirty="0">
                <a:latin typeface="Arial" panose="020B0604020202020204" pitchFamily="34" charset="0"/>
                <a:cs typeface="Arial" panose="020B0604020202020204" pitchFamily="34" charset="0"/>
              </a:rPr>
              <a:t>Nondisjunction can lead to genetic diseases and infertility in humans</a:t>
            </a:r>
          </a:p>
        </p:txBody>
      </p:sp>
      <p:sp>
        <p:nvSpPr>
          <p:cNvPr id="2" name="Title 1">
            <a:extLst>
              <a:ext uri="{FF2B5EF4-FFF2-40B4-BE49-F238E27FC236}">
                <a16:creationId xmlns:a16="http://schemas.microsoft.com/office/drawing/2014/main" id="{5A66E447-F918-CC4B-9839-B6D5D6A768E3}"/>
              </a:ext>
            </a:extLst>
          </p:cNvPr>
          <p:cNvSpPr>
            <a:spLocks noGrp="1"/>
          </p:cNvSpPr>
          <p:nvPr>
            <p:ph type="title"/>
          </p:nvPr>
        </p:nvSpPr>
        <p:spPr>
          <a:xfrm>
            <a:off x="264721" y="123208"/>
            <a:ext cx="6946210" cy="1325563"/>
          </a:xfrm>
        </p:spPr>
        <p:txBody>
          <a:bodyPr>
            <a:normAutofit/>
          </a:bodyPr>
          <a:lstStyle/>
          <a:p>
            <a:pPr algn="ctr"/>
            <a:r>
              <a:rPr lang="en-US" sz="3600" dirty="0">
                <a:latin typeface="Arial" panose="020B0604020202020204" pitchFamily="34" charset="0"/>
                <a:cs typeface="Arial" panose="020B0604020202020204" pitchFamily="34" charset="0"/>
              </a:rPr>
              <a:t>How do chromosomes segregate during meiosis?</a:t>
            </a:r>
          </a:p>
        </p:txBody>
      </p:sp>
      <p:sp>
        <p:nvSpPr>
          <p:cNvPr id="6" name="TextBox 5">
            <a:extLst>
              <a:ext uri="{FF2B5EF4-FFF2-40B4-BE49-F238E27FC236}">
                <a16:creationId xmlns:a16="http://schemas.microsoft.com/office/drawing/2014/main" id="{3256FD8A-CD63-924E-856C-0AB94B997EE4}"/>
              </a:ext>
            </a:extLst>
          </p:cNvPr>
          <p:cNvSpPr txBox="1"/>
          <p:nvPr/>
        </p:nvSpPr>
        <p:spPr>
          <a:xfrm>
            <a:off x="7515225" y="2682323"/>
            <a:ext cx="1143000" cy="369332"/>
          </a:xfrm>
          <a:prstGeom prst="rect">
            <a:avLst/>
          </a:prstGeom>
          <a:noFill/>
        </p:spPr>
        <p:txBody>
          <a:bodyPr wrap="square" rtlCol="0">
            <a:spAutoFit/>
          </a:bodyPr>
          <a:lstStyle/>
          <a:p>
            <a:r>
              <a:rPr lang="en-US" dirty="0"/>
              <a:t>Meiosis I</a:t>
            </a:r>
          </a:p>
        </p:txBody>
      </p:sp>
      <p:sp>
        <p:nvSpPr>
          <p:cNvPr id="7" name="TextBox 6">
            <a:extLst>
              <a:ext uri="{FF2B5EF4-FFF2-40B4-BE49-F238E27FC236}">
                <a16:creationId xmlns:a16="http://schemas.microsoft.com/office/drawing/2014/main" id="{DF1D2486-9088-B242-B1F4-1165A1AA84D4}"/>
              </a:ext>
            </a:extLst>
          </p:cNvPr>
          <p:cNvSpPr txBox="1"/>
          <p:nvPr/>
        </p:nvSpPr>
        <p:spPr>
          <a:xfrm>
            <a:off x="6792097" y="5039897"/>
            <a:ext cx="1143000" cy="369332"/>
          </a:xfrm>
          <a:prstGeom prst="rect">
            <a:avLst/>
          </a:prstGeom>
          <a:noFill/>
        </p:spPr>
        <p:txBody>
          <a:bodyPr wrap="square" rtlCol="0">
            <a:spAutoFit/>
          </a:bodyPr>
          <a:lstStyle/>
          <a:p>
            <a:r>
              <a:rPr lang="en-US" dirty="0"/>
              <a:t>Meiosis II</a:t>
            </a:r>
          </a:p>
        </p:txBody>
      </p:sp>
      <p:sp>
        <p:nvSpPr>
          <p:cNvPr id="5" name="Slide Number Placeholder 4">
            <a:extLst>
              <a:ext uri="{FF2B5EF4-FFF2-40B4-BE49-F238E27FC236}">
                <a16:creationId xmlns:a16="http://schemas.microsoft.com/office/drawing/2014/main" id="{76FAE331-1F18-6C42-AAA0-BEE67BEA39B0}"/>
              </a:ext>
            </a:extLst>
          </p:cNvPr>
          <p:cNvSpPr>
            <a:spLocks noGrp="1"/>
          </p:cNvSpPr>
          <p:nvPr>
            <p:ph type="sldNum" sz="quarter" idx="12"/>
          </p:nvPr>
        </p:nvSpPr>
        <p:spPr/>
        <p:txBody>
          <a:bodyPr/>
          <a:lstStyle/>
          <a:p>
            <a:fld id="{E1DE2D21-E66B-1342-8DFA-33C63F179753}" type="slidenum">
              <a:rPr lang="en-US" smtClean="0"/>
              <a:t>65</a:t>
            </a:fld>
            <a:endParaRPr lang="en-US"/>
          </a:p>
        </p:txBody>
      </p:sp>
    </p:spTree>
    <p:extLst>
      <p:ext uri="{BB962C8B-B14F-4D97-AF65-F5344CB8AC3E}">
        <p14:creationId xmlns:p14="http://schemas.microsoft.com/office/powerpoint/2010/main" val="4005237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C82AC6-39F1-4B46-91C2-4E34FCD7374B}"/>
              </a:ext>
            </a:extLst>
          </p:cNvPr>
          <p:cNvPicPr>
            <a:picLocks noChangeAspect="1"/>
          </p:cNvPicPr>
          <p:nvPr/>
        </p:nvPicPr>
        <p:blipFill>
          <a:blip r:embed="rId3"/>
          <a:stretch>
            <a:fillRect/>
          </a:stretch>
        </p:blipFill>
        <p:spPr>
          <a:xfrm>
            <a:off x="6754412" y="0"/>
            <a:ext cx="5420622" cy="6858000"/>
          </a:xfrm>
          <a:prstGeom prst="rect">
            <a:avLst/>
          </a:prstGeom>
        </p:spPr>
      </p:pic>
      <p:sp>
        <p:nvSpPr>
          <p:cNvPr id="2" name="Title 1">
            <a:extLst>
              <a:ext uri="{FF2B5EF4-FFF2-40B4-BE49-F238E27FC236}">
                <a16:creationId xmlns:a16="http://schemas.microsoft.com/office/drawing/2014/main" id="{5A66E447-F918-CC4B-9839-B6D5D6A768E3}"/>
              </a:ext>
            </a:extLst>
          </p:cNvPr>
          <p:cNvSpPr>
            <a:spLocks noGrp="1"/>
          </p:cNvSpPr>
          <p:nvPr>
            <p:ph type="title"/>
          </p:nvPr>
        </p:nvSpPr>
        <p:spPr>
          <a:xfrm>
            <a:off x="264721" y="123208"/>
            <a:ext cx="6946210" cy="1325563"/>
          </a:xfrm>
        </p:spPr>
        <p:txBody>
          <a:bodyPr>
            <a:normAutofit/>
          </a:bodyPr>
          <a:lstStyle/>
          <a:p>
            <a:pPr algn="ctr"/>
            <a:r>
              <a:rPr lang="en-US" sz="3600" dirty="0">
                <a:latin typeface="Arial" panose="020B0604020202020204" pitchFamily="34" charset="0"/>
                <a:cs typeface="Arial" panose="020B0604020202020204" pitchFamily="34" charset="0"/>
              </a:rPr>
              <a:t>Chromosome nondisjunction can</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be visualized in yeast tetrads</a:t>
            </a:r>
          </a:p>
        </p:txBody>
      </p:sp>
      <p:sp>
        <p:nvSpPr>
          <p:cNvPr id="6" name="TextBox 5">
            <a:extLst>
              <a:ext uri="{FF2B5EF4-FFF2-40B4-BE49-F238E27FC236}">
                <a16:creationId xmlns:a16="http://schemas.microsoft.com/office/drawing/2014/main" id="{3256FD8A-CD63-924E-856C-0AB94B997EE4}"/>
              </a:ext>
            </a:extLst>
          </p:cNvPr>
          <p:cNvSpPr txBox="1"/>
          <p:nvPr/>
        </p:nvSpPr>
        <p:spPr>
          <a:xfrm>
            <a:off x="7515225" y="2682323"/>
            <a:ext cx="1143000" cy="369332"/>
          </a:xfrm>
          <a:prstGeom prst="rect">
            <a:avLst/>
          </a:prstGeom>
          <a:noFill/>
        </p:spPr>
        <p:txBody>
          <a:bodyPr wrap="square" rtlCol="0">
            <a:spAutoFit/>
          </a:bodyPr>
          <a:lstStyle/>
          <a:p>
            <a:r>
              <a:rPr lang="en-US" dirty="0"/>
              <a:t>Meiosis I</a:t>
            </a:r>
          </a:p>
        </p:txBody>
      </p:sp>
      <p:sp>
        <p:nvSpPr>
          <p:cNvPr id="7" name="TextBox 6">
            <a:extLst>
              <a:ext uri="{FF2B5EF4-FFF2-40B4-BE49-F238E27FC236}">
                <a16:creationId xmlns:a16="http://schemas.microsoft.com/office/drawing/2014/main" id="{DF1D2486-9088-B242-B1F4-1165A1AA84D4}"/>
              </a:ext>
            </a:extLst>
          </p:cNvPr>
          <p:cNvSpPr txBox="1"/>
          <p:nvPr/>
        </p:nvSpPr>
        <p:spPr>
          <a:xfrm>
            <a:off x="6792097" y="5039897"/>
            <a:ext cx="1143000" cy="369332"/>
          </a:xfrm>
          <a:prstGeom prst="rect">
            <a:avLst/>
          </a:prstGeom>
          <a:noFill/>
        </p:spPr>
        <p:txBody>
          <a:bodyPr wrap="square" rtlCol="0">
            <a:spAutoFit/>
          </a:bodyPr>
          <a:lstStyle/>
          <a:p>
            <a:r>
              <a:rPr lang="en-US" dirty="0"/>
              <a:t>Meiosis II</a:t>
            </a:r>
          </a:p>
        </p:txBody>
      </p:sp>
      <p:sp>
        <p:nvSpPr>
          <p:cNvPr id="5" name="Slide Number Placeholder 4">
            <a:extLst>
              <a:ext uri="{FF2B5EF4-FFF2-40B4-BE49-F238E27FC236}">
                <a16:creationId xmlns:a16="http://schemas.microsoft.com/office/drawing/2014/main" id="{76FAE331-1F18-6C42-AAA0-BEE67BEA39B0}"/>
              </a:ext>
            </a:extLst>
          </p:cNvPr>
          <p:cNvSpPr>
            <a:spLocks noGrp="1"/>
          </p:cNvSpPr>
          <p:nvPr>
            <p:ph type="sldNum" sz="quarter" idx="12"/>
          </p:nvPr>
        </p:nvSpPr>
        <p:spPr/>
        <p:txBody>
          <a:bodyPr/>
          <a:lstStyle/>
          <a:p>
            <a:fld id="{E1DE2D21-E66B-1342-8DFA-33C63F179753}" type="slidenum">
              <a:rPr lang="en-US" smtClean="0"/>
              <a:t>66</a:t>
            </a:fld>
            <a:endParaRPr lang="en-US"/>
          </a:p>
        </p:txBody>
      </p:sp>
      <p:pic>
        <p:nvPicPr>
          <p:cNvPr id="10" name="Picture 9">
            <a:extLst>
              <a:ext uri="{FF2B5EF4-FFF2-40B4-BE49-F238E27FC236}">
                <a16:creationId xmlns:a16="http://schemas.microsoft.com/office/drawing/2014/main" id="{2843A82C-9962-0C0E-4EAF-19A87E0BAA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845" t="23923" r="51917" b="43704"/>
          <a:stretch/>
        </p:blipFill>
        <p:spPr>
          <a:xfrm>
            <a:off x="2442282" y="1571979"/>
            <a:ext cx="3653718" cy="5235269"/>
          </a:xfrm>
          <a:prstGeom prst="rect">
            <a:avLst/>
          </a:prstGeom>
        </p:spPr>
      </p:pic>
    </p:spTree>
    <p:extLst>
      <p:ext uri="{BB962C8B-B14F-4D97-AF65-F5344CB8AC3E}">
        <p14:creationId xmlns:p14="http://schemas.microsoft.com/office/powerpoint/2010/main" val="4045636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E5E144-F84B-9E64-94A4-0959CD85D9CC}"/>
              </a:ext>
            </a:extLst>
          </p:cNvPr>
          <p:cNvSpPr txBox="1"/>
          <p:nvPr/>
        </p:nvSpPr>
        <p:spPr>
          <a:xfrm>
            <a:off x="1913334" y="2480707"/>
            <a:ext cx="8365332" cy="2410596"/>
          </a:xfrm>
          <a:prstGeom prst="rect">
            <a:avLst/>
          </a:prstGeom>
          <a:noFill/>
        </p:spPr>
        <p:txBody>
          <a:bodyPr wrap="square">
            <a:spAutoFit/>
          </a:bodyPr>
          <a:lstStyle/>
          <a:p>
            <a:pPr marL="0" marR="0" algn="ctr">
              <a:lnSpc>
                <a:spcPct val="115000"/>
              </a:lnSpc>
              <a:spcBef>
                <a:spcPts val="0"/>
              </a:spcBef>
              <a:spcAft>
                <a:spcPts val="0"/>
              </a:spcAft>
            </a:pPr>
            <a:r>
              <a:rPr lang="en-US" sz="2400" b="1" dirty="0">
                <a:effectLst/>
                <a:latin typeface="Arial" panose="020B0604020202020204" pitchFamily="34" charset="0"/>
                <a:ea typeface="DengXian" panose="02010600030101010101" pitchFamily="2" charset="-122"/>
                <a:cs typeface="Arial" panose="020B0604020202020204" pitchFamily="34" charset="0"/>
              </a:rPr>
              <a:t>Combinatorial CRISPR Screening for Synthetic Lethal Targets in Triple Negative Breast Cancer</a:t>
            </a:r>
          </a:p>
          <a:p>
            <a:pPr marL="0" marR="0" algn="ctr">
              <a:lnSpc>
                <a:spcPct val="115000"/>
              </a:lnSpc>
              <a:spcBef>
                <a:spcPts val="0"/>
              </a:spcBef>
              <a:spcAft>
                <a:spcPts val="0"/>
              </a:spcAft>
            </a:pPr>
            <a:endParaRPr lang="en-US" b="1" dirty="0">
              <a:latin typeface="Arial" panose="020B0604020202020204"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endParaRPr lang="en-US" sz="1800" dirty="0">
              <a:effectLst/>
              <a:latin typeface="Arial" panose="020B0604020202020204" pitchFamily="34" charset="0"/>
              <a:ea typeface="DengXian" panose="02010600030101010101" pitchFamily="2" charset="-122"/>
              <a:cs typeface="Arial" panose="020B0604020202020204" pitchFamily="34" charset="0"/>
            </a:endParaRPr>
          </a:p>
          <a:p>
            <a:pPr marL="0" marR="0" algn="ctr">
              <a:lnSpc>
                <a:spcPct val="115000"/>
              </a:lnSpc>
              <a:spcBef>
                <a:spcPts val="600"/>
              </a:spcBef>
              <a:spcAft>
                <a:spcPts val="0"/>
              </a:spcAft>
            </a:pPr>
            <a:r>
              <a:rPr lang="en-US" sz="2000" dirty="0">
                <a:effectLst/>
                <a:latin typeface="Arial" panose="020B0604020202020204" pitchFamily="34" charset="0"/>
                <a:ea typeface="DengXian" panose="02010600030101010101" pitchFamily="2" charset="-122"/>
                <a:cs typeface="Arial" panose="020B0604020202020204" pitchFamily="34" charset="0"/>
              </a:rPr>
              <a:t>Shaobo Qin</a:t>
            </a:r>
          </a:p>
          <a:p>
            <a:pPr marL="0" marR="0" algn="ctr">
              <a:lnSpc>
                <a:spcPct val="115000"/>
              </a:lnSpc>
              <a:spcBef>
                <a:spcPts val="600"/>
              </a:spcBef>
              <a:spcAft>
                <a:spcPts val="0"/>
              </a:spcAft>
            </a:pPr>
            <a:r>
              <a:rPr lang="en-US" sz="2000" dirty="0">
                <a:effectLst/>
                <a:latin typeface="Arial" panose="020B0604020202020204" pitchFamily="34" charset="0"/>
                <a:ea typeface="DengXian" panose="02010600030101010101" pitchFamily="2" charset="-122"/>
                <a:cs typeface="Arial" panose="020B0604020202020204" pitchFamily="34" charset="0"/>
              </a:rPr>
              <a:t>Po</a:t>
            </a:r>
            <a:r>
              <a:rPr lang="en-US" sz="2000" dirty="0">
                <a:latin typeface="Arial" panose="020B0604020202020204" pitchFamily="34" charset="0"/>
                <a:ea typeface="DengXian" panose="02010600030101010101" pitchFamily="2" charset="-122"/>
                <a:cs typeface="Arial" panose="020B0604020202020204" pitchFamily="34" charset="0"/>
              </a:rPr>
              <a:t>wers Lab</a:t>
            </a:r>
            <a:endParaRPr lang="en-US" sz="20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58472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low confidence">
            <a:extLst>
              <a:ext uri="{FF2B5EF4-FFF2-40B4-BE49-F238E27FC236}">
                <a16:creationId xmlns:a16="http://schemas.microsoft.com/office/drawing/2014/main" id="{57F9063B-FD37-D6D6-F1A2-455A7BEFF3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413639" y="1522296"/>
            <a:ext cx="9734227" cy="40386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4736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42B7-D3D4-4D98-BBDB-CCF9E9813B5E}"/>
              </a:ext>
            </a:extLst>
          </p:cNvPr>
          <p:cNvSpPr>
            <a:spLocks noGrp="1"/>
          </p:cNvSpPr>
          <p:nvPr>
            <p:ph type="ctrTitle"/>
          </p:nvPr>
        </p:nvSpPr>
        <p:spPr>
          <a:xfrm>
            <a:off x="1524000" y="1338607"/>
            <a:ext cx="9144000" cy="1275810"/>
          </a:xfrm>
        </p:spPr>
        <p:txBody>
          <a:bodyPr>
            <a:normAutofit/>
          </a:bodyPr>
          <a:lstStyle/>
          <a:p>
            <a:r>
              <a:rPr lang="en-US" sz="5400" dirty="0"/>
              <a:t>2022 Speed Science</a:t>
            </a:r>
          </a:p>
        </p:txBody>
      </p:sp>
      <p:sp>
        <p:nvSpPr>
          <p:cNvPr id="3" name="Subtitle 2">
            <a:extLst>
              <a:ext uri="{FF2B5EF4-FFF2-40B4-BE49-F238E27FC236}">
                <a16:creationId xmlns:a16="http://schemas.microsoft.com/office/drawing/2014/main" id="{A513EBFA-314F-4ECA-93D6-0356A71ECC5F}"/>
              </a:ext>
            </a:extLst>
          </p:cNvPr>
          <p:cNvSpPr>
            <a:spLocks noGrp="1"/>
          </p:cNvSpPr>
          <p:nvPr>
            <p:ph type="subTitle" idx="1"/>
          </p:nvPr>
        </p:nvSpPr>
        <p:spPr/>
        <p:txBody>
          <a:bodyPr>
            <a:normAutofit fontScale="92500" lnSpcReduction="20000"/>
          </a:bodyPr>
          <a:lstStyle/>
          <a:p>
            <a:r>
              <a:rPr lang="en-US" sz="4000" dirty="0"/>
              <a:t>Lin lab </a:t>
            </a:r>
          </a:p>
          <a:p>
            <a:r>
              <a:rPr lang="en-US" sz="4000" dirty="0"/>
              <a:t>BST 6-180</a:t>
            </a:r>
          </a:p>
          <a:p>
            <a:r>
              <a:rPr lang="en-US" sz="3900" dirty="0"/>
              <a:t>Chuankai Chen</a:t>
            </a:r>
          </a:p>
        </p:txBody>
      </p:sp>
    </p:spTree>
    <p:extLst>
      <p:ext uri="{BB962C8B-B14F-4D97-AF65-F5344CB8AC3E}">
        <p14:creationId xmlns:p14="http://schemas.microsoft.com/office/powerpoint/2010/main" val="18924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83B583-D9B5-A66F-2A07-26EEC35C6620}"/>
              </a:ext>
            </a:extLst>
          </p:cNvPr>
          <p:cNvSpPr>
            <a:spLocks noGrp="1"/>
          </p:cNvSpPr>
          <p:nvPr>
            <p:ph type="title"/>
          </p:nvPr>
        </p:nvSpPr>
        <p:spPr>
          <a:xfrm>
            <a:off x="304069" y="-180721"/>
            <a:ext cx="11398805" cy="1325563"/>
          </a:xfrm>
        </p:spPr>
        <p:txBody>
          <a:bodyPr/>
          <a:lstStyle/>
          <a:p>
            <a:r>
              <a:rPr lang="en-US" dirty="0"/>
              <a:t>Why Study DNA Replication in </a:t>
            </a:r>
            <a:r>
              <a:rPr lang="en-US" i="1" dirty="0" err="1"/>
              <a:t>Yarrowia</a:t>
            </a:r>
            <a:r>
              <a:rPr lang="en-US" i="1" dirty="0"/>
              <a:t> </a:t>
            </a:r>
            <a:r>
              <a:rPr lang="en-US" i="1" dirty="0" err="1"/>
              <a:t>lipolytica</a:t>
            </a:r>
            <a:endParaRPr lang="en-US" dirty="0"/>
          </a:p>
        </p:txBody>
      </p:sp>
      <p:pic>
        <p:nvPicPr>
          <p:cNvPr id="12" name="Content Placeholder 11">
            <a:extLst>
              <a:ext uri="{FF2B5EF4-FFF2-40B4-BE49-F238E27FC236}">
                <a16:creationId xmlns:a16="http://schemas.microsoft.com/office/drawing/2014/main" id="{73F27C2D-3801-2B1B-C54F-02D815B6E79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80"/>
          <a:stretch/>
        </p:blipFill>
        <p:spPr>
          <a:xfrm>
            <a:off x="489126" y="807719"/>
            <a:ext cx="11049731" cy="5544423"/>
          </a:xfrm>
          <a:ln w="28575">
            <a:noFill/>
          </a:ln>
        </p:spPr>
      </p:pic>
      <p:sp>
        <p:nvSpPr>
          <p:cNvPr id="15" name="Rectangle 14">
            <a:extLst>
              <a:ext uri="{FF2B5EF4-FFF2-40B4-BE49-F238E27FC236}">
                <a16:creationId xmlns:a16="http://schemas.microsoft.com/office/drawing/2014/main" id="{B72987CD-8085-4832-1835-179C37D02A6F}"/>
              </a:ext>
            </a:extLst>
          </p:cNvPr>
          <p:cNvSpPr/>
          <p:nvPr/>
        </p:nvSpPr>
        <p:spPr>
          <a:xfrm>
            <a:off x="2804202" y="5426308"/>
            <a:ext cx="8549598" cy="237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CFD025B-9810-8182-8AA8-52E5634FB1AF}"/>
              </a:ext>
            </a:extLst>
          </p:cNvPr>
          <p:cNvSpPr txBox="1"/>
          <p:nvPr/>
        </p:nvSpPr>
        <p:spPr>
          <a:xfrm>
            <a:off x="8131628" y="6504543"/>
            <a:ext cx="4169229" cy="369332"/>
          </a:xfrm>
          <a:prstGeom prst="rect">
            <a:avLst/>
          </a:prstGeom>
          <a:noFill/>
        </p:spPr>
        <p:txBody>
          <a:bodyPr wrap="square" rtlCol="0">
            <a:spAutoFit/>
          </a:bodyPr>
          <a:lstStyle/>
          <a:p>
            <a:r>
              <a:rPr lang="en-US" dirty="0"/>
              <a:t>Hu, Y., </a:t>
            </a:r>
            <a:r>
              <a:rPr lang="en-US" i="1" dirty="0"/>
              <a:t>et al.</a:t>
            </a:r>
            <a:r>
              <a:rPr lang="en-US" dirty="0"/>
              <a:t> </a:t>
            </a:r>
            <a:r>
              <a:rPr lang="en-US" i="1" dirty="0"/>
              <a:t>Nat </a:t>
            </a:r>
            <a:r>
              <a:rPr lang="en-US" i="1" dirty="0" err="1"/>
              <a:t>Commun</a:t>
            </a:r>
            <a:r>
              <a:rPr lang="en-US" dirty="0"/>
              <a:t> </a:t>
            </a:r>
            <a:r>
              <a:rPr lang="en-US" b="1" dirty="0"/>
              <a:t>11</a:t>
            </a:r>
            <a:r>
              <a:rPr lang="en-US" dirty="0"/>
              <a:t>, 5175 (2020).</a:t>
            </a:r>
          </a:p>
        </p:txBody>
      </p:sp>
      <p:sp>
        <p:nvSpPr>
          <p:cNvPr id="19" name="Rectangle 18">
            <a:extLst>
              <a:ext uri="{FF2B5EF4-FFF2-40B4-BE49-F238E27FC236}">
                <a16:creationId xmlns:a16="http://schemas.microsoft.com/office/drawing/2014/main" id="{65CD69E3-2C59-4A82-002F-E90F99F8B139}"/>
              </a:ext>
            </a:extLst>
          </p:cNvPr>
          <p:cNvSpPr/>
          <p:nvPr/>
        </p:nvSpPr>
        <p:spPr>
          <a:xfrm>
            <a:off x="2804202" y="4488086"/>
            <a:ext cx="8549598" cy="237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BEE2D5A-4505-2F53-3BAF-957D3AADD9F6}"/>
              </a:ext>
            </a:extLst>
          </p:cNvPr>
          <p:cNvSpPr/>
          <p:nvPr/>
        </p:nvSpPr>
        <p:spPr>
          <a:xfrm>
            <a:off x="2804202" y="1462088"/>
            <a:ext cx="8549598" cy="237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154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3662-126C-4538-95FF-BB40EC81717E}"/>
              </a:ext>
            </a:extLst>
          </p:cNvPr>
          <p:cNvSpPr>
            <a:spLocks noGrp="1"/>
          </p:cNvSpPr>
          <p:nvPr>
            <p:ph type="title"/>
          </p:nvPr>
        </p:nvSpPr>
        <p:spPr/>
        <p:txBody>
          <a:bodyPr/>
          <a:lstStyle/>
          <a:p>
            <a:pPr algn="ctr"/>
            <a:r>
              <a:rPr lang="en-US" dirty="0"/>
              <a:t>PI3K/AKT signaling</a:t>
            </a:r>
          </a:p>
        </p:txBody>
      </p:sp>
      <p:pic>
        <p:nvPicPr>
          <p:cNvPr id="5" name="Content Placeholder 4">
            <a:extLst>
              <a:ext uri="{FF2B5EF4-FFF2-40B4-BE49-F238E27FC236}">
                <a16:creationId xmlns:a16="http://schemas.microsoft.com/office/drawing/2014/main" id="{51413617-5203-43C8-AF0C-698C0EAA8C78}"/>
              </a:ext>
            </a:extLst>
          </p:cNvPr>
          <p:cNvPicPr>
            <a:picLocks noGrp="1" noChangeAspect="1"/>
          </p:cNvPicPr>
          <p:nvPr>
            <p:ph idx="1"/>
          </p:nvPr>
        </p:nvPicPr>
        <p:blipFill>
          <a:blip r:embed="rId2"/>
          <a:stretch>
            <a:fillRect/>
          </a:stretch>
        </p:blipFill>
        <p:spPr>
          <a:xfrm>
            <a:off x="2957935" y="1380200"/>
            <a:ext cx="6276130" cy="5041825"/>
          </a:xfrm>
        </p:spPr>
      </p:pic>
      <p:sp>
        <p:nvSpPr>
          <p:cNvPr id="6" name="TextBox 5">
            <a:extLst>
              <a:ext uri="{FF2B5EF4-FFF2-40B4-BE49-F238E27FC236}">
                <a16:creationId xmlns:a16="http://schemas.microsoft.com/office/drawing/2014/main" id="{7ECEF2EB-FF26-4E88-8C9F-D153DCD19CE4}"/>
              </a:ext>
            </a:extLst>
          </p:cNvPr>
          <p:cNvSpPr txBox="1"/>
          <p:nvPr/>
        </p:nvSpPr>
        <p:spPr>
          <a:xfrm>
            <a:off x="7598004" y="6422025"/>
            <a:ext cx="3374796" cy="276999"/>
          </a:xfrm>
          <a:prstGeom prst="rect">
            <a:avLst/>
          </a:prstGeom>
          <a:noFill/>
        </p:spPr>
        <p:txBody>
          <a:bodyPr wrap="square" rtlCol="0">
            <a:spAutoFit/>
          </a:bodyPr>
          <a:lstStyle/>
          <a:p>
            <a:r>
              <a:rPr lang="en-US" sz="1200" dirty="0" err="1">
                <a:solidFill>
                  <a:schemeClr val="bg2">
                    <a:lumMod val="50000"/>
                  </a:schemeClr>
                </a:solidFill>
              </a:rPr>
              <a:t>Janku</a:t>
            </a:r>
            <a:r>
              <a:rPr lang="en-US" sz="1200" dirty="0">
                <a:solidFill>
                  <a:schemeClr val="bg2">
                    <a:lumMod val="50000"/>
                  </a:schemeClr>
                </a:solidFill>
              </a:rPr>
              <a:t>, et al. </a:t>
            </a:r>
            <a:r>
              <a:rPr lang="en-US" sz="1200" b="0" i="1" dirty="0">
                <a:solidFill>
                  <a:schemeClr val="bg2">
                    <a:lumMod val="50000"/>
                  </a:schemeClr>
                </a:solidFill>
                <a:effectLst/>
                <a:latin typeface="-apple-system"/>
              </a:rPr>
              <a:t>Nat Rev Clin Oncol</a:t>
            </a:r>
            <a:r>
              <a:rPr lang="en-US" sz="1200" b="0" i="0" dirty="0">
                <a:solidFill>
                  <a:schemeClr val="bg2">
                    <a:lumMod val="50000"/>
                  </a:schemeClr>
                </a:solidFill>
                <a:effectLst/>
                <a:latin typeface="-apple-system"/>
              </a:rPr>
              <a:t> </a:t>
            </a:r>
            <a:r>
              <a:rPr lang="en-US" sz="1200" b="1" i="0" dirty="0">
                <a:solidFill>
                  <a:schemeClr val="bg2">
                    <a:lumMod val="50000"/>
                  </a:schemeClr>
                </a:solidFill>
                <a:effectLst/>
                <a:latin typeface="-apple-system"/>
              </a:rPr>
              <a:t>15, </a:t>
            </a:r>
            <a:r>
              <a:rPr lang="en-US" sz="1200" b="0" i="0" dirty="0">
                <a:solidFill>
                  <a:schemeClr val="bg2">
                    <a:lumMod val="50000"/>
                  </a:schemeClr>
                </a:solidFill>
                <a:effectLst/>
                <a:latin typeface="-apple-system"/>
              </a:rPr>
              <a:t>273–291 (2018)</a:t>
            </a:r>
            <a:endParaRPr lang="en-US" sz="1200" dirty="0">
              <a:solidFill>
                <a:schemeClr val="bg2">
                  <a:lumMod val="50000"/>
                </a:schemeClr>
              </a:solidFill>
            </a:endParaRPr>
          </a:p>
        </p:txBody>
      </p:sp>
      <p:sp>
        <p:nvSpPr>
          <p:cNvPr id="4" name="TextBox 3">
            <a:extLst>
              <a:ext uri="{FF2B5EF4-FFF2-40B4-BE49-F238E27FC236}">
                <a16:creationId xmlns:a16="http://schemas.microsoft.com/office/drawing/2014/main" id="{617370B7-809A-59D4-EE92-0A7D11B628F2}"/>
              </a:ext>
            </a:extLst>
          </p:cNvPr>
          <p:cNvSpPr txBox="1"/>
          <p:nvPr/>
        </p:nvSpPr>
        <p:spPr>
          <a:xfrm>
            <a:off x="3956364" y="2521097"/>
            <a:ext cx="497941" cy="369332"/>
          </a:xfrm>
          <a:prstGeom prst="rect">
            <a:avLst/>
          </a:prstGeom>
          <a:noFill/>
        </p:spPr>
        <p:txBody>
          <a:bodyPr wrap="square" rtlCol="0">
            <a:spAutoFit/>
          </a:bodyPr>
          <a:lstStyle/>
          <a:p>
            <a:r>
              <a:rPr lang="en-US" dirty="0">
                <a:solidFill>
                  <a:srgbClr val="FF0000"/>
                </a:solidFill>
              </a:rPr>
              <a:t>*</a:t>
            </a:r>
          </a:p>
        </p:txBody>
      </p:sp>
    </p:spTree>
    <p:extLst>
      <p:ext uri="{BB962C8B-B14F-4D97-AF65-F5344CB8AC3E}">
        <p14:creationId xmlns:p14="http://schemas.microsoft.com/office/powerpoint/2010/main" val="56753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1AC6-5A73-8D81-C2E5-60071E39D659}"/>
              </a:ext>
            </a:extLst>
          </p:cNvPr>
          <p:cNvSpPr>
            <a:spLocks noGrp="1"/>
          </p:cNvSpPr>
          <p:nvPr>
            <p:ph type="title"/>
          </p:nvPr>
        </p:nvSpPr>
        <p:spPr/>
        <p:txBody>
          <a:bodyPr/>
          <a:lstStyle/>
          <a:p>
            <a:endParaRPr lang="en-US"/>
          </a:p>
        </p:txBody>
      </p:sp>
      <p:pic>
        <p:nvPicPr>
          <p:cNvPr id="4" name="Content Placeholder 3" descr="A group of people standing in a room&#10;&#10;Description automatically generated">
            <a:extLst>
              <a:ext uri="{FF2B5EF4-FFF2-40B4-BE49-F238E27FC236}">
                <a16:creationId xmlns:a16="http://schemas.microsoft.com/office/drawing/2014/main" id="{98139287-CEE4-4BA5-5845-F4477F6EEE5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92582" y="1969257"/>
            <a:ext cx="4908665" cy="3682538"/>
          </a:xfrm>
          <a:prstGeom prst="rect">
            <a:avLst/>
          </a:prstGeom>
        </p:spPr>
      </p:pic>
      <p:pic>
        <p:nvPicPr>
          <p:cNvPr id="5" name="Picture 4">
            <a:extLst>
              <a:ext uri="{FF2B5EF4-FFF2-40B4-BE49-F238E27FC236}">
                <a16:creationId xmlns:a16="http://schemas.microsoft.com/office/drawing/2014/main" id="{F9FD71DD-994C-2002-75F3-693CC50B1AA1}"/>
              </a:ext>
            </a:extLst>
          </p:cNvPr>
          <p:cNvPicPr>
            <a:picLocks noChangeAspect="1"/>
          </p:cNvPicPr>
          <p:nvPr/>
        </p:nvPicPr>
        <p:blipFill>
          <a:blip r:embed="rId3"/>
          <a:stretch>
            <a:fillRect/>
          </a:stretch>
        </p:blipFill>
        <p:spPr>
          <a:xfrm>
            <a:off x="1592951" y="950417"/>
            <a:ext cx="4147079" cy="5476777"/>
          </a:xfrm>
          <a:prstGeom prst="rect">
            <a:avLst/>
          </a:prstGeom>
        </p:spPr>
      </p:pic>
    </p:spTree>
    <p:extLst>
      <p:ext uri="{BB962C8B-B14F-4D97-AF65-F5344CB8AC3E}">
        <p14:creationId xmlns:p14="http://schemas.microsoft.com/office/powerpoint/2010/main" val="2622636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3CB-1DBA-4227-AB24-F9DAF0B260FE}"/>
              </a:ext>
            </a:extLst>
          </p:cNvPr>
          <p:cNvSpPr>
            <a:spLocks noGrp="1"/>
          </p:cNvSpPr>
          <p:nvPr>
            <p:ph type="title"/>
          </p:nvPr>
        </p:nvSpPr>
        <p:spPr/>
        <p:txBody>
          <a:bodyPr/>
          <a:lstStyle/>
          <a:p>
            <a:r>
              <a:rPr lang="en-US" dirty="0"/>
              <a:t>Samantha Henry : Dos Santos Lab</a:t>
            </a:r>
          </a:p>
        </p:txBody>
      </p:sp>
      <p:pic>
        <p:nvPicPr>
          <p:cNvPr id="8" name="Content Placeholder 6">
            <a:extLst>
              <a:ext uri="{FF2B5EF4-FFF2-40B4-BE49-F238E27FC236}">
                <a16:creationId xmlns:a16="http://schemas.microsoft.com/office/drawing/2014/main" id="{1072BD10-8FBA-AC2C-C613-E8BA2DC48B9D}"/>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3384550" y="2022631"/>
            <a:ext cx="5422900" cy="2307240"/>
          </a:xfrm>
        </p:spPr>
      </p:pic>
      <p:sp>
        <p:nvSpPr>
          <p:cNvPr id="10" name="Content Placeholder 2">
            <a:extLst>
              <a:ext uri="{FF2B5EF4-FFF2-40B4-BE49-F238E27FC236}">
                <a16:creationId xmlns:a16="http://schemas.microsoft.com/office/drawing/2014/main" id="{E6D9D7B7-DC5A-0AEE-EFAD-0C64D00FA34D}"/>
              </a:ext>
            </a:extLst>
          </p:cNvPr>
          <p:cNvSpPr txBox="1">
            <a:spLocks/>
          </p:cNvSpPr>
          <p:nvPr/>
        </p:nvSpPr>
        <p:spPr>
          <a:xfrm>
            <a:off x="2287535" y="6239003"/>
            <a:ext cx="1141842" cy="33102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imes New Roman" panose="02020603050405020304" pitchFamily="18" charset="0"/>
              </a:rPr>
              <a:t>Pregnancy</a:t>
            </a:r>
          </a:p>
        </p:txBody>
      </p:sp>
      <p:pic>
        <p:nvPicPr>
          <p:cNvPr id="11" name="Picture 10">
            <a:extLst>
              <a:ext uri="{FF2B5EF4-FFF2-40B4-BE49-F238E27FC236}">
                <a16:creationId xmlns:a16="http://schemas.microsoft.com/office/drawing/2014/main" id="{719BC31D-B8CB-6BFE-D525-032F0500BC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28" b="26046"/>
          <a:stretch/>
        </p:blipFill>
        <p:spPr>
          <a:xfrm>
            <a:off x="5824304" y="5025412"/>
            <a:ext cx="1832860" cy="1102930"/>
          </a:xfrm>
          <a:prstGeom prst="rect">
            <a:avLst/>
          </a:prstGeom>
        </p:spPr>
      </p:pic>
      <p:pic>
        <p:nvPicPr>
          <p:cNvPr id="12" name="Picture 11">
            <a:extLst>
              <a:ext uri="{FF2B5EF4-FFF2-40B4-BE49-F238E27FC236}">
                <a16:creationId xmlns:a16="http://schemas.microsoft.com/office/drawing/2014/main" id="{BA4482CD-A9A5-A64A-630C-E6FD959973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2187" y="4963041"/>
            <a:ext cx="699179" cy="1260491"/>
          </a:xfrm>
          <a:prstGeom prst="rect">
            <a:avLst/>
          </a:prstGeom>
        </p:spPr>
      </p:pic>
      <p:pic>
        <p:nvPicPr>
          <p:cNvPr id="13" name="Picture 12">
            <a:extLst>
              <a:ext uri="{FF2B5EF4-FFF2-40B4-BE49-F238E27FC236}">
                <a16:creationId xmlns:a16="http://schemas.microsoft.com/office/drawing/2014/main" id="{56FD40FC-2A08-EB6E-4EB0-DB638D05CF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5926" y="4853521"/>
            <a:ext cx="590855" cy="1398357"/>
          </a:xfrm>
          <a:prstGeom prst="rect">
            <a:avLst/>
          </a:prstGeom>
        </p:spPr>
      </p:pic>
      <p:pic>
        <p:nvPicPr>
          <p:cNvPr id="14" name="Picture 13">
            <a:extLst>
              <a:ext uri="{FF2B5EF4-FFF2-40B4-BE49-F238E27FC236}">
                <a16:creationId xmlns:a16="http://schemas.microsoft.com/office/drawing/2014/main" id="{2C81051A-2998-3A10-FBB6-5CEB2254F7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5565"/>
          <a:stretch/>
        </p:blipFill>
        <p:spPr>
          <a:xfrm>
            <a:off x="4442565" y="4706401"/>
            <a:ext cx="1638048" cy="1459215"/>
          </a:xfrm>
          <a:prstGeom prst="rect">
            <a:avLst/>
          </a:prstGeom>
        </p:spPr>
      </p:pic>
      <p:pic>
        <p:nvPicPr>
          <p:cNvPr id="15" name="Picture 14">
            <a:extLst>
              <a:ext uri="{FF2B5EF4-FFF2-40B4-BE49-F238E27FC236}">
                <a16:creationId xmlns:a16="http://schemas.microsoft.com/office/drawing/2014/main" id="{E44592B5-F0F8-E2D0-4E8C-D0F0641DAA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81112" y="5116611"/>
            <a:ext cx="1102930" cy="1102930"/>
          </a:xfrm>
          <a:prstGeom prst="rect">
            <a:avLst/>
          </a:prstGeom>
        </p:spPr>
      </p:pic>
      <p:pic>
        <p:nvPicPr>
          <p:cNvPr id="16" name="Picture 15">
            <a:extLst>
              <a:ext uri="{FF2B5EF4-FFF2-40B4-BE49-F238E27FC236}">
                <a16:creationId xmlns:a16="http://schemas.microsoft.com/office/drawing/2014/main" id="{C2B6EED8-0EC2-8A27-B294-28852C89CE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18369" y="5112383"/>
            <a:ext cx="1102930" cy="1102930"/>
          </a:xfrm>
          <a:prstGeom prst="rect">
            <a:avLst/>
          </a:prstGeom>
        </p:spPr>
      </p:pic>
      <p:cxnSp>
        <p:nvCxnSpPr>
          <p:cNvPr id="17" name="Straight Connector 16">
            <a:extLst>
              <a:ext uri="{FF2B5EF4-FFF2-40B4-BE49-F238E27FC236}">
                <a16:creationId xmlns:a16="http://schemas.microsoft.com/office/drawing/2014/main" id="{F2BE63A8-D953-5E66-807B-D20373B968AA}"/>
              </a:ext>
            </a:extLst>
          </p:cNvPr>
          <p:cNvCxnSpPr>
            <a:cxnSpLocks/>
          </p:cNvCxnSpPr>
          <p:nvPr/>
        </p:nvCxnSpPr>
        <p:spPr>
          <a:xfrm>
            <a:off x="9067509" y="5323900"/>
            <a:ext cx="0" cy="2569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B52CC3-6557-D27F-33C2-2279304A2909}"/>
              </a:ext>
            </a:extLst>
          </p:cNvPr>
          <p:cNvCxnSpPr>
            <a:cxnSpLocks/>
          </p:cNvCxnSpPr>
          <p:nvPr/>
        </p:nvCxnSpPr>
        <p:spPr>
          <a:xfrm>
            <a:off x="9265809" y="5323900"/>
            <a:ext cx="0" cy="2569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E23FDEB8-BF41-9C0C-6C76-A3DB02E32BD4}"/>
              </a:ext>
            </a:extLst>
          </p:cNvPr>
          <p:cNvSpPr txBox="1">
            <a:spLocks/>
          </p:cNvSpPr>
          <p:nvPr/>
        </p:nvSpPr>
        <p:spPr>
          <a:xfrm>
            <a:off x="3484998" y="4817459"/>
            <a:ext cx="1141842" cy="3310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Age</a:t>
            </a:r>
          </a:p>
        </p:txBody>
      </p:sp>
      <p:sp>
        <p:nvSpPr>
          <p:cNvPr id="20" name="Content Placeholder 2">
            <a:extLst>
              <a:ext uri="{FF2B5EF4-FFF2-40B4-BE49-F238E27FC236}">
                <a16:creationId xmlns:a16="http://schemas.microsoft.com/office/drawing/2014/main" id="{9766BD88-4B84-D9A6-EB04-6ADD2431B159}"/>
              </a:ext>
            </a:extLst>
          </p:cNvPr>
          <p:cNvSpPr txBox="1">
            <a:spLocks/>
          </p:cNvSpPr>
          <p:nvPr/>
        </p:nvSpPr>
        <p:spPr>
          <a:xfrm>
            <a:off x="4626840" y="6052181"/>
            <a:ext cx="1141842" cy="7237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Genetic Factors</a:t>
            </a:r>
          </a:p>
        </p:txBody>
      </p:sp>
      <p:sp>
        <p:nvSpPr>
          <p:cNvPr id="21" name="Content Placeholder 2">
            <a:extLst>
              <a:ext uri="{FF2B5EF4-FFF2-40B4-BE49-F238E27FC236}">
                <a16:creationId xmlns:a16="http://schemas.microsoft.com/office/drawing/2014/main" id="{59EB4768-E788-D348-288A-E0ACAB673A94}"/>
              </a:ext>
            </a:extLst>
          </p:cNvPr>
          <p:cNvSpPr txBox="1">
            <a:spLocks/>
          </p:cNvSpPr>
          <p:nvPr/>
        </p:nvSpPr>
        <p:spPr>
          <a:xfrm>
            <a:off x="6192099" y="4524499"/>
            <a:ext cx="1141842" cy="62118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UTI Infection</a:t>
            </a:r>
          </a:p>
        </p:txBody>
      </p:sp>
      <p:sp>
        <p:nvSpPr>
          <p:cNvPr id="22" name="Content Placeholder 2">
            <a:extLst>
              <a:ext uri="{FF2B5EF4-FFF2-40B4-BE49-F238E27FC236}">
                <a16:creationId xmlns:a16="http://schemas.microsoft.com/office/drawing/2014/main" id="{B679F5BF-B307-84EF-3E4E-5631B6B3B4E0}"/>
              </a:ext>
            </a:extLst>
          </p:cNvPr>
          <p:cNvSpPr txBox="1">
            <a:spLocks/>
          </p:cNvSpPr>
          <p:nvPr/>
        </p:nvSpPr>
        <p:spPr>
          <a:xfrm>
            <a:off x="7361656" y="6224836"/>
            <a:ext cx="1141842" cy="3310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Gender</a:t>
            </a:r>
          </a:p>
        </p:txBody>
      </p:sp>
      <p:sp>
        <p:nvSpPr>
          <p:cNvPr id="23" name="Content Placeholder 2">
            <a:extLst>
              <a:ext uri="{FF2B5EF4-FFF2-40B4-BE49-F238E27FC236}">
                <a16:creationId xmlns:a16="http://schemas.microsoft.com/office/drawing/2014/main" id="{7894918B-105A-F069-1F1B-483AC6666983}"/>
              </a:ext>
            </a:extLst>
          </p:cNvPr>
          <p:cNvSpPr txBox="1">
            <a:spLocks/>
          </p:cNvSpPr>
          <p:nvPr/>
        </p:nvSpPr>
        <p:spPr>
          <a:xfrm>
            <a:off x="8513230" y="4743897"/>
            <a:ext cx="1313207" cy="43676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Menopause</a:t>
            </a:r>
          </a:p>
        </p:txBody>
      </p:sp>
      <p:sp>
        <p:nvSpPr>
          <p:cNvPr id="24" name="Rectangle 23">
            <a:extLst>
              <a:ext uri="{FF2B5EF4-FFF2-40B4-BE49-F238E27FC236}">
                <a16:creationId xmlns:a16="http://schemas.microsoft.com/office/drawing/2014/main" id="{AF4FF914-69DA-6B09-0ADB-5246C7FF9DD7}"/>
              </a:ext>
            </a:extLst>
          </p:cNvPr>
          <p:cNvSpPr/>
          <p:nvPr/>
        </p:nvSpPr>
        <p:spPr>
          <a:xfrm>
            <a:off x="2287534" y="4611918"/>
            <a:ext cx="2259119" cy="20505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3EBB12-DCD3-8391-24F9-BB8A2F7CA1DF}"/>
              </a:ext>
            </a:extLst>
          </p:cNvPr>
          <p:cNvSpPr/>
          <p:nvPr/>
        </p:nvSpPr>
        <p:spPr>
          <a:xfrm>
            <a:off x="8493765" y="4547934"/>
            <a:ext cx="1332052" cy="20505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2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B3CB-1DBA-4227-AB24-F9DAF0B260FE}"/>
              </a:ext>
            </a:extLst>
          </p:cNvPr>
          <p:cNvSpPr>
            <a:spLocks noGrp="1"/>
          </p:cNvSpPr>
          <p:nvPr>
            <p:ph type="title"/>
          </p:nvPr>
        </p:nvSpPr>
        <p:spPr/>
        <p:txBody>
          <a:bodyPr>
            <a:normAutofit/>
          </a:bodyPr>
          <a:lstStyle/>
          <a:p>
            <a:r>
              <a:rPr lang="en-US" dirty="0"/>
              <a:t>Aged Mammary gland organoids Have inefficient response to pregnancy hormones (More to Come Nov. 9</a:t>
            </a:r>
            <a:r>
              <a:rPr lang="en-US" baseline="30000" dirty="0"/>
              <a:t>th</a:t>
            </a:r>
            <a:r>
              <a:rPr lang="en-US" dirty="0"/>
              <a:t>)</a:t>
            </a:r>
          </a:p>
        </p:txBody>
      </p:sp>
      <p:pic>
        <p:nvPicPr>
          <p:cNvPr id="30" name="Picture 29">
            <a:extLst>
              <a:ext uri="{FF2B5EF4-FFF2-40B4-BE49-F238E27FC236}">
                <a16:creationId xmlns:a16="http://schemas.microsoft.com/office/drawing/2014/main" id="{8F9DCB2D-A3A8-047D-AD29-0D416496FB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6407" y="1969798"/>
            <a:ext cx="2825886" cy="3284065"/>
          </a:xfrm>
          <a:prstGeom prst="rect">
            <a:avLst/>
          </a:prstGeom>
        </p:spPr>
      </p:pic>
      <p:pic>
        <p:nvPicPr>
          <p:cNvPr id="5" name="Picture 4">
            <a:extLst>
              <a:ext uri="{FF2B5EF4-FFF2-40B4-BE49-F238E27FC236}">
                <a16:creationId xmlns:a16="http://schemas.microsoft.com/office/drawing/2014/main" id="{F7DDB664-712C-CFF9-BB37-5487CC6A0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407" y="5364380"/>
            <a:ext cx="1594802" cy="1493620"/>
          </a:xfrm>
          <a:prstGeom prst="rect">
            <a:avLst/>
          </a:prstGeom>
        </p:spPr>
      </p:pic>
      <p:pic>
        <p:nvPicPr>
          <p:cNvPr id="6" name="Picture 5">
            <a:extLst>
              <a:ext uri="{FF2B5EF4-FFF2-40B4-BE49-F238E27FC236}">
                <a16:creationId xmlns:a16="http://schemas.microsoft.com/office/drawing/2014/main" id="{309088B7-4FD2-094D-BBB5-B1E3C4E65DA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2961"/>
          <a:stretch/>
        </p:blipFill>
        <p:spPr>
          <a:xfrm>
            <a:off x="2023366" y="5415118"/>
            <a:ext cx="2825886" cy="1367092"/>
          </a:xfrm>
          <a:prstGeom prst="rect">
            <a:avLst/>
          </a:prstGeom>
        </p:spPr>
      </p:pic>
      <p:pic>
        <p:nvPicPr>
          <p:cNvPr id="45" name="Content Placeholder 4">
            <a:extLst>
              <a:ext uri="{FF2B5EF4-FFF2-40B4-BE49-F238E27FC236}">
                <a16:creationId xmlns:a16="http://schemas.microsoft.com/office/drawing/2014/main" id="{6C509C72-5F9A-EB5A-7860-C51BFEADAA5C}"/>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4060113" y="2151291"/>
            <a:ext cx="2516876" cy="2779788"/>
          </a:xfrm>
        </p:spPr>
      </p:pic>
      <p:pic>
        <p:nvPicPr>
          <p:cNvPr id="46" name="Content Placeholder 4">
            <a:extLst>
              <a:ext uri="{FF2B5EF4-FFF2-40B4-BE49-F238E27FC236}">
                <a16:creationId xmlns:a16="http://schemas.microsoft.com/office/drawing/2014/main" id="{39454FFE-93CE-C1E9-1A53-281C8738F6F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6576988" y="2505349"/>
            <a:ext cx="215029" cy="2164518"/>
          </a:xfrm>
          <a:prstGeom prst="rect">
            <a:avLst/>
          </a:prstGeom>
        </p:spPr>
      </p:pic>
      <p:sp>
        <p:nvSpPr>
          <p:cNvPr id="47" name="TextBox 46">
            <a:extLst>
              <a:ext uri="{FF2B5EF4-FFF2-40B4-BE49-F238E27FC236}">
                <a16:creationId xmlns:a16="http://schemas.microsoft.com/office/drawing/2014/main" id="{54649A45-F1D2-74FC-4A34-BDB8904B445F}"/>
              </a:ext>
            </a:extLst>
          </p:cNvPr>
          <p:cNvSpPr txBox="1"/>
          <p:nvPr/>
        </p:nvSpPr>
        <p:spPr>
          <a:xfrm>
            <a:off x="6766965" y="2551827"/>
            <a:ext cx="2885092" cy="2300630"/>
          </a:xfrm>
          <a:prstGeom prst="rect">
            <a:avLst/>
          </a:prstGeom>
          <a:solidFill>
            <a:schemeClr val="bg1"/>
          </a:solidFill>
        </p:spPr>
        <p:txBody>
          <a:bodyPr wrap="square" rtlCol="0">
            <a:spAutoFit/>
          </a:bodyPr>
          <a:lstStyle/>
          <a:p>
            <a:r>
              <a:rPr lang="en-US" sz="1050" dirty="0">
                <a:latin typeface="+mj-lt"/>
              </a:rPr>
              <a:t>Myoepithelial (</a:t>
            </a:r>
            <a:r>
              <a:rPr lang="en-US" sz="1050" dirty="0" err="1">
                <a:latin typeface="+mj-lt"/>
              </a:rPr>
              <a:t>Myo</a:t>
            </a:r>
            <a:r>
              <a:rPr lang="en-US" sz="1050" dirty="0">
                <a:latin typeface="+mj-lt"/>
              </a:rPr>
              <a:t>)</a:t>
            </a:r>
          </a:p>
          <a:p>
            <a:r>
              <a:rPr lang="en-US" sz="1050" dirty="0">
                <a:latin typeface="+mj-lt"/>
              </a:rPr>
              <a:t>Bipotential (Bi)</a:t>
            </a:r>
          </a:p>
          <a:p>
            <a:r>
              <a:rPr lang="en-US" sz="1050" dirty="0">
                <a:latin typeface="+mj-lt"/>
              </a:rPr>
              <a:t>Proliferating Bipotential (</a:t>
            </a:r>
            <a:r>
              <a:rPr lang="en-US" sz="1050" dirty="0" err="1">
                <a:latin typeface="+mj-lt"/>
              </a:rPr>
              <a:t>PBi</a:t>
            </a:r>
            <a:r>
              <a:rPr lang="en-US" sz="1050" dirty="0">
                <a:latin typeface="+mj-lt"/>
              </a:rPr>
              <a:t>)</a:t>
            </a:r>
          </a:p>
          <a:p>
            <a:r>
              <a:rPr lang="en-US" sz="1050" dirty="0">
                <a:latin typeface="+mj-lt"/>
              </a:rPr>
              <a:t>Common Luminal Progenitor (CLP)</a:t>
            </a:r>
          </a:p>
          <a:p>
            <a:r>
              <a:rPr lang="en-US" sz="1050" dirty="0">
                <a:latin typeface="+mj-lt"/>
              </a:rPr>
              <a:t>Luminal Ductal 1 (LD1)</a:t>
            </a:r>
          </a:p>
          <a:p>
            <a:r>
              <a:rPr lang="en-US" sz="1050" dirty="0">
                <a:latin typeface="+mj-lt"/>
              </a:rPr>
              <a:t>Luminal Ductal 2 (LD2)</a:t>
            </a:r>
          </a:p>
          <a:p>
            <a:r>
              <a:rPr lang="en-US" sz="1050" dirty="0">
                <a:latin typeface="+mj-lt"/>
              </a:rPr>
              <a:t>Proliferating Luminal Ductal (PLD)</a:t>
            </a:r>
          </a:p>
          <a:p>
            <a:r>
              <a:rPr lang="en-US" sz="1050" dirty="0">
                <a:latin typeface="+mj-lt"/>
              </a:rPr>
              <a:t>Luminal Alveolar 1 (LA1)</a:t>
            </a:r>
          </a:p>
          <a:p>
            <a:r>
              <a:rPr lang="en-US" sz="1050" dirty="0">
                <a:latin typeface="+mj-lt"/>
              </a:rPr>
              <a:t>Luminal Alveolar 2 (LA1)</a:t>
            </a:r>
          </a:p>
          <a:p>
            <a:r>
              <a:rPr lang="en-US" sz="1050" dirty="0">
                <a:latin typeface="+mj-lt"/>
              </a:rPr>
              <a:t>Luminal Alveolar 3 (LA3)</a:t>
            </a:r>
          </a:p>
          <a:p>
            <a:r>
              <a:rPr lang="en-US" sz="1050" dirty="0">
                <a:latin typeface="+mj-lt"/>
              </a:rPr>
              <a:t>Proliferating Luminal Alveolar (PLA</a:t>
            </a:r>
            <a:r>
              <a:rPr lang="en-US" sz="1000" dirty="0">
                <a:latin typeface="+mj-lt"/>
              </a:rPr>
              <a:t>)</a:t>
            </a:r>
          </a:p>
          <a:p>
            <a:endParaRPr lang="en-US" sz="1400" dirty="0">
              <a:latin typeface="+mj-lt"/>
            </a:endParaRPr>
          </a:p>
          <a:p>
            <a:endParaRPr lang="en-US" sz="1400" dirty="0">
              <a:latin typeface="+mj-lt"/>
            </a:endParaRPr>
          </a:p>
        </p:txBody>
      </p:sp>
      <p:pic>
        <p:nvPicPr>
          <p:cNvPr id="48" name="Picture 47">
            <a:extLst>
              <a:ext uri="{FF2B5EF4-FFF2-40B4-BE49-F238E27FC236}">
                <a16:creationId xmlns:a16="http://schemas.microsoft.com/office/drawing/2014/main" id="{22EF27B5-20FD-A742-500B-DF8EF1AC08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62376" y="2505349"/>
            <a:ext cx="2907136" cy="1957295"/>
          </a:xfrm>
          <a:prstGeom prst="rect">
            <a:avLst/>
          </a:prstGeom>
        </p:spPr>
      </p:pic>
      <p:pic>
        <p:nvPicPr>
          <p:cNvPr id="49" name="Picture 48">
            <a:extLst>
              <a:ext uri="{FF2B5EF4-FFF2-40B4-BE49-F238E27FC236}">
                <a16:creationId xmlns:a16="http://schemas.microsoft.com/office/drawing/2014/main" id="{5AAEC14E-FBE3-1D0C-EB02-EE0803752B9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22510" y="1916508"/>
            <a:ext cx="382792" cy="848554"/>
          </a:xfrm>
          <a:prstGeom prst="rect">
            <a:avLst/>
          </a:prstGeom>
        </p:spPr>
      </p:pic>
      <p:sp>
        <p:nvSpPr>
          <p:cNvPr id="50" name="TextBox 49">
            <a:extLst>
              <a:ext uri="{FF2B5EF4-FFF2-40B4-BE49-F238E27FC236}">
                <a16:creationId xmlns:a16="http://schemas.microsoft.com/office/drawing/2014/main" id="{2B1B0F74-FCC3-C9FD-3853-2CF1EA284AF0}"/>
              </a:ext>
            </a:extLst>
          </p:cNvPr>
          <p:cNvSpPr txBox="1"/>
          <p:nvPr/>
        </p:nvSpPr>
        <p:spPr>
          <a:xfrm>
            <a:off x="9652057" y="1928230"/>
            <a:ext cx="1885049" cy="738664"/>
          </a:xfrm>
          <a:prstGeom prst="rect">
            <a:avLst/>
          </a:prstGeom>
          <a:solidFill>
            <a:schemeClr val="bg1"/>
          </a:solidFill>
        </p:spPr>
        <p:txBody>
          <a:bodyPr wrap="square" rtlCol="0">
            <a:spAutoFit/>
          </a:bodyPr>
          <a:lstStyle/>
          <a:p>
            <a:r>
              <a:rPr lang="en-US" sz="1050" dirty="0">
                <a:latin typeface="+mj-lt"/>
              </a:rPr>
              <a:t>Young Essential (YE)</a:t>
            </a:r>
          </a:p>
          <a:p>
            <a:r>
              <a:rPr lang="en-US" sz="1050" dirty="0">
                <a:latin typeface="+mj-lt"/>
              </a:rPr>
              <a:t>Young Complete (YC)</a:t>
            </a:r>
          </a:p>
          <a:p>
            <a:r>
              <a:rPr lang="en-US" sz="1050" dirty="0">
                <a:latin typeface="+mj-lt"/>
              </a:rPr>
              <a:t>Aged Essential (YE)</a:t>
            </a:r>
          </a:p>
          <a:p>
            <a:r>
              <a:rPr lang="en-US" sz="1050" dirty="0">
                <a:latin typeface="+mj-lt"/>
              </a:rPr>
              <a:t>Aged Complete (AC)</a:t>
            </a:r>
          </a:p>
        </p:txBody>
      </p:sp>
      <p:sp>
        <p:nvSpPr>
          <p:cNvPr id="51" name="TextBox 50">
            <a:extLst>
              <a:ext uri="{FF2B5EF4-FFF2-40B4-BE49-F238E27FC236}">
                <a16:creationId xmlns:a16="http://schemas.microsoft.com/office/drawing/2014/main" id="{1198A2DA-C717-F216-369D-0734C5B1FAEA}"/>
              </a:ext>
            </a:extLst>
          </p:cNvPr>
          <p:cNvSpPr txBox="1"/>
          <p:nvPr/>
        </p:nvSpPr>
        <p:spPr>
          <a:xfrm>
            <a:off x="9130014" y="4434119"/>
            <a:ext cx="490456" cy="215444"/>
          </a:xfrm>
          <a:prstGeom prst="rect">
            <a:avLst/>
          </a:prstGeom>
          <a:noFill/>
        </p:spPr>
        <p:txBody>
          <a:bodyPr wrap="square" rtlCol="0">
            <a:spAutoFit/>
          </a:bodyPr>
          <a:lstStyle/>
          <a:p>
            <a:pPr algn="ctr"/>
            <a:r>
              <a:rPr lang="en-US" sz="800" dirty="0" err="1">
                <a:latin typeface="+mj-lt"/>
              </a:rPr>
              <a:t>Myo</a:t>
            </a:r>
            <a:r>
              <a:rPr lang="en-US" sz="800" dirty="0">
                <a:latin typeface="+mj-lt"/>
              </a:rPr>
              <a:t> </a:t>
            </a:r>
          </a:p>
        </p:txBody>
      </p:sp>
      <p:sp>
        <p:nvSpPr>
          <p:cNvPr id="52" name="TextBox 51">
            <a:extLst>
              <a:ext uri="{FF2B5EF4-FFF2-40B4-BE49-F238E27FC236}">
                <a16:creationId xmlns:a16="http://schemas.microsoft.com/office/drawing/2014/main" id="{BFF17324-A799-3082-3D8F-1ABB0F83490B}"/>
              </a:ext>
            </a:extLst>
          </p:cNvPr>
          <p:cNvSpPr txBox="1"/>
          <p:nvPr/>
        </p:nvSpPr>
        <p:spPr>
          <a:xfrm>
            <a:off x="9424729" y="4441464"/>
            <a:ext cx="385076" cy="215444"/>
          </a:xfrm>
          <a:prstGeom prst="rect">
            <a:avLst/>
          </a:prstGeom>
          <a:noFill/>
        </p:spPr>
        <p:txBody>
          <a:bodyPr wrap="square" rtlCol="0">
            <a:spAutoFit/>
          </a:bodyPr>
          <a:lstStyle/>
          <a:p>
            <a:pPr algn="ctr"/>
            <a:r>
              <a:rPr lang="en-US" sz="800" dirty="0">
                <a:latin typeface="+mj-lt"/>
              </a:rPr>
              <a:t>Bi </a:t>
            </a:r>
          </a:p>
        </p:txBody>
      </p:sp>
      <p:sp>
        <p:nvSpPr>
          <p:cNvPr id="53" name="TextBox 52">
            <a:extLst>
              <a:ext uri="{FF2B5EF4-FFF2-40B4-BE49-F238E27FC236}">
                <a16:creationId xmlns:a16="http://schemas.microsoft.com/office/drawing/2014/main" id="{47BF6441-44E5-E088-D70F-EE883C96EF08}"/>
              </a:ext>
            </a:extLst>
          </p:cNvPr>
          <p:cNvSpPr txBox="1"/>
          <p:nvPr/>
        </p:nvSpPr>
        <p:spPr>
          <a:xfrm>
            <a:off x="9574060" y="4431517"/>
            <a:ext cx="535945" cy="215444"/>
          </a:xfrm>
          <a:prstGeom prst="rect">
            <a:avLst/>
          </a:prstGeom>
          <a:noFill/>
        </p:spPr>
        <p:txBody>
          <a:bodyPr wrap="square" rtlCol="0">
            <a:spAutoFit/>
          </a:bodyPr>
          <a:lstStyle/>
          <a:p>
            <a:pPr algn="ctr"/>
            <a:r>
              <a:rPr lang="en-US" sz="800" dirty="0" err="1">
                <a:latin typeface="+mj-lt"/>
              </a:rPr>
              <a:t>PBi</a:t>
            </a:r>
            <a:r>
              <a:rPr lang="en-US" sz="800" dirty="0">
                <a:latin typeface="+mj-lt"/>
              </a:rPr>
              <a:t> </a:t>
            </a:r>
          </a:p>
        </p:txBody>
      </p:sp>
      <p:sp>
        <p:nvSpPr>
          <p:cNvPr id="54" name="TextBox 53">
            <a:extLst>
              <a:ext uri="{FF2B5EF4-FFF2-40B4-BE49-F238E27FC236}">
                <a16:creationId xmlns:a16="http://schemas.microsoft.com/office/drawing/2014/main" id="{4A831BE5-D7F5-5FC2-92A8-FC9D5507A39D}"/>
              </a:ext>
            </a:extLst>
          </p:cNvPr>
          <p:cNvSpPr txBox="1"/>
          <p:nvPr/>
        </p:nvSpPr>
        <p:spPr>
          <a:xfrm>
            <a:off x="10083882" y="4429488"/>
            <a:ext cx="535945" cy="215444"/>
          </a:xfrm>
          <a:prstGeom prst="rect">
            <a:avLst/>
          </a:prstGeom>
          <a:noFill/>
        </p:spPr>
        <p:txBody>
          <a:bodyPr wrap="square" rtlCol="0">
            <a:spAutoFit/>
          </a:bodyPr>
          <a:lstStyle/>
          <a:p>
            <a:pPr algn="ctr"/>
            <a:r>
              <a:rPr lang="en-US" sz="800" dirty="0">
                <a:latin typeface="+mj-lt"/>
              </a:rPr>
              <a:t>LD1 </a:t>
            </a:r>
          </a:p>
        </p:txBody>
      </p:sp>
      <p:sp>
        <p:nvSpPr>
          <p:cNvPr id="55" name="TextBox 54">
            <a:extLst>
              <a:ext uri="{FF2B5EF4-FFF2-40B4-BE49-F238E27FC236}">
                <a16:creationId xmlns:a16="http://schemas.microsoft.com/office/drawing/2014/main" id="{343C62AE-4AA1-E313-4373-5CEAC4CF4F2F}"/>
              </a:ext>
            </a:extLst>
          </p:cNvPr>
          <p:cNvSpPr txBox="1"/>
          <p:nvPr/>
        </p:nvSpPr>
        <p:spPr>
          <a:xfrm>
            <a:off x="10294495" y="4429488"/>
            <a:ext cx="535945" cy="215444"/>
          </a:xfrm>
          <a:prstGeom prst="rect">
            <a:avLst/>
          </a:prstGeom>
          <a:noFill/>
        </p:spPr>
        <p:txBody>
          <a:bodyPr wrap="square" rtlCol="0">
            <a:spAutoFit/>
          </a:bodyPr>
          <a:lstStyle/>
          <a:p>
            <a:pPr algn="ctr"/>
            <a:r>
              <a:rPr lang="en-US" sz="800" dirty="0">
                <a:latin typeface="+mj-lt"/>
              </a:rPr>
              <a:t>LD2 </a:t>
            </a:r>
          </a:p>
        </p:txBody>
      </p:sp>
      <p:sp>
        <p:nvSpPr>
          <p:cNvPr id="56" name="TextBox 55">
            <a:extLst>
              <a:ext uri="{FF2B5EF4-FFF2-40B4-BE49-F238E27FC236}">
                <a16:creationId xmlns:a16="http://schemas.microsoft.com/office/drawing/2014/main" id="{267B3FCC-950F-F65D-8BA3-A09D26C2B5CA}"/>
              </a:ext>
            </a:extLst>
          </p:cNvPr>
          <p:cNvSpPr txBox="1"/>
          <p:nvPr/>
        </p:nvSpPr>
        <p:spPr>
          <a:xfrm>
            <a:off x="10505338" y="4429488"/>
            <a:ext cx="535945" cy="215444"/>
          </a:xfrm>
          <a:prstGeom prst="rect">
            <a:avLst/>
          </a:prstGeom>
          <a:noFill/>
        </p:spPr>
        <p:txBody>
          <a:bodyPr wrap="square" rtlCol="0">
            <a:spAutoFit/>
          </a:bodyPr>
          <a:lstStyle/>
          <a:p>
            <a:pPr algn="ctr"/>
            <a:r>
              <a:rPr lang="en-US" sz="800" dirty="0">
                <a:latin typeface="+mj-lt"/>
              </a:rPr>
              <a:t>PLD </a:t>
            </a:r>
          </a:p>
        </p:txBody>
      </p:sp>
      <p:sp>
        <p:nvSpPr>
          <p:cNvPr id="57" name="TextBox 56">
            <a:extLst>
              <a:ext uri="{FF2B5EF4-FFF2-40B4-BE49-F238E27FC236}">
                <a16:creationId xmlns:a16="http://schemas.microsoft.com/office/drawing/2014/main" id="{FCE4C5BC-2BEA-9B88-69CC-F3DBF4F3BFDA}"/>
              </a:ext>
            </a:extLst>
          </p:cNvPr>
          <p:cNvSpPr txBox="1"/>
          <p:nvPr/>
        </p:nvSpPr>
        <p:spPr>
          <a:xfrm>
            <a:off x="10729328" y="4429488"/>
            <a:ext cx="535945" cy="215444"/>
          </a:xfrm>
          <a:prstGeom prst="rect">
            <a:avLst/>
          </a:prstGeom>
          <a:noFill/>
        </p:spPr>
        <p:txBody>
          <a:bodyPr wrap="square" rtlCol="0">
            <a:spAutoFit/>
          </a:bodyPr>
          <a:lstStyle/>
          <a:p>
            <a:pPr algn="ctr"/>
            <a:r>
              <a:rPr lang="en-US" sz="800" dirty="0">
                <a:latin typeface="+mj-lt"/>
              </a:rPr>
              <a:t>LA1 </a:t>
            </a:r>
          </a:p>
        </p:txBody>
      </p:sp>
      <p:sp>
        <p:nvSpPr>
          <p:cNvPr id="58" name="TextBox 57">
            <a:extLst>
              <a:ext uri="{FF2B5EF4-FFF2-40B4-BE49-F238E27FC236}">
                <a16:creationId xmlns:a16="http://schemas.microsoft.com/office/drawing/2014/main" id="{03A41B7E-107F-9F32-A9CD-39B1DCB6C2C5}"/>
              </a:ext>
            </a:extLst>
          </p:cNvPr>
          <p:cNvSpPr txBox="1"/>
          <p:nvPr/>
        </p:nvSpPr>
        <p:spPr>
          <a:xfrm>
            <a:off x="10963286" y="4429488"/>
            <a:ext cx="535945" cy="215444"/>
          </a:xfrm>
          <a:prstGeom prst="rect">
            <a:avLst/>
          </a:prstGeom>
          <a:noFill/>
        </p:spPr>
        <p:txBody>
          <a:bodyPr wrap="square" rtlCol="0">
            <a:spAutoFit/>
          </a:bodyPr>
          <a:lstStyle/>
          <a:p>
            <a:pPr algn="ctr"/>
            <a:r>
              <a:rPr lang="en-US" sz="800" dirty="0">
                <a:latin typeface="+mj-lt"/>
              </a:rPr>
              <a:t>LA2 </a:t>
            </a:r>
          </a:p>
        </p:txBody>
      </p:sp>
      <p:sp>
        <p:nvSpPr>
          <p:cNvPr id="59" name="TextBox 58">
            <a:extLst>
              <a:ext uri="{FF2B5EF4-FFF2-40B4-BE49-F238E27FC236}">
                <a16:creationId xmlns:a16="http://schemas.microsoft.com/office/drawing/2014/main" id="{C1605DC2-6D7A-ED3C-CF42-D5CE688DE5FC}"/>
              </a:ext>
            </a:extLst>
          </p:cNvPr>
          <p:cNvSpPr txBox="1"/>
          <p:nvPr/>
        </p:nvSpPr>
        <p:spPr>
          <a:xfrm>
            <a:off x="11177590" y="4429488"/>
            <a:ext cx="535945" cy="215444"/>
          </a:xfrm>
          <a:prstGeom prst="rect">
            <a:avLst/>
          </a:prstGeom>
          <a:noFill/>
        </p:spPr>
        <p:txBody>
          <a:bodyPr wrap="square" rtlCol="0">
            <a:spAutoFit/>
          </a:bodyPr>
          <a:lstStyle/>
          <a:p>
            <a:pPr algn="ctr"/>
            <a:r>
              <a:rPr lang="en-US" sz="800" dirty="0">
                <a:latin typeface="+mj-lt"/>
              </a:rPr>
              <a:t>LA3 </a:t>
            </a:r>
          </a:p>
        </p:txBody>
      </p:sp>
      <p:sp>
        <p:nvSpPr>
          <p:cNvPr id="60" name="TextBox 59">
            <a:extLst>
              <a:ext uri="{FF2B5EF4-FFF2-40B4-BE49-F238E27FC236}">
                <a16:creationId xmlns:a16="http://schemas.microsoft.com/office/drawing/2014/main" id="{F0269621-6067-9D53-F6F8-B9930D33A287}"/>
              </a:ext>
            </a:extLst>
          </p:cNvPr>
          <p:cNvSpPr txBox="1"/>
          <p:nvPr/>
        </p:nvSpPr>
        <p:spPr>
          <a:xfrm>
            <a:off x="11408772" y="4429488"/>
            <a:ext cx="535945" cy="215444"/>
          </a:xfrm>
          <a:prstGeom prst="rect">
            <a:avLst/>
          </a:prstGeom>
          <a:noFill/>
        </p:spPr>
        <p:txBody>
          <a:bodyPr wrap="square" rtlCol="0">
            <a:spAutoFit/>
          </a:bodyPr>
          <a:lstStyle/>
          <a:p>
            <a:pPr algn="ctr"/>
            <a:r>
              <a:rPr lang="en-US" sz="800" dirty="0">
                <a:latin typeface="+mj-lt"/>
              </a:rPr>
              <a:t>PLA </a:t>
            </a:r>
          </a:p>
        </p:txBody>
      </p:sp>
      <p:sp>
        <p:nvSpPr>
          <p:cNvPr id="61" name="TextBox 60">
            <a:extLst>
              <a:ext uri="{FF2B5EF4-FFF2-40B4-BE49-F238E27FC236}">
                <a16:creationId xmlns:a16="http://schemas.microsoft.com/office/drawing/2014/main" id="{4F98C053-9635-6D0A-A22F-26490D4D1758}"/>
              </a:ext>
            </a:extLst>
          </p:cNvPr>
          <p:cNvSpPr txBox="1"/>
          <p:nvPr/>
        </p:nvSpPr>
        <p:spPr>
          <a:xfrm>
            <a:off x="9836547" y="4429488"/>
            <a:ext cx="535945" cy="215444"/>
          </a:xfrm>
          <a:prstGeom prst="rect">
            <a:avLst/>
          </a:prstGeom>
          <a:noFill/>
        </p:spPr>
        <p:txBody>
          <a:bodyPr wrap="square" rtlCol="0">
            <a:spAutoFit/>
          </a:bodyPr>
          <a:lstStyle/>
          <a:p>
            <a:pPr algn="ctr"/>
            <a:r>
              <a:rPr lang="en-US" sz="800" dirty="0">
                <a:latin typeface="+mj-lt"/>
              </a:rPr>
              <a:t>CLP </a:t>
            </a:r>
          </a:p>
        </p:txBody>
      </p:sp>
      <p:pic>
        <p:nvPicPr>
          <p:cNvPr id="62" name="Picture 61">
            <a:extLst>
              <a:ext uri="{FF2B5EF4-FFF2-40B4-BE49-F238E27FC236}">
                <a16:creationId xmlns:a16="http://schemas.microsoft.com/office/drawing/2014/main" id="{6F8AC672-2CC2-9896-8228-FFD91A6FDE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6200000">
            <a:off x="5772512" y="4460405"/>
            <a:ext cx="1040507" cy="2689970"/>
          </a:xfrm>
          <a:prstGeom prst="rect">
            <a:avLst/>
          </a:prstGeom>
        </p:spPr>
      </p:pic>
      <p:sp>
        <p:nvSpPr>
          <p:cNvPr id="63" name="TextBox 62">
            <a:extLst>
              <a:ext uri="{FF2B5EF4-FFF2-40B4-BE49-F238E27FC236}">
                <a16:creationId xmlns:a16="http://schemas.microsoft.com/office/drawing/2014/main" id="{7A7C02E3-E560-2229-06CB-1B624CED55CE}"/>
              </a:ext>
            </a:extLst>
          </p:cNvPr>
          <p:cNvSpPr txBox="1"/>
          <p:nvPr/>
        </p:nvSpPr>
        <p:spPr>
          <a:xfrm>
            <a:off x="5241157" y="5034599"/>
            <a:ext cx="1885049" cy="276999"/>
          </a:xfrm>
          <a:prstGeom prst="rect">
            <a:avLst/>
          </a:prstGeom>
          <a:solidFill>
            <a:schemeClr val="bg1"/>
          </a:solidFill>
        </p:spPr>
        <p:txBody>
          <a:bodyPr wrap="square" rtlCol="0">
            <a:spAutoFit/>
          </a:bodyPr>
          <a:lstStyle/>
          <a:p>
            <a:pPr algn="ctr"/>
            <a:r>
              <a:rPr lang="en-US" sz="1200" dirty="0">
                <a:latin typeface="+mj-lt"/>
              </a:rPr>
              <a:t>Young Complete</a:t>
            </a:r>
          </a:p>
        </p:txBody>
      </p:sp>
      <p:sp>
        <p:nvSpPr>
          <p:cNvPr id="73" name="TextBox 72">
            <a:extLst>
              <a:ext uri="{FF2B5EF4-FFF2-40B4-BE49-F238E27FC236}">
                <a16:creationId xmlns:a16="http://schemas.microsoft.com/office/drawing/2014/main" id="{C0C5CE18-C7CC-956B-A6FC-3421695022C7}"/>
              </a:ext>
            </a:extLst>
          </p:cNvPr>
          <p:cNvSpPr txBox="1"/>
          <p:nvPr/>
        </p:nvSpPr>
        <p:spPr>
          <a:xfrm>
            <a:off x="4863747" y="6326278"/>
            <a:ext cx="2689971" cy="461665"/>
          </a:xfrm>
          <a:prstGeom prst="rect">
            <a:avLst/>
          </a:prstGeom>
          <a:solidFill>
            <a:schemeClr val="bg1"/>
          </a:solidFill>
        </p:spPr>
        <p:txBody>
          <a:bodyPr wrap="square" rtlCol="0">
            <a:spAutoFit/>
          </a:bodyPr>
          <a:lstStyle/>
          <a:p>
            <a:pPr algn="ctr"/>
            <a:r>
              <a:rPr lang="en-US" sz="1200" dirty="0">
                <a:latin typeface="+mj-lt"/>
              </a:rPr>
              <a:t>Pathways Associated with Estrogen, Progesterone and Prolactin</a:t>
            </a:r>
          </a:p>
        </p:txBody>
      </p:sp>
      <p:pic>
        <p:nvPicPr>
          <p:cNvPr id="74" name="Picture 73">
            <a:extLst>
              <a:ext uri="{FF2B5EF4-FFF2-40B4-BE49-F238E27FC236}">
                <a16:creationId xmlns:a16="http://schemas.microsoft.com/office/drawing/2014/main" id="{7B824373-27D1-CBA7-3B80-BE790DD5556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6200000">
            <a:off x="9015032" y="4832192"/>
            <a:ext cx="1038387" cy="1948517"/>
          </a:xfrm>
          <a:prstGeom prst="rect">
            <a:avLst/>
          </a:prstGeom>
        </p:spPr>
      </p:pic>
      <p:sp>
        <p:nvSpPr>
          <p:cNvPr id="75" name="TextBox 74">
            <a:extLst>
              <a:ext uri="{FF2B5EF4-FFF2-40B4-BE49-F238E27FC236}">
                <a16:creationId xmlns:a16="http://schemas.microsoft.com/office/drawing/2014/main" id="{85FE8354-7A7E-C6CB-E8AA-6196A666A434}"/>
              </a:ext>
            </a:extLst>
          </p:cNvPr>
          <p:cNvSpPr txBox="1"/>
          <p:nvPr/>
        </p:nvSpPr>
        <p:spPr>
          <a:xfrm>
            <a:off x="8105389" y="6326277"/>
            <a:ext cx="2689971" cy="461665"/>
          </a:xfrm>
          <a:prstGeom prst="rect">
            <a:avLst/>
          </a:prstGeom>
          <a:solidFill>
            <a:schemeClr val="bg1"/>
          </a:solidFill>
        </p:spPr>
        <p:txBody>
          <a:bodyPr wrap="square" rtlCol="0">
            <a:spAutoFit/>
          </a:bodyPr>
          <a:lstStyle/>
          <a:p>
            <a:pPr algn="ctr"/>
            <a:r>
              <a:rPr lang="en-US" sz="1200" dirty="0">
                <a:latin typeface="+mj-lt"/>
              </a:rPr>
              <a:t>Pathways Associated with Estrogen, Progesterone and Prolactin</a:t>
            </a:r>
          </a:p>
        </p:txBody>
      </p:sp>
      <p:sp>
        <p:nvSpPr>
          <p:cNvPr id="76" name="TextBox 75">
            <a:extLst>
              <a:ext uri="{FF2B5EF4-FFF2-40B4-BE49-F238E27FC236}">
                <a16:creationId xmlns:a16="http://schemas.microsoft.com/office/drawing/2014/main" id="{6654223A-DF0C-6CDA-7418-5183E434D255}"/>
              </a:ext>
            </a:extLst>
          </p:cNvPr>
          <p:cNvSpPr txBox="1"/>
          <p:nvPr/>
        </p:nvSpPr>
        <p:spPr>
          <a:xfrm>
            <a:off x="8507849" y="4998056"/>
            <a:ext cx="1885049" cy="276999"/>
          </a:xfrm>
          <a:prstGeom prst="rect">
            <a:avLst/>
          </a:prstGeom>
          <a:solidFill>
            <a:schemeClr val="bg1"/>
          </a:solidFill>
        </p:spPr>
        <p:txBody>
          <a:bodyPr wrap="square" rtlCol="0">
            <a:spAutoFit/>
          </a:bodyPr>
          <a:lstStyle/>
          <a:p>
            <a:pPr algn="ctr"/>
            <a:r>
              <a:rPr lang="en-US" sz="1200" dirty="0">
                <a:latin typeface="+mj-lt"/>
              </a:rPr>
              <a:t>Aged Complete</a:t>
            </a:r>
          </a:p>
        </p:txBody>
      </p:sp>
      <p:pic>
        <p:nvPicPr>
          <p:cNvPr id="77" name="Picture 76">
            <a:extLst>
              <a:ext uri="{FF2B5EF4-FFF2-40B4-BE49-F238E27FC236}">
                <a16:creationId xmlns:a16="http://schemas.microsoft.com/office/drawing/2014/main" id="{078A2335-3473-BCCD-A0E6-3CE808B4DAC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830440" y="5089150"/>
            <a:ext cx="455503" cy="1467959"/>
          </a:xfrm>
          <a:prstGeom prst="rect">
            <a:avLst/>
          </a:prstGeom>
        </p:spPr>
      </p:pic>
    </p:spTree>
    <p:extLst>
      <p:ext uri="{BB962C8B-B14F-4D97-AF65-F5344CB8AC3E}">
        <p14:creationId xmlns:p14="http://schemas.microsoft.com/office/powerpoint/2010/main" val="50923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p:bldP spid="52" grpId="0"/>
      <p:bldP spid="53" grpId="0"/>
      <p:bldP spid="54" grpId="0"/>
      <p:bldP spid="55" grpId="0"/>
      <p:bldP spid="56" grpId="0"/>
      <p:bldP spid="57" grpId="0"/>
      <p:bldP spid="58" grpId="0"/>
      <p:bldP spid="59" grpId="0"/>
      <p:bldP spid="60" grpId="0"/>
      <p:bldP spid="61" grpId="0"/>
      <p:bldP spid="63" grpId="0" animBg="1"/>
      <p:bldP spid="73" grpId="0" animBg="1"/>
      <p:bldP spid="75" grpId="0" animBg="1"/>
      <p:bldP spid="7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0BC2-4655-4082-80F7-1DA22AD328C3}"/>
              </a:ext>
            </a:extLst>
          </p:cNvPr>
          <p:cNvSpPr>
            <a:spLocks noGrp="1"/>
          </p:cNvSpPr>
          <p:nvPr>
            <p:ph type="title"/>
          </p:nvPr>
        </p:nvSpPr>
        <p:spPr/>
        <p:txBody>
          <a:bodyPr/>
          <a:lstStyle/>
          <a:p>
            <a:r>
              <a:rPr lang="en-US" cap="all" dirty="0">
                <a:ea typeface="+mj-lt"/>
                <a:cs typeface="+mj-lt"/>
              </a:rPr>
              <a:t>Acknowledgements</a:t>
            </a:r>
            <a:endParaRPr lang="en-US" dirty="0"/>
          </a:p>
        </p:txBody>
      </p:sp>
      <p:sp>
        <p:nvSpPr>
          <p:cNvPr id="3" name="Content Placeholder 2">
            <a:extLst>
              <a:ext uri="{FF2B5EF4-FFF2-40B4-BE49-F238E27FC236}">
                <a16:creationId xmlns:a16="http://schemas.microsoft.com/office/drawing/2014/main" id="{DEF3E27A-3B30-4A21-90C1-19EAA0E88417}"/>
              </a:ext>
            </a:extLst>
          </p:cNvPr>
          <p:cNvSpPr>
            <a:spLocks noGrp="1"/>
          </p:cNvSpPr>
          <p:nvPr>
            <p:ph idx="1"/>
          </p:nvPr>
        </p:nvSpPr>
        <p:spPr>
          <a:xfrm>
            <a:off x="-643369" y="1827316"/>
            <a:ext cx="4833611" cy="5813347"/>
          </a:xfrm>
        </p:spPr>
        <p:txBody>
          <a:bodyPr vert="horz" lIns="0" tIns="45720" rIns="0" bIns="45720" rtlCol="0" anchor="t">
            <a:normAutofit/>
          </a:bodyPr>
          <a:lstStyle/>
          <a:p>
            <a:pPr marL="0" indent="0" algn="ctr">
              <a:lnSpc>
                <a:spcPct val="100000"/>
              </a:lnSpc>
              <a:spcBef>
                <a:spcPct val="20000"/>
              </a:spcBef>
              <a:spcAft>
                <a:spcPts val="600"/>
              </a:spcAft>
              <a:buNone/>
            </a:pPr>
            <a:r>
              <a:rPr lang="en-US" sz="1400" b="1" u="sng" dirty="0">
                <a:ea typeface="+mn-lt"/>
                <a:cs typeface="+mn-lt"/>
              </a:rPr>
              <a:t>Dos Sanotos Lab Members</a:t>
            </a:r>
            <a:endParaRPr lang="en-US" u="sng" dirty="0"/>
          </a:p>
          <a:p>
            <a:pPr marL="0" indent="0" algn="ctr">
              <a:lnSpc>
                <a:spcPct val="100000"/>
              </a:lnSpc>
              <a:spcBef>
                <a:spcPct val="20000"/>
              </a:spcBef>
              <a:spcAft>
                <a:spcPts val="600"/>
              </a:spcAft>
              <a:buNone/>
            </a:pPr>
            <a:r>
              <a:rPr lang="en-US" sz="1400" dirty="0">
                <a:ea typeface="+mn-lt"/>
                <a:cs typeface="+mn-lt"/>
              </a:rPr>
              <a:t>Camila dos Santos</a:t>
            </a:r>
          </a:p>
          <a:p>
            <a:pPr marL="0" indent="0" algn="ctr">
              <a:lnSpc>
                <a:spcPct val="100000"/>
              </a:lnSpc>
              <a:spcBef>
                <a:spcPct val="20000"/>
              </a:spcBef>
              <a:spcAft>
                <a:spcPts val="600"/>
              </a:spcAft>
              <a:buNone/>
            </a:pPr>
            <a:r>
              <a:rPr lang="en-US" sz="1400" dirty="0">
                <a:cs typeface="Calibri"/>
              </a:rPr>
              <a:t>Sabrina Boettcher</a:t>
            </a:r>
          </a:p>
          <a:p>
            <a:pPr marL="0" indent="0" algn="ctr">
              <a:lnSpc>
                <a:spcPct val="100000"/>
              </a:lnSpc>
              <a:spcBef>
                <a:spcPct val="20000"/>
              </a:spcBef>
              <a:spcAft>
                <a:spcPts val="600"/>
              </a:spcAft>
              <a:buNone/>
            </a:pPr>
            <a:r>
              <a:rPr lang="en-US" sz="1400" dirty="0">
                <a:cs typeface="Calibri"/>
              </a:rPr>
              <a:t> </a:t>
            </a:r>
            <a:r>
              <a:rPr lang="en-US" sz="1400" dirty="0">
                <a:latin typeface="Gill Sans MT"/>
              </a:rPr>
              <a:t>Chen Chen, Samantha Cyrill, </a:t>
            </a:r>
          </a:p>
          <a:p>
            <a:pPr marL="0" indent="0" algn="ctr">
              <a:buNone/>
            </a:pPr>
            <a:r>
              <a:rPr lang="en-US" sz="1400" dirty="0"/>
              <a:t>Mackenzie Callaway, </a:t>
            </a:r>
            <a:r>
              <a:rPr lang="en-US" sz="1400" dirty="0" err="1"/>
              <a:t>Deeptiman</a:t>
            </a:r>
            <a:r>
              <a:rPr lang="en-US" sz="1400" dirty="0"/>
              <a:t> Chatterjee</a:t>
            </a:r>
            <a:endParaRPr lang="en-US" sz="1400" dirty="0">
              <a:ea typeface="+mn-lt"/>
              <a:cs typeface="+mn-lt"/>
            </a:endParaRPr>
          </a:p>
          <a:p>
            <a:pPr marL="0" indent="0" algn="ctr">
              <a:lnSpc>
                <a:spcPct val="100000"/>
              </a:lnSpc>
              <a:spcBef>
                <a:spcPct val="20000"/>
              </a:spcBef>
              <a:spcAft>
                <a:spcPts val="600"/>
              </a:spcAft>
              <a:buNone/>
            </a:pPr>
            <a:r>
              <a:rPr lang="en-US" sz="1400" dirty="0">
                <a:latin typeface="Gill Sans MT"/>
              </a:rPr>
              <a:t>Michael Ciccone, Marygrace Trousdell</a:t>
            </a:r>
            <a:endParaRPr lang="en-US" sz="1400" dirty="0">
              <a:ea typeface="+mn-lt"/>
              <a:cs typeface="+mn-lt"/>
            </a:endParaRPr>
          </a:p>
          <a:p>
            <a:pPr marL="0" indent="0" algn="ctr">
              <a:lnSpc>
                <a:spcPct val="100000"/>
              </a:lnSpc>
              <a:spcBef>
                <a:spcPct val="20000"/>
              </a:spcBef>
              <a:spcAft>
                <a:spcPts val="600"/>
              </a:spcAft>
              <a:buNone/>
            </a:pPr>
            <a:r>
              <a:rPr lang="en-US" sz="1400" dirty="0">
                <a:latin typeface="Gill Sans MT"/>
              </a:rPr>
              <a:t>Amritha Varshini Hanasoge Somasundara</a:t>
            </a:r>
            <a:endParaRPr lang="en-US" sz="1400" dirty="0">
              <a:ea typeface="+mn-lt"/>
              <a:cs typeface="+mn-lt"/>
            </a:endParaRPr>
          </a:p>
          <a:p>
            <a:pPr marL="0" indent="0" algn="ctr">
              <a:lnSpc>
                <a:spcPct val="100000"/>
              </a:lnSpc>
              <a:spcBef>
                <a:spcPct val="20000"/>
              </a:spcBef>
              <a:spcAft>
                <a:spcPts val="600"/>
              </a:spcAft>
              <a:buNone/>
            </a:pPr>
            <a:r>
              <a:rPr lang="en-US" sz="1400" dirty="0" err="1">
                <a:latin typeface="Gill Sans MT"/>
              </a:rPr>
              <a:t>Jenelys</a:t>
            </a:r>
            <a:r>
              <a:rPr lang="en-US" sz="1400" dirty="0">
                <a:latin typeface="Gill Sans MT"/>
              </a:rPr>
              <a:t> Ruiz, Steven Lewis</a:t>
            </a:r>
          </a:p>
          <a:p>
            <a:pPr marL="0" indent="0" algn="ctr">
              <a:lnSpc>
                <a:spcPct val="100000"/>
              </a:lnSpc>
              <a:spcBef>
                <a:spcPct val="20000"/>
              </a:spcBef>
              <a:spcAft>
                <a:spcPts val="600"/>
              </a:spcAft>
              <a:buNone/>
            </a:pPr>
            <a:r>
              <a:rPr lang="en-US" sz="1400" dirty="0" err="1">
                <a:latin typeface="Gill Sans MT"/>
              </a:rPr>
              <a:t>Dhivyaa</a:t>
            </a:r>
            <a:r>
              <a:rPr lang="en-US" sz="1400" dirty="0">
                <a:latin typeface="Gill Sans MT"/>
              </a:rPr>
              <a:t> </a:t>
            </a:r>
            <a:r>
              <a:rPr lang="en-US" sz="1400" dirty="0" err="1">
                <a:latin typeface="Gill Sans MT"/>
              </a:rPr>
              <a:t>Anadan</a:t>
            </a:r>
            <a:r>
              <a:rPr lang="en-US" sz="1400" dirty="0">
                <a:latin typeface="Gill Sans MT"/>
              </a:rPr>
              <a:t>, Lucia Tellez Perez </a:t>
            </a:r>
          </a:p>
          <a:p>
            <a:pPr marL="0" indent="0" algn="ctr">
              <a:buNone/>
            </a:pPr>
            <a:r>
              <a:rPr lang="en-US" sz="1400" dirty="0"/>
              <a:t>James Rail,  Michelle Ciccone</a:t>
            </a:r>
            <a:endParaRPr lang="en-US" sz="1400" dirty="0">
              <a:latin typeface="Gill Sans MT"/>
            </a:endParaRPr>
          </a:p>
          <a:p>
            <a:pPr marL="0" indent="0" algn="ctr">
              <a:lnSpc>
                <a:spcPct val="100000"/>
              </a:lnSpc>
              <a:spcBef>
                <a:spcPct val="20000"/>
              </a:spcBef>
              <a:spcAft>
                <a:spcPts val="600"/>
              </a:spcAft>
              <a:buNone/>
            </a:pPr>
            <a:endParaRPr lang="en-US" sz="1400" dirty="0">
              <a:latin typeface="Gill Sans MT"/>
            </a:endParaRPr>
          </a:p>
          <a:p>
            <a:pPr marL="0" indent="0" algn="ctr">
              <a:lnSpc>
                <a:spcPct val="100000"/>
              </a:lnSpc>
              <a:spcBef>
                <a:spcPct val="20000"/>
              </a:spcBef>
              <a:spcAft>
                <a:spcPts val="600"/>
              </a:spcAft>
              <a:buNone/>
            </a:pPr>
            <a:br>
              <a:rPr lang="en-US" dirty="0">
                <a:latin typeface="Gill Sans MT"/>
              </a:rPr>
            </a:br>
            <a:endParaRPr lang="en-US" dirty="0">
              <a:ea typeface="+mn-lt"/>
              <a:cs typeface="+mn-lt"/>
            </a:endParaRPr>
          </a:p>
          <a:p>
            <a:endParaRPr lang="en-US" dirty="0">
              <a:cs typeface="Calibri"/>
            </a:endParaRPr>
          </a:p>
        </p:txBody>
      </p:sp>
      <p:sp>
        <p:nvSpPr>
          <p:cNvPr id="4" name="TextBox 3">
            <a:extLst>
              <a:ext uri="{FF2B5EF4-FFF2-40B4-BE49-F238E27FC236}">
                <a16:creationId xmlns:a16="http://schemas.microsoft.com/office/drawing/2014/main" id="{FA4C6385-D924-4FBA-954E-D816892A9C68}"/>
              </a:ext>
            </a:extLst>
          </p:cNvPr>
          <p:cNvSpPr txBox="1"/>
          <p:nvPr/>
        </p:nvSpPr>
        <p:spPr>
          <a:xfrm>
            <a:off x="3352800" y="1827316"/>
            <a:ext cx="2743200"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u="sng" dirty="0">
                <a:cs typeface="Calibri"/>
              </a:rPr>
              <a:t>Genetics Program </a:t>
            </a:r>
          </a:p>
          <a:p>
            <a:pPr algn="ctr"/>
            <a:r>
              <a:rPr lang="en-US" sz="1300" dirty="0">
                <a:cs typeface="Calibri"/>
              </a:rPr>
              <a:t>Martha Furie</a:t>
            </a:r>
          </a:p>
          <a:p>
            <a:pPr algn="ctr"/>
            <a:r>
              <a:rPr lang="en-US" sz="1300" dirty="0">
                <a:cs typeface="Calibri"/>
              </a:rPr>
              <a:t>Jennifer Jokinen</a:t>
            </a:r>
          </a:p>
          <a:p>
            <a:pPr algn="ctr"/>
            <a:endParaRPr lang="en-US" sz="1300" dirty="0">
              <a:cs typeface="Calibri"/>
            </a:endParaRPr>
          </a:p>
          <a:p>
            <a:pPr algn="ctr"/>
            <a:r>
              <a:rPr lang="en-US" sz="1300" b="1" u="sng" dirty="0">
                <a:cs typeface="Calibri"/>
              </a:rPr>
              <a:t>Committee</a:t>
            </a:r>
          </a:p>
          <a:p>
            <a:pPr algn="ctr"/>
            <a:r>
              <a:rPr lang="en-US" sz="1300" dirty="0">
                <a:cs typeface="Calibri"/>
              </a:rPr>
              <a:t>Christopher Brownlee</a:t>
            </a:r>
          </a:p>
          <a:p>
            <a:pPr algn="ctr"/>
            <a:r>
              <a:rPr lang="en-US" sz="1300" dirty="0">
                <a:cs typeface="Calibri"/>
              </a:rPr>
              <a:t>Molly Hammel</a:t>
            </a:r>
          </a:p>
          <a:p>
            <a:pPr algn="ctr"/>
            <a:r>
              <a:rPr lang="en-US" sz="1300" dirty="0">
                <a:cs typeface="Calibri"/>
              </a:rPr>
              <a:t>Rumela Chakrabarti</a:t>
            </a:r>
          </a:p>
          <a:p>
            <a:pPr algn="ctr"/>
            <a:r>
              <a:rPr lang="en-US" sz="1300" dirty="0">
                <a:cs typeface="Calibri"/>
              </a:rPr>
              <a:t>Esperanza Arias-Perez</a:t>
            </a:r>
          </a:p>
          <a:p>
            <a:pPr algn="ctr"/>
            <a:endParaRPr lang="en-US" sz="1300" dirty="0">
              <a:cs typeface="Calibri"/>
            </a:endParaRPr>
          </a:p>
          <a:p>
            <a:endParaRPr lang="en-US" dirty="0">
              <a:cs typeface="Calibri"/>
            </a:endParaRPr>
          </a:p>
          <a:p>
            <a:endParaRPr lang="en-US" dirty="0">
              <a:cs typeface="Calibri"/>
            </a:endParaRPr>
          </a:p>
          <a:p>
            <a:endParaRPr lang="en-US" dirty="0">
              <a:cs typeface="Calibri"/>
            </a:endParaRPr>
          </a:p>
        </p:txBody>
      </p:sp>
      <p:pic>
        <p:nvPicPr>
          <p:cNvPr id="7" name="Picture 7" descr="A picture containing logo&#10;&#10;Description automatically generated">
            <a:extLst>
              <a:ext uri="{FF2B5EF4-FFF2-40B4-BE49-F238E27FC236}">
                <a16:creationId xmlns:a16="http://schemas.microsoft.com/office/drawing/2014/main" id="{285370C9-DC0E-4EAC-A72D-D90D79518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6444" y="717977"/>
            <a:ext cx="2151143" cy="1020821"/>
          </a:xfrm>
          <a:prstGeom prst="rect">
            <a:avLst/>
          </a:prstGeom>
        </p:spPr>
      </p:pic>
      <p:pic>
        <p:nvPicPr>
          <p:cNvPr id="8" name="Picture 8" descr="Logo&#10;&#10;Description automatically generated">
            <a:extLst>
              <a:ext uri="{FF2B5EF4-FFF2-40B4-BE49-F238E27FC236}">
                <a16:creationId xmlns:a16="http://schemas.microsoft.com/office/drawing/2014/main" id="{64D2F975-2A65-4710-8C48-6CC7EF620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74297" y="590795"/>
            <a:ext cx="1345287" cy="1386519"/>
          </a:xfrm>
          <a:prstGeom prst="rect">
            <a:avLst/>
          </a:prstGeom>
        </p:spPr>
      </p:pic>
      <p:pic>
        <p:nvPicPr>
          <p:cNvPr id="6" name="Picture 8" descr="Text&#10;&#10;Description automatically generated">
            <a:extLst>
              <a:ext uri="{FF2B5EF4-FFF2-40B4-BE49-F238E27FC236}">
                <a16:creationId xmlns:a16="http://schemas.microsoft.com/office/drawing/2014/main" id="{975506BA-4D96-4DE8-BF4B-56C706B9F335}"/>
              </a:ext>
            </a:extLst>
          </p:cNvPr>
          <p:cNvPicPr>
            <a:picLocks noChangeAspect="1"/>
          </p:cNvPicPr>
          <p:nvPr/>
        </p:nvPicPr>
        <p:blipFill>
          <a:blip r:embed="rId5"/>
          <a:stretch>
            <a:fillRect/>
          </a:stretch>
        </p:blipFill>
        <p:spPr>
          <a:xfrm>
            <a:off x="5877697" y="5568630"/>
            <a:ext cx="6115565" cy="709778"/>
          </a:xfrm>
          <a:prstGeom prst="rect">
            <a:avLst/>
          </a:prstGeom>
        </p:spPr>
      </p:pic>
      <p:pic>
        <p:nvPicPr>
          <p:cNvPr id="12" name="Picture 11">
            <a:extLst>
              <a:ext uri="{FF2B5EF4-FFF2-40B4-BE49-F238E27FC236}">
                <a16:creationId xmlns:a16="http://schemas.microsoft.com/office/drawing/2014/main" id="{63258A0F-E43C-1249-9725-6A7E414D25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7258" y="2215831"/>
            <a:ext cx="6242144" cy="3352799"/>
          </a:xfrm>
          <a:prstGeom prst="rect">
            <a:avLst/>
          </a:prstGeom>
        </p:spPr>
      </p:pic>
      <p:pic>
        <p:nvPicPr>
          <p:cNvPr id="10" name="Picture 9">
            <a:extLst>
              <a:ext uri="{FF2B5EF4-FFF2-40B4-BE49-F238E27FC236}">
                <a16:creationId xmlns:a16="http://schemas.microsoft.com/office/drawing/2014/main" id="{332A429D-B4F3-3B38-6EF7-012071BAF5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6796" y="5006803"/>
            <a:ext cx="2549466" cy="1732647"/>
          </a:xfrm>
          <a:prstGeom prst="rect">
            <a:avLst/>
          </a:prstGeom>
        </p:spPr>
      </p:pic>
      <p:sp>
        <p:nvSpPr>
          <p:cNvPr id="13" name="Content Placeholder 2">
            <a:extLst>
              <a:ext uri="{FF2B5EF4-FFF2-40B4-BE49-F238E27FC236}">
                <a16:creationId xmlns:a16="http://schemas.microsoft.com/office/drawing/2014/main" id="{CAEBF069-ACEE-2038-DD5F-EA0C28C8B5CD}"/>
              </a:ext>
            </a:extLst>
          </p:cNvPr>
          <p:cNvSpPr txBox="1">
            <a:spLocks/>
          </p:cNvSpPr>
          <p:nvPr/>
        </p:nvSpPr>
        <p:spPr>
          <a:xfrm>
            <a:off x="511761" y="5007768"/>
            <a:ext cx="2549466" cy="1850232"/>
          </a:xfrm>
          <a:prstGeom prst="rect">
            <a:avLst/>
          </a:prstGeom>
        </p:spPr>
        <p:txBody>
          <a:bodyPr vert="horz" lIns="0" tIns="45720" rIns="0" bIns="45720" rtlCol="0" anchor="t">
            <a:normAutofit fontScale="850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endParaRPr lang="en-US" sz="1400" dirty="0">
              <a:latin typeface="Gill Sans MT"/>
            </a:endParaRPr>
          </a:p>
          <a:p>
            <a:pPr marL="0" indent="0">
              <a:buFont typeface="Wingdings 2" panose="05020102010507070707" pitchFamily="18" charset="2"/>
              <a:buNone/>
            </a:pPr>
            <a:r>
              <a:rPr lang="en-US" dirty="0">
                <a:latin typeface="Gill Sans MT"/>
              </a:rPr>
              <a:t>About me:</a:t>
            </a:r>
          </a:p>
          <a:p>
            <a:pPr marL="0" indent="0">
              <a:buFont typeface="Wingdings 2" panose="05020102010507070707" pitchFamily="18" charset="2"/>
              <a:buNone/>
            </a:pPr>
            <a:r>
              <a:rPr lang="en-US" dirty="0">
                <a:latin typeface="Gill Sans MT"/>
              </a:rPr>
              <a:t>Love to Play Volleyball</a:t>
            </a:r>
          </a:p>
          <a:p>
            <a:pPr marL="0" indent="0">
              <a:buFont typeface="Wingdings 2" panose="05020102010507070707" pitchFamily="18" charset="2"/>
              <a:buNone/>
            </a:pPr>
            <a:r>
              <a:rPr lang="en-US" dirty="0">
                <a:latin typeface="Gill Sans MT"/>
              </a:rPr>
              <a:t>Enjoy Cooking </a:t>
            </a:r>
          </a:p>
          <a:p>
            <a:pPr marL="0" indent="0">
              <a:buFont typeface="Wingdings 2" panose="05020102010507070707" pitchFamily="18" charset="2"/>
              <a:buNone/>
            </a:pPr>
            <a:r>
              <a:rPr lang="en-US" dirty="0">
                <a:latin typeface="Gill Sans MT"/>
              </a:rPr>
              <a:t>Watching Sports</a:t>
            </a:r>
            <a:br>
              <a:rPr lang="en-US" dirty="0">
                <a:latin typeface="Gill Sans MT"/>
              </a:rPr>
            </a:br>
            <a:endParaRPr lang="en-US" dirty="0">
              <a:ea typeface="+mn-lt"/>
              <a:cs typeface="+mn-lt"/>
            </a:endParaRPr>
          </a:p>
          <a:p>
            <a:endParaRPr lang="en-US" dirty="0">
              <a:cs typeface="Calibri"/>
            </a:endParaRPr>
          </a:p>
        </p:txBody>
      </p:sp>
    </p:spTree>
    <p:extLst>
      <p:ext uri="{BB962C8B-B14F-4D97-AF65-F5344CB8AC3E}">
        <p14:creationId xmlns:p14="http://schemas.microsoft.com/office/powerpoint/2010/main" val="240026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C2580-126E-27AE-48FD-06F072949C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59286" y="236991"/>
            <a:ext cx="5787764" cy="6384018"/>
          </a:xfrm>
          <a:prstGeom prst="rect">
            <a:avLst/>
          </a:prstGeom>
        </p:spPr>
      </p:pic>
      <p:sp>
        <p:nvSpPr>
          <p:cNvPr id="6" name="Title 5">
            <a:extLst>
              <a:ext uri="{FF2B5EF4-FFF2-40B4-BE49-F238E27FC236}">
                <a16:creationId xmlns:a16="http://schemas.microsoft.com/office/drawing/2014/main" id="{68F39908-3B24-C333-718F-BBEBD3DEBB32}"/>
              </a:ext>
            </a:extLst>
          </p:cNvPr>
          <p:cNvSpPr>
            <a:spLocks noGrp="1"/>
          </p:cNvSpPr>
          <p:nvPr>
            <p:ph type="title"/>
          </p:nvPr>
        </p:nvSpPr>
        <p:spPr/>
        <p:txBody>
          <a:bodyPr/>
          <a:lstStyle/>
          <a:p>
            <a:r>
              <a:rPr lang="en-US" dirty="0"/>
              <a:t>Current Work</a:t>
            </a:r>
          </a:p>
        </p:txBody>
      </p:sp>
      <p:pic>
        <p:nvPicPr>
          <p:cNvPr id="8" name="Picture 7">
            <a:extLst>
              <a:ext uri="{FF2B5EF4-FFF2-40B4-BE49-F238E27FC236}">
                <a16:creationId xmlns:a16="http://schemas.microsoft.com/office/drawing/2014/main" id="{BC2CCD32-D613-F071-E0C5-F8D8F633B2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950" y="3189886"/>
            <a:ext cx="5982027" cy="969264"/>
          </a:xfrm>
          <a:prstGeom prst="rect">
            <a:avLst/>
          </a:prstGeom>
        </p:spPr>
      </p:pic>
      <p:sp>
        <p:nvSpPr>
          <p:cNvPr id="9" name="TextBox 8">
            <a:extLst>
              <a:ext uri="{FF2B5EF4-FFF2-40B4-BE49-F238E27FC236}">
                <a16:creationId xmlns:a16="http://schemas.microsoft.com/office/drawing/2014/main" id="{D5765621-9100-C974-1D98-9099BC7B9168}"/>
              </a:ext>
            </a:extLst>
          </p:cNvPr>
          <p:cNvSpPr txBox="1"/>
          <p:nvPr/>
        </p:nvSpPr>
        <p:spPr>
          <a:xfrm>
            <a:off x="144950" y="6169709"/>
            <a:ext cx="4350850" cy="646331"/>
          </a:xfrm>
          <a:prstGeom prst="rect">
            <a:avLst/>
          </a:prstGeom>
          <a:noFill/>
        </p:spPr>
        <p:txBody>
          <a:bodyPr wrap="square" rtlCol="0">
            <a:spAutoFit/>
          </a:bodyPr>
          <a:lstStyle/>
          <a:p>
            <a:r>
              <a:rPr lang="en-US" dirty="0" err="1"/>
              <a:t>Claussin</a:t>
            </a:r>
            <a:r>
              <a:rPr lang="en-US" dirty="0"/>
              <a:t> C., </a:t>
            </a:r>
            <a:r>
              <a:rPr lang="en-US" i="1" dirty="0"/>
              <a:t>et. al</a:t>
            </a:r>
            <a:r>
              <a:rPr lang="en-US" dirty="0"/>
              <a:t>. Single-molecule mapping of replisome progression. </a:t>
            </a:r>
            <a:r>
              <a:rPr lang="en-US" i="1" dirty="0"/>
              <a:t>Mol Cell</a:t>
            </a:r>
            <a:r>
              <a:rPr lang="en-US" dirty="0"/>
              <a:t>. 2022</a:t>
            </a:r>
          </a:p>
        </p:txBody>
      </p:sp>
    </p:spTree>
    <p:extLst>
      <p:ext uri="{BB962C8B-B14F-4D97-AF65-F5344CB8AC3E}">
        <p14:creationId xmlns:p14="http://schemas.microsoft.com/office/powerpoint/2010/main" val="4027742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70D2-E351-1334-DBE6-35F84DE5F623}"/>
              </a:ext>
            </a:extLst>
          </p:cNvPr>
          <p:cNvSpPr>
            <a:spLocks noGrp="1"/>
          </p:cNvSpPr>
          <p:nvPr>
            <p:ph type="title"/>
          </p:nvPr>
        </p:nvSpPr>
        <p:spPr>
          <a:xfrm>
            <a:off x="838200" y="-3"/>
            <a:ext cx="10515600" cy="1325563"/>
          </a:xfrm>
        </p:spPr>
        <p:txBody>
          <a:bodyPr/>
          <a:lstStyle/>
          <a:p>
            <a:r>
              <a:rPr lang="en-US" dirty="0"/>
              <a:t>Thank You!</a:t>
            </a:r>
          </a:p>
        </p:txBody>
      </p:sp>
      <p:pic>
        <p:nvPicPr>
          <p:cNvPr id="9" name="Content Placeholder 8">
            <a:extLst>
              <a:ext uri="{FF2B5EF4-FFF2-40B4-BE49-F238E27FC236}">
                <a16:creationId xmlns:a16="http://schemas.microsoft.com/office/drawing/2014/main" id="{D1C5996C-CF04-CC8A-27F0-127441811B6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19743" y="1025523"/>
            <a:ext cx="4424540" cy="2646928"/>
          </a:xfrm>
        </p:spPr>
      </p:pic>
      <p:pic>
        <p:nvPicPr>
          <p:cNvPr id="11" name="Picture 10">
            <a:extLst>
              <a:ext uri="{FF2B5EF4-FFF2-40B4-BE49-F238E27FC236}">
                <a16:creationId xmlns:a16="http://schemas.microsoft.com/office/drawing/2014/main" id="{6DB762EE-6C60-D047-B624-A16E3603DF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6825" y="3800587"/>
            <a:ext cx="4424540" cy="2926784"/>
          </a:xfrm>
          <a:prstGeom prst="rect">
            <a:avLst/>
          </a:prstGeom>
        </p:spPr>
      </p:pic>
      <p:pic>
        <p:nvPicPr>
          <p:cNvPr id="13" name="Picture 12">
            <a:extLst>
              <a:ext uri="{FF2B5EF4-FFF2-40B4-BE49-F238E27FC236}">
                <a16:creationId xmlns:a16="http://schemas.microsoft.com/office/drawing/2014/main" id="{448EB72E-3156-B69B-40E4-4A38701051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54204" y="51936"/>
            <a:ext cx="2656565" cy="3748651"/>
          </a:xfrm>
          <a:prstGeom prst="rect">
            <a:avLst/>
          </a:prstGeom>
        </p:spPr>
      </p:pic>
      <p:pic>
        <p:nvPicPr>
          <p:cNvPr id="15" name="Picture 14">
            <a:extLst>
              <a:ext uri="{FF2B5EF4-FFF2-40B4-BE49-F238E27FC236}">
                <a16:creationId xmlns:a16="http://schemas.microsoft.com/office/drawing/2014/main" id="{80D32315-4BBD-B83C-4639-9F703EEE58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92143" y="3800587"/>
            <a:ext cx="4071008" cy="2926785"/>
          </a:xfrm>
          <a:prstGeom prst="rect">
            <a:avLst/>
          </a:prstGeom>
        </p:spPr>
      </p:pic>
      <p:pic>
        <p:nvPicPr>
          <p:cNvPr id="1026" name="Picture 2" descr="Image">
            <a:extLst>
              <a:ext uri="{FF2B5EF4-FFF2-40B4-BE49-F238E27FC236}">
                <a16:creationId xmlns:a16="http://schemas.microsoft.com/office/drawing/2014/main" id="{AC61D8BB-8A36-EA94-21CE-93E27C8A2F7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854204" y="3850320"/>
            <a:ext cx="2656565" cy="29267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871C90C-8722-92CE-4160-FBB488A87B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92143" y="1027906"/>
            <a:ext cx="4071008" cy="2644545"/>
          </a:xfrm>
          <a:prstGeom prst="rect">
            <a:avLst/>
          </a:prstGeom>
        </p:spPr>
      </p:pic>
    </p:spTree>
    <p:extLst>
      <p:ext uri="{BB962C8B-B14F-4D97-AF65-F5344CB8AC3E}">
        <p14:creationId xmlns:p14="http://schemas.microsoft.com/office/powerpoint/2010/main" val="82086290"/>
      </p:ext>
    </p:extLst>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RetrospectVTI">
  <a:themeElements>
    <a:clrScheme name="">
      <a:dk1>
        <a:srgbClr val="000000"/>
      </a:dk1>
      <a:lt1>
        <a:srgbClr val="FFFFFF"/>
      </a:lt1>
      <a:dk2>
        <a:srgbClr val="243141"/>
      </a:dk2>
      <a:lt2>
        <a:srgbClr val="E8E2E6"/>
      </a:lt2>
      <a:accent1>
        <a:srgbClr val="47B665"/>
      </a:accent1>
      <a:accent2>
        <a:srgbClr val="4DB13B"/>
      </a:accent2>
      <a:accent3>
        <a:srgbClr val="81AF45"/>
      </a:accent3>
      <a:accent4>
        <a:srgbClr val="A4A637"/>
      </a:accent4>
      <a:accent5>
        <a:srgbClr val="C3934D"/>
      </a:accent5>
      <a:accent6>
        <a:srgbClr val="B1503B"/>
      </a:accent6>
      <a:hlink>
        <a:srgbClr val="978032"/>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10.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ExploreVTI">
  <a:themeElements>
    <a:clrScheme name="AnalogousFromDarkSeedLeftStep">
      <a:dk1>
        <a:srgbClr val="000000"/>
      </a:dk1>
      <a:lt1>
        <a:srgbClr val="FFFFFF"/>
      </a:lt1>
      <a:dk2>
        <a:srgbClr val="243841"/>
      </a:dk2>
      <a:lt2>
        <a:srgbClr val="E8E4E2"/>
      </a:lt2>
      <a:accent1>
        <a:srgbClr val="33A7DD"/>
      </a:accent1>
      <a:accent2>
        <a:srgbClr val="1DB5A6"/>
      </a:accent2>
      <a:accent3>
        <a:srgbClr val="2AB76E"/>
      </a:accent3>
      <a:accent4>
        <a:srgbClr val="1EBA29"/>
      </a:accent4>
      <a:accent5>
        <a:srgbClr val="5BB62A"/>
      </a:accent5>
      <a:accent6>
        <a:srgbClr val="8BAD1C"/>
      </a:accent6>
      <a:hlink>
        <a:srgbClr val="429230"/>
      </a:hlink>
      <a:folHlink>
        <a:srgbClr val="7F7F7F"/>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iew">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50</TotalTime>
  <Words>4449</Words>
  <Application>Microsoft Office PowerPoint</Application>
  <PresentationFormat>Widescreen</PresentationFormat>
  <Paragraphs>574</Paragraphs>
  <Slides>74</Slides>
  <Notes>27</Notes>
  <HiddenSlides>0</HiddenSlides>
  <MMClips>0</MMClips>
  <ScaleCrop>false</ScaleCrop>
  <HeadingPairs>
    <vt:vector size="8" baseType="variant">
      <vt:variant>
        <vt:lpstr>Fonts Used</vt:lpstr>
      </vt:variant>
      <vt:variant>
        <vt:i4>23</vt:i4>
      </vt:variant>
      <vt:variant>
        <vt:lpstr>Theme</vt:lpstr>
      </vt:variant>
      <vt:variant>
        <vt:i4>22</vt:i4>
      </vt:variant>
      <vt:variant>
        <vt:lpstr>Embedded OLE Servers</vt:lpstr>
      </vt:variant>
      <vt:variant>
        <vt:i4>1</vt:i4>
      </vt:variant>
      <vt:variant>
        <vt:lpstr>Slide Titles</vt:lpstr>
      </vt:variant>
      <vt:variant>
        <vt:i4>74</vt:i4>
      </vt:variant>
    </vt:vector>
  </HeadingPairs>
  <TitlesOfParts>
    <vt:vector size="120" baseType="lpstr">
      <vt:lpstr>等线</vt:lpstr>
      <vt:lpstr>等线 Light</vt:lpstr>
      <vt:lpstr>Adobe Garamond Pro</vt:lpstr>
      <vt:lpstr>AdvOT569473da</vt:lpstr>
      <vt:lpstr>-apple-system</vt:lpstr>
      <vt:lpstr>Arial</vt:lpstr>
      <vt:lpstr>Avenir Next LT Pro</vt:lpstr>
      <vt:lpstr>AvenirNext LT Pro Medium</vt:lpstr>
      <vt:lpstr>Calibri</vt:lpstr>
      <vt:lpstr>Calibri Light</vt:lpstr>
      <vt:lpstr>CharisSIL</vt:lpstr>
      <vt:lpstr>Franklin Gothic Book</vt:lpstr>
      <vt:lpstr>Gill Sans MT</vt:lpstr>
      <vt:lpstr>Helvetica</vt:lpstr>
      <vt:lpstr>Helvetica Neue</vt:lpstr>
      <vt:lpstr>Helvetica Neue Medium</vt:lpstr>
      <vt:lpstr>Palatino Linotype</vt:lpstr>
      <vt:lpstr>Sagona Book</vt:lpstr>
      <vt:lpstr>Times</vt:lpstr>
      <vt:lpstr>Times New Roman</vt:lpstr>
      <vt:lpstr>Wingdings</vt:lpstr>
      <vt:lpstr>Wingdings 2</vt:lpstr>
      <vt:lpstr>Wingdings 3</vt:lpstr>
      <vt:lpstr>RetrospectVTI</vt:lpstr>
      <vt:lpstr>21_BasicWhite</vt:lpstr>
      <vt:lpstr>Office Theme</vt:lpstr>
      <vt:lpstr>View</vt:lpstr>
      <vt:lpstr>Office Theme</vt:lpstr>
      <vt:lpstr>Office Theme</vt:lpstr>
      <vt:lpstr>Office 主题​​</vt:lpstr>
      <vt:lpstr>Office Theme</vt:lpstr>
      <vt:lpstr>Crop</vt:lpstr>
      <vt:lpstr>Retrospect</vt:lpstr>
      <vt:lpstr>Office Theme</vt:lpstr>
      <vt:lpstr>ExploreVTI</vt:lpstr>
      <vt:lpstr>Office Theme</vt:lpstr>
      <vt:lpstr>Ion Boardroom</vt:lpstr>
      <vt:lpstr>Office Theme</vt:lpstr>
      <vt:lpstr>Office Theme</vt:lpstr>
      <vt:lpstr>Office Theme</vt:lpstr>
      <vt:lpstr>Office Theme</vt:lpstr>
      <vt:lpstr>Office Theme</vt:lpstr>
      <vt:lpstr>Office Theme</vt:lpstr>
      <vt:lpstr>Office Theme</vt:lpstr>
      <vt:lpstr>Dividend</vt:lpstr>
      <vt:lpstr>Prism 9</vt:lpstr>
      <vt:lpstr>SPEED SCIENCE 2022 </vt:lpstr>
      <vt:lpstr>Identifying novel NRF2 functional binding partners in NSCLC </vt:lpstr>
      <vt:lpstr>The Vakoc Laboratory  Transcriptional dependencies in cancer</vt:lpstr>
      <vt:lpstr>Orthogonal approach to uncovering novel binding partners of NRF2</vt:lpstr>
      <vt:lpstr>Crosslinking PD-MS</vt:lpstr>
      <vt:lpstr>No Fancy Title Because I Don’t Have a Set Project but DNA Replication!</vt:lpstr>
      <vt:lpstr>Why Study DNA Replication in Yarrowia lipolytica</vt:lpstr>
      <vt:lpstr>Current Work</vt:lpstr>
      <vt:lpstr>Thank You!</vt:lpstr>
      <vt:lpstr>PowerPoint Presentation</vt:lpstr>
      <vt:lpstr>Alternative splicing increases functional diversity of the proteome and is dysregulated in cancer</vt:lpstr>
      <vt:lpstr>Antisense oligonucleotides (ASOs) can be used as a therapy to induce splice-switching in cancer</vt:lpstr>
      <vt:lpstr> Future Plans: Functionally characterize metabolic and genetic effects of PKM splice-switching in cancer</vt:lpstr>
      <vt:lpstr>Sam Chiappone  Speed Science 2022</vt:lpstr>
      <vt:lpstr>How the integration of gene-regulatory pathways produces a defined biological output is still a grand challenge in biomedical science</vt:lpstr>
      <vt:lpstr>My research focuses on ceramides, the central sphingolipids</vt:lpstr>
      <vt:lpstr>I aim to dissect the ceramide signaling network through 3 approaches:</vt:lpstr>
      <vt:lpstr>PowerPoint Presentation</vt:lpstr>
      <vt:lpstr>I scream… You scream… We all poop</vt:lpstr>
      <vt:lpstr>Exploring how IM promote nitrate-dependent STm expansion in the gut  </vt:lpstr>
      <vt:lpstr>PowerPoint Presentation</vt:lpstr>
      <vt:lpstr>PowerPoint Presentation</vt:lpstr>
      <vt:lpstr>PowerPoint Presentation</vt:lpstr>
      <vt:lpstr>Discovering  mechanisms of DNA replication initiation in budding yeast Yarrowia lipolytica </vt:lpstr>
      <vt:lpstr>Marking of Origins of DNA Replication Across the Genome</vt:lpstr>
      <vt:lpstr>PowerPoint Presentation</vt:lpstr>
      <vt:lpstr>PowerPoint Presentation</vt:lpstr>
      <vt:lpstr>Speed Science </vt:lpstr>
      <vt:lpstr>PowerPoint Presentation</vt:lpstr>
      <vt:lpstr>PowerPoint Presentation</vt:lpstr>
      <vt:lpstr>Cells devote enormous resources to preventing TE activity</vt:lpstr>
      <vt:lpstr>Speed Science 2022</vt:lpstr>
      <vt:lpstr>About Me</vt:lpstr>
      <vt:lpstr>Fearon Lab</vt:lpstr>
      <vt:lpstr>My Project</vt:lpstr>
      <vt:lpstr>Studying life events that modify breast cancer risk</vt:lpstr>
      <vt:lpstr>Life history events modulate mammary tumor incidence in our Brca1 KO model</vt:lpstr>
      <vt:lpstr>UTI accelerates tumor formation in Brca1 KO mce</vt:lpstr>
      <vt:lpstr>Interpreting Bone Morphogenetic  Protein Gradients in Vertebrate Development</vt:lpstr>
      <vt:lpstr>BMP morphogen gradient patterns the mesodermal germ layer</vt:lpstr>
      <vt:lpstr>Are concentration dependent effects of BMP signaling accomplished through differential levels of Id proteins (direct BMP target) alone, or  are they also depend on the role that BMP signaling plays in modifying cell migration?</vt:lpstr>
      <vt:lpstr>PowerPoint Presentation</vt:lpstr>
      <vt:lpstr>Understanding the effects of modified-miR-15a mimetics in pancreatic ductal adenocarcinoma and its tumor microenvironment</vt:lpstr>
      <vt:lpstr>PowerPoint Presentation</vt:lpstr>
      <vt:lpstr>PowerPoint Presentation</vt:lpstr>
      <vt:lpstr>PowerPoint Presentation</vt:lpstr>
      <vt:lpstr>Dexter Adams</vt:lpstr>
      <vt:lpstr>The Joshua-Tor lab is interested in:</vt:lpstr>
      <vt:lpstr>Projects</vt:lpstr>
      <vt:lpstr>Deconstructing tumor – immune cell interactions in cancer</vt:lpstr>
      <vt:lpstr>PowerPoint Presentation</vt:lpstr>
      <vt:lpstr>PowerPoint Presentation</vt:lpstr>
      <vt:lpstr>PowerPoint Presentation</vt:lpstr>
      <vt:lpstr>Rhabdomyosarcoma (RMS) Basics</vt:lpstr>
      <vt:lpstr>What our lab found out prior to my project</vt:lpstr>
      <vt:lpstr>My Project Goals</vt:lpstr>
      <vt:lpstr>Immunohistochemical and Single-Cell Transcriptomic Analysis of Distinct Ductal Lineages in Pancreatic Cancer </vt:lpstr>
      <vt:lpstr>Acinar Ductal Metaplasia (ADM)</vt:lpstr>
      <vt:lpstr>Distinct Ductal Populations in PDAC </vt:lpstr>
      <vt:lpstr>Ductal cells trajectory analysis in mice PDAC</vt:lpstr>
      <vt:lpstr>Role of lncRNA MALAT1 in breast cancer</vt:lpstr>
      <vt:lpstr>PowerPoint Presentation</vt:lpstr>
      <vt:lpstr>Metastasis-Associated Lung Adenocarcinoma Transcript (MALAT1)</vt:lpstr>
      <vt:lpstr>PowerPoint Presentation</vt:lpstr>
      <vt:lpstr>How do chromosomes segregate during meiosis?</vt:lpstr>
      <vt:lpstr>Chromosome nondisjunction can be visualized in yeast tetrads</vt:lpstr>
      <vt:lpstr>PowerPoint Presentation</vt:lpstr>
      <vt:lpstr>PowerPoint Presentation</vt:lpstr>
      <vt:lpstr>2022 Speed Science</vt:lpstr>
      <vt:lpstr>PI3K/AKT signaling</vt:lpstr>
      <vt:lpstr>PowerPoint Presentation</vt:lpstr>
      <vt:lpstr>Samantha Henry : Dos Santos Lab</vt:lpstr>
      <vt:lpstr>Aged Mammary gland organoids Have inefficient response to pregnancy hormones (More to Come Nov. 9th)</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Furie, Martha</dc:creator>
  <cp:lastModifiedBy>Furie, Martha</cp:lastModifiedBy>
  <cp:revision>6</cp:revision>
  <dcterms:created xsi:type="dcterms:W3CDTF">2022-08-30T20:37:07Z</dcterms:created>
  <dcterms:modified xsi:type="dcterms:W3CDTF">2022-09-29T14:52:13Z</dcterms:modified>
</cp:coreProperties>
</file>