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modernComment_1AA_E5241DCF.xml" ContentType="application/vnd.ms-powerpoint.comments+xml"/>
  <Override PartName="/ppt/notesSlides/notesSlide29.xml" ContentType="application/vnd.openxmlformats-officedocument.presentationml.notesSlide+xml"/>
  <Override PartName="/ppt/comments/modernComment_7FFFD160_761E8EF1.xml" ContentType="application/vnd.ms-powerpoint.comments+xml"/>
  <Override PartName="/ppt/notesSlides/notesSlide30.xml" ContentType="application/vnd.openxmlformats-officedocument.presentationml.notesSlide+xml"/>
  <Override PartName="/ppt/comments/modernComment_7FFFD177_3A87511B.xml" ContentType="application/vnd.ms-powerpoint.comments+xml"/>
  <Override PartName="/ppt/notesSlides/notesSlide31.xml" ContentType="application/vnd.openxmlformats-officedocument.presentationml.notesSlide+xml"/>
  <Override PartName="/ppt/comments/modernComment_7FFFF544_DAD1DC2.xml" ContentType="application/vnd.ms-powerpoint.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4"/>
  </p:sldMasterIdLst>
  <p:notesMasterIdLst>
    <p:notesMasterId r:id="rId52"/>
  </p:notesMasterIdLst>
  <p:handoutMasterIdLst>
    <p:handoutMasterId r:id="rId53"/>
  </p:handoutMasterIdLst>
  <p:sldIdLst>
    <p:sldId id="256" r:id="rId5"/>
    <p:sldId id="2147469365" r:id="rId6"/>
    <p:sldId id="2147480854" r:id="rId7"/>
    <p:sldId id="323" r:id="rId8"/>
    <p:sldId id="2147480890" r:id="rId9"/>
    <p:sldId id="2147480873" r:id="rId10"/>
    <p:sldId id="2147480926" r:id="rId11"/>
    <p:sldId id="2147469360" r:id="rId12"/>
    <p:sldId id="2147480855" r:id="rId13"/>
    <p:sldId id="2147480879" r:id="rId14"/>
    <p:sldId id="2147480874" r:id="rId15"/>
    <p:sldId id="2147377969" r:id="rId16"/>
    <p:sldId id="2147480861" r:id="rId17"/>
    <p:sldId id="2147480891" r:id="rId18"/>
    <p:sldId id="2147480892" r:id="rId19"/>
    <p:sldId id="2147480893" r:id="rId20"/>
    <p:sldId id="2147480894" r:id="rId21"/>
    <p:sldId id="2147376633" r:id="rId22"/>
    <p:sldId id="2147480850" r:id="rId23"/>
    <p:sldId id="2147471721" r:id="rId24"/>
    <p:sldId id="2147471722" r:id="rId25"/>
    <p:sldId id="2147471724" r:id="rId26"/>
    <p:sldId id="2147480896" r:id="rId27"/>
    <p:sldId id="2147480839" r:id="rId28"/>
    <p:sldId id="2147480897" r:id="rId29"/>
    <p:sldId id="2147471709" r:id="rId30"/>
    <p:sldId id="2147480899" r:id="rId31"/>
    <p:sldId id="426" r:id="rId32"/>
    <p:sldId id="2147471712" r:id="rId33"/>
    <p:sldId id="2147471735" r:id="rId34"/>
    <p:sldId id="2147480900" r:id="rId35"/>
    <p:sldId id="2147480901" r:id="rId36"/>
    <p:sldId id="2147480928" r:id="rId37"/>
    <p:sldId id="2147480916" r:id="rId38"/>
    <p:sldId id="2147480930" r:id="rId39"/>
    <p:sldId id="2147480917" r:id="rId40"/>
    <p:sldId id="2147480915" r:id="rId41"/>
    <p:sldId id="2147480931" r:id="rId42"/>
    <p:sldId id="2147469363" r:id="rId43"/>
    <p:sldId id="2147480934" r:id="rId44"/>
    <p:sldId id="2147480936" r:id="rId45"/>
    <p:sldId id="2147480935" r:id="rId46"/>
    <p:sldId id="2147480880" r:id="rId47"/>
    <p:sldId id="2147480881" r:id="rId48"/>
    <p:sldId id="2147480902" r:id="rId49"/>
    <p:sldId id="2147480904" r:id="rId50"/>
    <p:sldId id="2147480903" r:id="rId51"/>
  </p:sldIdLst>
  <p:sldSz cx="9144000" cy="5143500" type="screen16x9"/>
  <p:notesSz cx="7077075" cy="9363075"/>
  <p:embeddedFontLst>
    <p:embeddedFont>
      <p:font typeface="Georgia" panose="02040502050405020303" pitchFamily="18" charset="0"/>
      <p:regular r:id="rId54"/>
      <p:bold r:id="rId55"/>
      <p:italic r:id="rId56"/>
      <p:boldItalic r:id="rId57"/>
    </p:embeddedFont>
    <p:embeddedFont>
      <p:font typeface="Montserrat" panose="00000500000000000000" pitchFamily="2" charset="0"/>
      <p:regular r:id="rId58"/>
      <p:bold r:id="rId59"/>
      <p:italic r:id="rId60"/>
      <p:boldItalic r:id="rId61"/>
    </p:embeddedFont>
    <p:embeddedFont>
      <p:font typeface="Montserrat ExtraBold" panose="00000900000000000000" pitchFamily="2" charset="0"/>
      <p:bold r:id="rId62"/>
      <p:boldItalic r:id="rId63"/>
    </p:embeddedFont>
    <p:embeddedFont>
      <p:font typeface="Montserrat Medium" panose="00000600000000000000" pitchFamily="2" charset="0"/>
      <p:regular r:id="rId64"/>
      <p:bold r:id="rId65"/>
      <p:italic r:id="rId66"/>
      <p:boldItalic r:id="rId67"/>
    </p:embeddedFont>
    <p:embeddedFont>
      <p:font typeface="Open Sans" panose="020B0606030504020204" pitchFamily="34" charset="0"/>
      <p:regular r:id="rId68"/>
      <p:bold r:id="rId69"/>
      <p:italic r:id="rId70"/>
      <p:boldItalic r:id="rId71"/>
    </p:embeddedFont>
    <p:embeddedFont>
      <p:font typeface="Verdana" panose="020B0604030504040204" pitchFamily="34" charset="0"/>
      <p:regular r:id="rId72"/>
      <p:bold r:id="rId73"/>
      <p:italic r:id="rId74"/>
      <p:boldItalic r:id="rId75"/>
    </p:embeddedFont>
    <p:embeddedFont>
      <p:font typeface="Zilla Slab" panose="020B0604020202020204" charset="0"/>
      <p:regular r:id="rId76"/>
      <p:bold r:id="rId77"/>
      <p:italic r:id="rId78"/>
      <p:boldItalic r:id="rId79"/>
    </p:embeddedFont>
    <p:embeddedFont>
      <p:font typeface="Zilla Slab Medium" panose="020B0604020202020204" charset="0"/>
      <p:bold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WolfieONE Change Leader Network Recap" id="{B2F7FDD0-8AC7-4C9E-9B52-BA80144C62AA}">
          <p14:sldIdLst>
            <p14:sldId id="256"/>
            <p14:sldId id="2147469365"/>
          </p14:sldIdLst>
        </p14:section>
        <p14:section name="CLN" id="{DD3409E2-19E3-4EE6-B92A-16C4E8784E0A}">
          <p14:sldIdLst>
            <p14:sldId id="2147480854"/>
            <p14:sldId id="323"/>
            <p14:sldId id="2147480890"/>
            <p14:sldId id="2147480873"/>
            <p14:sldId id="2147480926"/>
            <p14:sldId id="2147469360"/>
            <p14:sldId id="2147480855"/>
            <p14:sldId id="2147480879"/>
            <p14:sldId id="2147480874"/>
            <p14:sldId id="2147377969"/>
            <p14:sldId id="2147480861"/>
            <p14:sldId id="2147480891"/>
            <p14:sldId id="2147480892"/>
            <p14:sldId id="2147480893"/>
            <p14:sldId id="2147480894"/>
            <p14:sldId id="2147376633"/>
            <p14:sldId id="2147480850"/>
            <p14:sldId id="2147471721"/>
            <p14:sldId id="2147471722"/>
            <p14:sldId id="2147471724"/>
            <p14:sldId id="2147480896"/>
            <p14:sldId id="2147480839"/>
            <p14:sldId id="2147480897"/>
            <p14:sldId id="2147471709"/>
            <p14:sldId id="2147480899"/>
            <p14:sldId id="426"/>
            <p14:sldId id="2147471712"/>
            <p14:sldId id="2147471735"/>
            <p14:sldId id="2147480900"/>
            <p14:sldId id="2147480901"/>
            <p14:sldId id="2147480928"/>
            <p14:sldId id="2147480916"/>
            <p14:sldId id="2147480930"/>
            <p14:sldId id="2147480917"/>
            <p14:sldId id="2147480915"/>
            <p14:sldId id="2147480931"/>
            <p14:sldId id="2147469363"/>
            <p14:sldId id="2147480934"/>
            <p14:sldId id="2147480936"/>
            <p14:sldId id="2147480935"/>
            <p14:sldId id="2147480880"/>
            <p14:sldId id="2147480881"/>
            <p14:sldId id="2147480902"/>
            <p14:sldId id="2147480904"/>
            <p14:sldId id="2147480903"/>
          </p14:sldIdLst>
        </p14:section>
      </p14:sectionLst>
    </p:ext>
    <p:ext uri="{EFAFB233-063F-42B5-8137-9DF3F51BA10A}">
      <p15:sldGuideLst xmlns:p15="http://schemas.microsoft.com/office/powerpoint/2012/main">
        <p15:guide id="1" orient="horz" pos="1620">
          <p15:clr>
            <a:srgbClr val="747775"/>
          </p15:clr>
        </p15:guide>
        <p15:guide id="2" pos="2880">
          <p15:clr>
            <a:srgbClr val="747775"/>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A0DF1200-92EC-3DC8-C932-26212FBF7504}" name="Rubin, Jessica (OCFO)" initials="RJ(" userId="Rubin, Jessica (OCFO)" providerId="None"/>
  <p188:author id="{1C79C204-6FFC-4F33-61A3-0254CBAE2202}" name="Jessica Rubin" initials="JR" userId="S::jesrubin@deloitte.com::bcc44848-976f-4ce6-920d-54a6ec76b2e4" providerId="AD"/>
  <p188:author id="{66BBE416-FBF5-DF80-6803-BB154A848295}" name="Patel, Rohan" initials="PR" userId="S::rohpatel@deloitte.com::217efa87-9824-4281-9181-13d277c7299f" providerId="AD"/>
  <p188:author id="{096ECC24-DF3D-41D1-DB15-FA8B116334C2}" name="Ganguly, Korak" initials="GK" userId="S::koganguly@deloitte.com::35dcab24-3fcb-48c2-ba5e-bc29a740d5dc" providerId="AD"/>
  <p188:author id="{D2557A31-B744-77D7-5F92-5B1BF2889F1B}" name="Famer, Kariley" initials="FK" userId="S::kfamer@deloitte.com::f4743b45-08ce-4d6d-bea3-a8d1009f7f74" providerId="AD"/>
  <p188:author id="{66DEFF40-9E75-2C7F-156D-EABFBAD561C2}" name="Johanna Rohena Quiñonez" initials="JRQ" userId="S::Johanna.Rohena@hacienda.pr.gov::40ba49bc-3a7f-42f1-a592-6784282644eb" providerId="AD"/>
  <p188:author id="{CB06A247-7F89-10A6-B1C8-644458FC2A2D}" name="Hina Kausar" initials="HK" userId="S::Hina.Kausar@stonybrook.edu::2d47a55d-c5b6-4378-94da-24676b12c4dc" providerId="AD"/>
  <p188:author id="{EA82A062-6905-64F4-28B8-CEBB6A58ADFF}" name="Galletti, Evelyn" initials="GE" userId="S::egalletti@deloitte.com::a2b843f3-5d7a-4b1e-8eb9-2c3fd59c97a8" providerId="AD"/>
  <p188:author id="{915672B5-9D3E-C64F-69E4-7E8C96ABF5D0}" name="McPheeters, Tyler" initials="MT" userId="S::tmcpheeters@deloitte.com::2b952da6-5e31-4154-8f5c-91f7991e72d9" providerId="AD"/>
  <p188:author id="{D03464BD-E3D9-F0E1-CABC-0300712A6FEE}" name="Carothers, Taryn" initials="CT" userId="S::tcarothers@deloitte.com::9df36b71-4ae5-4ba0-b9d8-b13316b65570" providerId="AD"/>
  <p188:author id="{5B855DD7-BBF1-1210-ACCD-92FD89DC79A9}" name="Trivedi, Kushan" initials="TK" userId="S::ktrivedi@deloitte.com::36e70c63-f201-462c-b950-2136e9afb3ed" providerId="AD"/>
  <p188:author id="{807D96D8-17CA-21D3-33FF-EFDC48047250}" name="Nichole Gladky" initials="NG" userId="S::Nichole.Gladky@stonybrook.edu::e77d3469-9ef8-4bde-b347-6e194ea27b1f" providerId="AD"/>
  <p188:author id="{FBE4E1E3-456F-B0EC-3A26-CE9E9284069A}" name="Kariley Famer" initials="KF" userId="S::Kariley.Famer@stonybrook.edu::0e432282-ab4f-45bf-963e-305fcf656778" providerId="AD"/>
  <p188:author id="{EA2644FD-2BC8-0EE5-F190-E44B7B1C7B48}" name="Thomas Ballis" initials="TB" userId="S::thomas.ballis@stonybrook.edu::0f903ec3-a805-486a-9e57-935b90c884cb" providerId="AD"/>
  <p188:author id="{A90081FF-3167-59E4-2BD9-9FCED6D342CF}" name="Pingelton, Caleb" initials="PC" userId="S::cpingelton@deloitte.com::7fef18a1-2068-40ac-acac-d3ff0d35084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3A3A"/>
    <a:srgbClr val="6B000D"/>
    <a:srgbClr val="990000"/>
    <a:srgbClr val="70AD47"/>
    <a:srgbClr val="D52027"/>
    <a:srgbClr val="D9D9D9"/>
    <a:srgbClr val="D55454"/>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ACEF85-4348-49F5-8F9F-37F4A70873CE}" v="2" dt="2025-01-16T15:10:58.039"/>
  </p1510:revLst>
</p1510:revInfo>
</file>

<file path=ppt/tableStyles.xml><?xml version="1.0" encoding="utf-8"?>
<a:tblStyleLst xmlns:a="http://schemas.openxmlformats.org/drawingml/2006/main" def="{AB26E200-EFC4-4C4D-A8FA-895AA3FEBC45}">
  <a:tblStyle styleId="{AB26E200-EFC4-4C4D-A8FA-895AA3FEBC4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06" autoAdjust="0"/>
    <p:restoredTop sz="87729" autoAdjust="0"/>
  </p:normalViewPr>
  <p:slideViewPr>
    <p:cSldViewPr snapToGrid="0">
      <p:cViewPr varScale="1">
        <p:scale>
          <a:sx n="91" d="100"/>
          <a:sy n="91" d="100"/>
        </p:scale>
        <p:origin x="884" y="56"/>
      </p:cViewPr>
      <p:guideLst>
        <p:guide orient="horz" pos="1620"/>
        <p:guide pos="2880"/>
      </p:guideLst>
    </p:cSldViewPr>
  </p:slideViewPr>
  <p:notesTextViewPr>
    <p:cViewPr>
      <p:scale>
        <a:sx n="3" d="2"/>
        <a:sy n="3" d="2"/>
      </p:scale>
      <p:origin x="0" y="0"/>
    </p:cViewPr>
  </p:notesTextViewPr>
  <p:sorterViewPr>
    <p:cViewPr>
      <p:scale>
        <a:sx n="100" d="100"/>
        <a:sy n="100" d="100"/>
      </p:scale>
      <p:origin x="0" y="-1128"/>
    </p:cViewPr>
  </p:sorterViewPr>
  <p:notesViewPr>
    <p:cSldViewPr snapToGrid="0">
      <p:cViewPr varScale="1">
        <p:scale>
          <a:sx n="80" d="100"/>
          <a:sy n="80" d="100"/>
        </p:scale>
        <p:origin x="3864"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0.fntdata"/><Relationship Id="rId68" Type="http://schemas.openxmlformats.org/officeDocument/2006/relationships/font" Target="fonts/font15.fntdata"/><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handoutMaster" Target="handoutMasters/handoutMaster1.xml"/><Relationship Id="rId58" Type="http://schemas.openxmlformats.org/officeDocument/2006/relationships/font" Target="fonts/font5.fntdata"/><Relationship Id="rId74" Type="http://schemas.openxmlformats.org/officeDocument/2006/relationships/font" Target="fonts/font21.fntdata"/><Relationship Id="rId79" Type="http://schemas.openxmlformats.org/officeDocument/2006/relationships/font" Target="fonts/font26.fntdata"/><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77" Type="http://schemas.openxmlformats.org/officeDocument/2006/relationships/font" Target="fonts/font24.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9.fntdata"/><Relationship Id="rId80" Type="http://schemas.openxmlformats.org/officeDocument/2006/relationships/font" Target="fonts/font27.fntdata"/><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openxmlformats.org/officeDocument/2006/relationships/font" Target="fonts/font22.fntdata"/><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4.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font" Target="fonts/font20.fntdata"/><Relationship Id="rId78" Type="http://schemas.openxmlformats.org/officeDocument/2006/relationships/font" Target="fonts/font25.fntdata"/><Relationship Id="rId81" Type="http://schemas.openxmlformats.org/officeDocument/2006/relationships/presProps" Target="presProps.xml"/><Relationship Id="rId86"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font" Target="fonts/font2.fntdata"/><Relationship Id="rId76" Type="http://schemas.openxmlformats.org/officeDocument/2006/relationships/font" Target="fonts/font23.fntdata"/><Relationship Id="rId7" Type="http://schemas.openxmlformats.org/officeDocument/2006/relationships/slide" Target="slides/slide3.xml"/><Relationship Id="rId71" Type="http://schemas.openxmlformats.org/officeDocument/2006/relationships/font" Target="fonts/font18.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font" Target="fonts/font13.fntdata"/><Relationship Id="rId61" Type="http://schemas.openxmlformats.org/officeDocument/2006/relationships/font" Target="fonts/font8.fntdata"/><Relationship Id="rId82" Type="http://schemas.openxmlformats.org/officeDocument/2006/relationships/viewProps" Target="viewProps.xml"/></Relationships>
</file>

<file path=ppt/comments/modernComment_1AA_E5241DCF.xml><?xml version="1.0" encoding="utf-8"?>
<p188:cmLst xmlns:a="http://schemas.openxmlformats.org/drawingml/2006/main" xmlns:r="http://schemas.openxmlformats.org/officeDocument/2006/relationships" xmlns:p188="http://schemas.microsoft.com/office/powerpoint/2018/8/main">
  <p188:cm id="{33FCCF95-1FA6-462C-A78C-CD83830BCF20}" authorId="{00000000-0000-0000-0000-000000000000}" status="resolved" created="2024-05-15T17:17:19.161">
    <ac:txMkLst xmlns:ac="http://schemas.microsoft.com/office/drawing/2013/main/command">
      <pc:docMk xmlns:pc="http://schemas.microsoft.com/office/powerpoint/2013/main/command"/>
      <pc:sldMk xmlns:pc="http://schemas.microsoft.com/office/powerpoint/2013/main/command" cId="3844349391" sldId="426"/>
      <ac:graphicFrameMk id="20" creationId="{7CDEBBC6-1695-154C-C429-3A1F969D1415}"/>
      <ac:tblMk/>
      <ac:tcMk rowId="1150184492" colId="3018183331"/>
      <ac:txMk cp="27" len="1">
        <ac:context len="29" hash="137601197"/>
      </ac:txMk>
    </ac:txMkLst>
    <p188:pos x="1121589" y="1447693"/>
    <p188:txBody>
      <a:bodyPr/>
      <a:lstStyle/>
      <a:p>
        <a:r>
          <a:rPr lang="en-US"/>
          <a:t>Note about payroll</a:t>
        </a:r>
      </a:p>
    </p188:txBody>
    <p188:extLst>
      <p:ext xmlns:p="http://schemas.openxmlformats.org/presentationml/2006/main" uri="{5BB2D875-25FF-4072-B9AC-8F64D62656EB}">
        <p228:taskDetails xmlns:p228="http://schemas.microsoft.com/office/powerpoint/2022/08/main">
          <p228:history/>
        </p228:taskDetails>
      </p:ext>
    </p188:extLst>
  </p188:cm>
  <p188:cm id="{9CE5B096-9091-41BF-B11F-47DF1D29579F}" authorId="{00000000-0000-0000-0000-000000000000}" status="resolved" created="2024-05-23T18:25:19.605">
    <ac:txMkLst xmlns:ac="http://schemas.microsoft.com/office/drawing/2013/main/command">
      <pc:docMk xmlns:pc="http://schemas.microsoft.com/office/powerpoint/2013/main/command"/>
      <pc:sldMk xmlns:pc="http://schemas.microsoft.com/office/powerpoint/2013/main/command" cId="3844349391" sldId="426"/>
      <ac:graphicFrameMk id="20" creationId="{7CDEBBC6-1695-154C-C429-3A1F969D1415}"/>
      <ac:tblMk/>
      <ac:tcMk rowId="3651964784" colId="666233791"/>
      <ac:txMk cp="0" len="153">
        <ac:context len="297" hash="253203116"/>
      </ac:txMk>
    </ac:txMkLst>
    <p188:pos x="8476509" y="203806"/>
    <p188:txBody>
      <a:bodyPr/>
      <a:lstStyle/>
      <a:p>
        <a:r>
          <a:rPr lang="en-US"/>
          <a:t>Using PeopleSoft and reports from multiple sources</a:t>
        </a:r>
      </a:p>
    </p188:txBody>
    <p188:extLst>
      <p:ext xmlns:p="http://schemas.openxmlformats.org/presentationml/2006/main" uri="{5BB2D875-25FF-4072-B9AC-8F64D62656EB}">
        <p228:taskDetails xmlns:p228="http://schemas.microsoft.com/office/powerpoint/2022/08/main">
          <p228:history/>
        </p228:taskDetails>
      </p:ext>
    </p188:extLst>
  </p188:cm>
  <p188:cm id="{2D07341D-9F2B-4892-82D3-A27A9846976C}" authorId="{00000000-0000-0000-0000-000000000000}" status="resolved" created="2024-07-29T21:55:58.266">
    <ac:txMkLst xmlns:ac="http://schemas.microsoft.com/office/drawing/2013/main/command">
      <pc:docMk xmlns:pc="http://schemas.microsoft.com/office/powerpoint/2013/main/command"/>
      <pc:sldMk xmlns:pc="http://schemas.microsoft.com/office/powerpoint/2013/main/command" cId="3844349391" sldId="426"/>
      <ac:graphicFrameMk id="20" creationId="{7CDEBBC6-1695-154C-C429-3A1F969D1415}"/>
      <ac:tblMk/>
      <ac:tcMk rowId="2869381109" colId="666233791"/>
      <ac:txMk cp="328" len="184">
        <ac:context len="513" hash="139570692"/>
      </ac:txMk>
    </ac:txMkLst>
    <p188:pos x="7906312" y="3630404"/>
    <p188:txBody>
      <a:bodyPr/>
      <a:lstStyle/>
      <a:p>
        <a:r>
          <a:rPr lang="en-US"/>
          <a:t>Newly added</a:t>
        </a:r>
      </a:p>
    </p188:txBody>
  </p188:cm>
</p188:cmLst>
</file>

<file path=ppt/comments/modernComment_7FFFD160_761E8EF1.xml><?xml version="1.0" encoding="utf-8"?>
<p188:cmLst xmlns:a="http://schemas.openxmlformats.org/drawingml/2006/main" xmlns:r="http://schemas.openxmlformats.org/officeDocument/2006/relationships" xmlns:p188="http://schemas.microsoft.com/office/powerpoint/2018/8/main">
  <p188:cm id="{AEA85697-34EE-4FE5-B3C8-126F09CFEC7D}" authorId="{00000000-0000-0000-0000-000000000000}" status="resolved" created="2024-05-21T17:57:26.188">
    <ac:txMkLst xmlns:ac="http://schemas.microsoft.com/office/drawing/2013/main/command">
      <pc:docMk xmlns:pc="http://schemas.microsoft.com/office/powerpoint/2013/main/command"/>
      <pc:sldMk xmlns:pc="http://schemas.microsoft.com/office/powerpoint/2013/main/command" cId="1981714161" sldId="2147471712"/>
      <ac:graphicFrameMk id="5" creationId="{262CD816-C2D8-9F55-B070-1EBAF45A06D0}"/>
      <ac:tblMk/>
      <ac:tcMk rowId="1296606358" colId="4173943264"/>
      <ac:txMk cp="194">
        <ac:context len="658" hash="3227419515"/>
      </ac:txMk>
    </ac:txMkLst>
    <p188:pos x="2207388" y="520141"/>
    <p188:txBody>
      <a:bodyPr/>
      <a:lstStyle/>
      <a:p>
        <a:r>
          <a:rPr lang="en-US"/>
          <a:t>Note for me to follow up w Lisa
</a:t>
        </a:r>
      </a:p>
    </p188:txBody>
    <p188:extLst>
      <p:ext xmlns:p="http://schemas.openxmlformats.org/presentationml/2006/main" uri="{5BB2D875-25FF-4072-B9AC-8F64D62656EB}">
        <p228:taskDetails xmlns:p228="http://schemas.microsoft.com/office/powerpoint/2022/08/main">
          <p228:history/>
        </p228:taskDetails>
      </p:ext>
    </p188:extLst>
  </p188:cm>
  <p188:cm id="{01A231F2-2D91-4728-A6B8-DC2773AA7EB4}" authorId="{00000000-0000-0000-0000-000000000000}" status="resolved" created="2024-05-23T18:37:53.100">
    <ac:txMkLst xmlns:ac="http://schemas.microsoft.com/office/drawing/2013/main/command">
      <pc:docMk xmlns:pc="http://schemas.microsoft.com/office/powerpoint/2013/main/command"/>
      <pc:sldMk xmlns:pc="http://schemas.microsoft.com/office/powerpoint/2013/main/command" cId="1981714161" sldId="2147471712"/>
      <ac:graphicFrameMk id="5" creationId="{262CD816-C2D8-9F55-B070-1EBAF45A06D0}"/>
      <ac:tblMk/>
      <ac:tcMk rowId="1296606358" colId="4173943264"/>
      <ac:txMk cp="194" len="2">
        <ac:context len="658" hash="3227419515"/>
      </ac:txMk>
    </ac:txMkLst>
    <p188:pos x="1713637" y="503074"/>
    <p188:txBody>
      <a:bodyPr/>
      <a:lstStyle/>
      <a:p>
        <a:r>
          <a:rPr lang="en-US"/>
          <a:t>Streamline support and quick resolution of HR related queries. Auto routing of the ticket to the appropriate group would improve efficiency and response time, resulting in increased employee satisfaction.
Agent would be able to respond to a HR ticket from the WolfieONE Helpdesk and the system will track all the interaction between an agent and the employee in the ticket. They would also be able to reassign the ticket to another agent who have the necessary expertise to resolve the issue. </a:t>
        </a:r>
      </a:p>
    </p188:txBody>
    <p188:extLst>
      <p:ext xmlns:p="http://schemas.openxmlformats.org/presentationml/2006/main" uri="{5BB2D875-25FF-4072-B9AC-8F64D62656EB}">
        <p228:taskDetails xmlns:p228="http://schemas.microsoft.com/office/powerpoint/2022/08/main">
          <p228:history/>
        </p228:taskDetails>
      </p:ext>
    </p188:extLst>
  </p188:cm>
  <p188:cm id="{FEF297B1-D1C4-4BF7-9857-541AAAE2A032}" authorId="{00000000-0000-0000-0000-000000000000}" status="resolved" created="2024-08-12T13:12:10.299">
    <ac:txMkLst xmlns:ac="http://schemas.microsoft.com/office/drawing/2013/main/command">
      <pc:docMk xmlns:pc="http://schemas.microsoft.com/office/powerpoint/2013/main/command"/>
      <pc:sldMk xmlns:pc="http://schemas.microsoft.com/office/powerpoint/2013/main/command" cId="1981714161" sldId="2147471712"/>
      <ac:graphicFrameMk id="5" creationId="{262CD816-C2D8-9F55-B070-1EBAF45A06D0}"/>
      <ac:tblMk/>
      <ac:tcMk rowId="293115785" colId="4173943264"/>
      <ac:txMk cp="261" len="26">
        <ac:context len="493" hash="3272429277"/>
      </ac:txMk>
    </ac:txMkLst>
    <p188:pos x="7216048" y="3773277"/>
    <p188:replyLst>
      <p188:reply id="{B998EB2D-6BAF-4FCD-AF22-5041A019A990}" authorId="{00000000-0000-0000-0000-000000000000}" created="2024-08-12T14:38:13.743">
        <p188:txBody>
          <a:bodyPr/>
          <a:lstStyle/>
          <a:p>
            <a:r>
              <a:rPr lang="en-US"/>
              <a:t>Added.</a:t>
            </a:r>
          </a:p>
        </p188:txBody>
      </p188:reply>
    </p188:replyLst>
    <p188:txBody>
      <a:bodyPr/>
      <a:lstStyle/>
      <a:p>
        <a:r>
          <a:rPr lang="en-US"/>
          <a:t>Discretionary increases are already centrally managed - the change in W1 is that everything will be done within the system without the manual intervention of having to create and disperse spreadsheets.  VP Areas will also no longer need to split out and disperse spreadsheets and then collect them for submission to HR.</a:t>
        </a:r>
      </a:p>
    </p188:txBody>
  </p188:cm>
</p188:cmLst>
</file>

<file path=ppt/comments/modernComment_7FFFD177_3A87511B.xml><?xml version="1.0" encoding="utf-8"?>
<p188:cmLst xmlns:a="http://schemas.openxmlformats.org/drawingml/2006/main" xmlns:r="http://schemas.openxmlformats.org/officeDocument/2006/relationships" xmlns:p188="http://schemas.microsoft.com/office/powerpoint/2018/8/main">
  <p188:cm id="{787F3810-4FBE-4E5B-B1E4-8AC117A1690C}" authorId="{00000000-0000-0000-0000-000000000000}" status="resolved" created="2024-08-01T11:22:47.078">
    <ac:txMkLst xmlns:ac="http://schemas.microsoft.com/office/drawing/2013/main/command">
      <pc:docMk xmlns:pc="http://schemas.microsoft.com/office/powerpoint/2013/main/command"/>
      <pc:sldMk xmlns:pc="http://schemas.microsoft.com/office/powerpoint/2013/main/command" cId="981946651" sldId="2147471735"/>
      <ac:graphicFrameMk id="5" creationId="{262CD816-C2D8-9F55-B070-1EBAF45A06D0}"/>
      <ac:tblMk/>
      <ac:tcMk rowId="1296606358" colId="4173943264"/>
      <ac:txMk cp="0">
        <ac:context len="513" hash="2372824539"/>
      </ac:txMk>
    </ac:txMkLst>
    <p188:pos x="6342944" y="783166"/>
    <p188:txBody>
      <a:bodyPr/>
      <a:lstStyle/>
      <a:p>
        <a:r>
          <a:rPr lang="en-US"/>
          <a:t>Please ask Michael about the flow of this information.</a:t>
        </a:r>
      </a:p>
    </p188:txBody>
  </p188:cm>
  <p188:cm id="{0E50F699-9336-48EE-B192-69FC373B5968}" authorId="{00000000-0000-0000-0000-000000000000}" status="resolved" created="2024-08-12T13:17:09.514">
    <ac:txMkLst xmlns:ac="http://schemas.microsoft.com/office/drawing/2013/main/command">
      <pc:docMk xmlns:pc="http://schemas.microsoft.com/office/powerpoint/2013/main/command"/>
      <pc:sldMk xmlns:pc="http://schemas.microsoft.com/office/powerpoint/2013/main/command" cId="981946651" sldId="2147471735"/>
      <ac:graphicFrameMk id="5" creationId="{262CD816-C2D8-9F55-B070-1EBAF45A06D0}"/>
      <ac:tblMk/>
      <ac:tcMk rowId="1296606358" colId="4173943264"/>
      <ac:txMk cp="88" len="424">
        <ac:context len="513" hash="2372824539"/>
      </ac:txMk>
    </ac:txMkLst>
    <p188:pos x="5343180" y="1528590"/>
    <p188:replyLst>
      <p188:reply id="{682ECDAB-93CE-412B-94D2-1D13956E413D}" authorId="{00000000-0000-0000-0000-000000000000}" created="2024-08-12T14:40:39.729">
        <p188:txBody>
          <a:bodyPr/>
          <a:lstStyle/>
          <a:p>
            <a:r>
              <a:rPr lang="en-US"/>
              <a:t>Check w Korak and Chandra whether to include under "examples" instead of trends.</a:t>
            </a:r>
          </a:p>
        </p188:txBody>
      </p188:reply>
    </p188:replyLst>
    <p188:txBody>
      <a:bodyPr/>
      <a:lstStyle/>
      <a:p>
        <a:r>
          <a:rPr lang="en-US"/>
          <a:t>Future state: RF transactions will be made in W1 and sent to RF Oracle - the reverse takes place now. This will allow the flexibility for us to capture more details regarding transactions which will help SBU in our reporting needs - we are limited to what we are able to report on now for RF employees due to the limitations in RF Oracle.
State transactions require Payroll to manually review and approve in order to send transactions on the AI file - standard transactions will no longer need this level of involvement in W1. Also, transactions that aren't currently sent on the AI file will be included in future state.
Labor Distribution conversations are still occurring and nothing has been finalized regarding how this will be handled.</a:t>
        </a:r>
      </a:p>
    </p188:txBody>
  </p188:cm>
  <p188:cm id="{6B17E988-3252-40CE-94AB-FEA6915C64BF}" authorId="{FBE4E1E3-456F-B0EC-3A26-CE9E9284069A}" status="resolved" created="2024-11-08T03:10:33.526">
    <ac:txMkLst xmlns:ac="http://schemas.microsoft.com/office/drawing/2013/main/command">
      <pc:docMk xmlns:pc="http://schemas.microsoft.com/office/powerpoint/2013/main/command"/>
      <pc:sldMk xmlns:pc="http://schemas.microsoft.com/office/powerpoint/2013/main/command" cId="981946651" sldId="2147471735"/>
      <ac:graphicFrameMk id="5" creationId="{262CD816-C2D8-9F55-B070-1EBAF45A06D0}"/>
      <ac:tblMk/>
      <ac:tcMk rowId="401790371" colId="4173943264"/>
      <ac:txMk cp="266">
        <ac:context len="563" hash="3875414479"/>
      </ac:txMk>
    </ac:txMkLst>
    <p188:pos x="7793550" y="2251573"/>
    <p188:txBody>
      <a:bodyPr/>
      <a:lstStyle/>
      <a:p>
        <a:r>
          <a:rPr lang="en-US"/>
          <a:t>MC and UUP nonexempt employees will continue to absence report along with exempt employees. No change from the current state.</a:t>
        </a:r>
      </a:p>
    </p188:txBody>
  </p188:cm>
  <p188:cm id="{B4531851-497D-4552-B8C9-F5823354905B}" authorId="{FBE4E1E3-456F-B0EC-3A26-CE9E9284069A}" status="resolved" created="2024-11-08T03:11:42.386">
    <ac:txMkLst xmlns:ac="http://schemas.microsoft.com/office/drawing/2013/main/command">
      <pc:docMk xmlns:pc="http://schemas.microsoft.com/office/powerpoint/2013/main/command"/>
      <pc:sldMk xmlns:pc="http://schemas.microsoft.com/office/powerpoint/2013/main/command" cId="981946651" sldId="2147471735"/>
      <ac:graphicFrameMk id="5" creationId="{262CD816-C2D8-9F55-B070-1EBAF45A06D0}"/>
      <ac:tblMk/>
      <ac:tcMk rowId="898695951" colId="4173943264"/>
      <ac:txMk cp="253" len="25">
        <ac:context len="974" hash="3082658525"/>
      </ac:txMk>
    </ac:txMkLst>
    <p188:pos x="5551283" y="3635100"/>
    <p188:txBody>
      <a:bodyPr/>
      <a:lstStyle/>
      <a:p>
        <a:r>
          <a:rPr lang="en-US"/>
          <a:t>Through absence module or time sheet.</a:t>
        </a:r>
      </a:p>
    </p188:txBody>
  </p188:cm>
</p188:cmLst>
</file>

<file path=ppt/comments/modernComment_7FFFF544_DAD1DC2.xml><?xml version="1.0" encoding="utf-8"?>
<p188:cmLst xmlns:a="http://schemas.openxmlformats.org/drawingml/2006/main" xmlns:r="http://schemas.openxmlformats.org/officeDocument/2006/relationships" xmlns:p188="http://schemas.microsoft.com/office/powerpoint/2018/8/main">
  <p188:cm id="{DEA997DF-9D6E-4ABE-8CD1-EA2F916BB91B}" authorId="{807D96D8-17CA-21D3-33FF-EFDC48047250}" status="resolved" created="2024-11-13T18:15:00.070">
    <ac:txMkLst xmlns:ac="http://schemas.microsoft.com/office/drawing/2013/main/command">
      <pc:docMk xmlns:pc="http://schemas.microsoft.com/office/powerpoint/2013/main/command"/>
      <pc:sldMk xmlns:pc="http://schemas.microsoft.com/office/powerpoint/2013/main/command" cId="229449154" sldId="2147480900"/>
      <ac:spMk id="2" creationId="{93E9FA56-26E0-E58B-AC0C-E23C2612E554}"/>
      <ac:txMk cp="0" len="37">
        <ac:context len="38" hash="3372373664"/>
      </ac:txMk>
    </ac:txMkLst>
    <p188:pos x="4405122" y="217684"/>
    <p188:txBody>
      <a:bodyPr/>
      <a:lstStyle/>
      <a:p>
        <a:r>
          <a:rPr lang="en-US"/>
          <a:t>Ker to make this more like slide 44
Managers will not be reliant on email, docusign, 
They will be able to transact upon their employees and send for approvals or by journey (checklist)</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A7318F-9BFA-4CB6-8FE7-1495C776B574}" type="doc">
      <dgm:prSet loTypeId="urn:microsoft.com/office/officeart/2005/8/layout/process1" loCatId="process" qsTypeId="urn:microsoft.com/office/officeart/2005/8/quickstyle/simple1" qsCatId="simple" csTypeId="urn:microsoft.com/office/officeart/2005/8/colors/colorful1" csCatId="colorful" phldr="1"/>
      <dgm:spPr/>
    </dgm:pt>
    <dgm:pt modelId="{6F08943C-1E04-4D11-94A0-A3CC213B6806}">
      <dgm:prSet phldr="0" custT="1"/>
      <dgm:spPr>
        <a:xfrm>
          <a:off x="10627263" y="765407"/>
          <a:ext cx="843166" cy="746005"/>
        </a:xfrm>
        <a:prstGeom prst="roundRect">
          <a:avLst>
            <a:gd name="adj" fmla="val 10000"/>
          </a:avLst>
        </a:prstGeom>
        <a:solidFill>
          <a:srgbClr val="4EA72E">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rtl="0">
            <a:buNone/>
          </a:pPr>
          <a:r>
            <a:rPr lang="en-US" sz="700" dirty="0">
              <a:solidFill>
                <a:sysClr val="window" lastClr="FFFFFF"/>
              </a:solidFill>
              <a:latin typeface="Montserrat" panose="00000500000000000000" pitchFamily="2" charset="0"/>
              <a:ea typeface="+mn-ea"/>
              <a:cs typeface="+mn-cs"/>
            </a:rPr>
            <a:t>Reward &amp; Recognize</a:t>
          </a:r>
          <a:r>
            <a:rPr lang="en-US" sz="700" dirty="0">
              <a:solidFill>
                <a:sysClr val="window" lastClr="FFFFFF"/>
              </a:solidFill>
              <a:latin typeface="Montserrat" panose="00000500000000000000" pitchFamily="2" charset="0"/>
              <a:ea typeface="+mn-ea"/>
              <a:cs typeface="Arial"/>
            </a:rPr>
            <a:t> </a:t>
          </a:r>
          <a:r>
            <a:rPr lang="en-US" sz="650" dirty="0">
              <a:solidFill>
                <a:sysClr val="window" lastClr="FFFFFF"/>
              </a:solidFill>
              <a:latin typeface="Montserrat" panose="00000500000000000000" pitchFamily="2" charset="0"/>
              <a:ea typeface="+mn-ea"/>
              <a:cs typeface="Arial"/>
            </a:rPr>
            <a:t>Change Champions</a:t>
          </a:r>
          <a:endParaRPr lang="en-US" sz="650" dirty="0">
            <a:solidFill>
              <a:sysClr val="window" lastClr="FFFFFF"/>
            </a:solidFill>
            <a:latin typeface="Montserrat" panose="00000500000000000000" pitchFamily="2" charset="0"/>
            <a:ea typeface="+mn-ea"/>
            <a:cs typeface="+mn-cs"/>
          </a:endParaRPr>
        </a:p>
      </dgm:t>
    </dgm:pt>
    <dgm:pt modelId="{71A16441-134C-4BF3-B33B-2C7214A80273}" type="parTrans" cxnId="{EE1C65E2-B2F3-4EF9-88DB-3964672F9A42}">
      <dgm:prSet/>
      <dgm:spPr/>
      <dgm:t>
        <a:bodyPr/>
        <a:lstStyle/>
        <a:p>
          <a:endParaRPr lang="en-US"/>
        </a:p>
      </dgm:t>
    </dgm:pt>
    <dgm:pt modelId="{08BBC075-6CC3-4311-87BC-D6DF72817907}" type="sibTrans" cxnId="{EE1C65E2-B2F3-4EF9-88DB-3964672F9A42}">
      <dgm:prSet/>
      <dgm:spPr/>
      <dgm:t>
        <a:bodyPr/>
        <a:lstStyle/>
        <a:p>
          <a:endParaRPr lang="en-US"/>
        </a:p>
      </dgm:t>
    </dgm:pt>
    <dgm:pt modelId="{1D007C2C-39FA-4E1D-B7A1-739DE4876831}">
      <dgm:prSet phldrT="[Text]" phldr="0" custT="1"/>
      <dgm:spPr>
        <a:xfrm>
          <a:off x="2364228" y="765407"/>
          <a:ext cx="843166" cy="746005"/>
        </a:xfrm>
        <a:prstGeom prst="roundRect">
          <a:avLst>
            <a:gd name="adj" fmla="val 10000"/>
          </a:avLst>
        </a:prstGeom>
        <a:solidFill>
          <a:srgbClr val="0F9E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sz="700" dirty="0">
              <a:solidFill>
                <a:sysClr val="window" lastClr="FFFFFF"/>
              </a:solidFill>
              <a:latin typeface="Montserrat" panose="00000500000000000000" pitchFamily="2" charset="0"/>
              <a:ea typeface="+mn-ea"/>
              <a:cs typeface="+mn-cs"/>
            </a:rPr>
            <a:t>Define the roles and duties </a:t>
          </a:r>
          <a:r>
            <a:rPr lang="en-US" sz="700" dirty="0">
              <a:solidFill>
                <a:sysClr val="window" lastClr="FFFFFF"/>
              </a:solidFill>
              <a:latin typeface="Montserrat" panose="00000500000000000000" pitchFamily="2" charset="0"/>
              <a:ea typeface="Calibri"/>
              <a:cs typeface="Calibri"/>
            </a:rPr>
            <a:t>of a Change Leader</a:t>
          </a:r>
          <a:endParaRPr lang="en-US" sz="700" dirty="0">
            <a:solidFill>
              <a:sysClr val="window" lastClr="FFFFFF"/>
            </a:solidFill>
            <a:latin typeface="Montserrat" panose="00000500000000000000" pitchFamily="2" charset="0"/>
            <a:ea typeface="+mn-ea"/>
            <a:cs typeface="+mn-cs"/>
          </a:endParaRPr>
        </a:p>
      </dgm:t>
    </dgm:pt>
    <dgm:pt modelId="{03D16A22-F864-490B-B0AD-A5BC600824CF}" type="parTrans" cxnId="{75FF4B74-523F-43B6-9F23-BF1CF50E954B}">
      <dgm:prSet/>
      <dgm:spPr/>
      <dgm:t>
        <a:bodyPr/>
        <a:lstStyle/>
        <a:p>
          <a:endParaRPr lang="en-US"/>
        </a:p>
      </dgm:t>
    </dgm:pt>
    <dgm:pt modelId="{6C81FD1C-AFCB-4A17-BE60-5207D60C4165}" type="sibTrans" cxnId="{75FF4B74-523F-43B6-9F23-BF1CF50E954B}">
      <dgm:prSet/>
      <dgm:spPr>
        <a:xfrm>
          <a:off x="3291712" y="1033857"/>
          <a:ext cx="178751" cy="209105"/>
        </a:xfrm>
        <a:prstGeom prst="rightArrow">
          <a:avLst>
            <a:gd name="adj1" fmla="val 60000"/>
            <a:gd name="adj2" fmla="val 50000"/>
          </a:avLst>
        </a:prstGeom>
        <a:solidFill>
          <a:srgbClr val="0F9ED5">
            <a:hueOff val="0"/>
            <a:satOff val="0"/>
            <a:lumOff val="0"/>
            <a:alphaOff val="0"/>
          </a:srgbClr>
        </a:solidFill>
        <a:ln>
          <a:noFill/>
        </a:ln>
        <a:effectLst/>
      </dgm:spPr>
      <dgm:t>
        <a:bodyPr/>
        <a:lstStyle/>
        <a:p>
          <a:pPr>
            <a:buNone/>
          </a:pPr>
          <a:endParaRPr lang="en-US">
            <a:solidFill>
              <a:sysClr val="window" lastClr="FFFFFF"/>
            </a:solidFill>
            <a:latin typeface="Aptos" panose="020B0004020202020204"/>
            <a:ea typeface="+mn-ea"/>
            <a:cs typeface="+mn-cs"/>
          </a:endParaRPr>
        </a:p>
      </dgm:t>
    </dgm:pt>
    <dgm:pt modelId="{215B97B5-F93C-4EBF-9ADB-AD343A20EE17}">
      <dgm:prSet phldr="0" custT="1"/>
      <dgm:spPr>
        <a:xfrm>
          <a:off x="7085962" y="765407"/>
          <a:ext cx="843166" cy="746005"/>
        </a:xfrm>
        <a:prstGeom prst="roundRect">
          <a:avLst>
            <a:gd name="adj" fmla="val 10000"/>
          </a:avLst>
        </a:prstGeom>
        <a:solidFill>
          <a:srgbClr val="196B24">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rtl="0">
            <a:buNone/>
          </a:pPr>
          <a:r>
            <a:rPr lang="en-US" sz="600" dirty="0">
              <a:solidFill>
                <a:sysClr val="window" lastClr="FFFFFF"/>
              </a:solidFill>
              <a:latin typeface="Montserrat" panose="00000500000000000000" pitchFamily="2" charset="0"/>
              <a:ea typeface="+mn-ea"/>
              <a:cs typeface="Arial"/>
            </a:rPr>
            <a:t>Follow Up with Nominated and Volunteered Candidates</a:t>
          </a:r>
        </a:p>
      </dgm:t>
    </dgm:pt>
    <dgm:pt modelId="{377AC300-C26B-491D-9DBA-B3F7F827CCDB}" type="parTrans" cxnId="{85008561-368D-42BA-9912-855FA3494C95}">
      <dgm:prSet/>
      <dgm:spPr/>
      <dgm:t>
        <a:bodyPr/>
        <a:lstStyle/>
        <a:p>
          <a:endParaRPr lang="en-US"/>
        </a:p>
      </dgm:t>
    </dgm:pt>
    <dgm:pt modelId="{37B14858-D40C-4AE3-94C0-EA1001ABC843}" type="sibTrans" cxnId="{85008561-368D-42BA-9912-855FA3494C95}">
      <dgm:prSet/>
      <dgm:spPr>
        <a:xfrm>
          <a:off x="8013446" y="1033857"/>
          <a:ext cx="178751" cy="209105"/>
        </a:xfrm>
        <a:prstGeom prst="rightArrow">
          <a:avLst>
            <a:gd name="adj1" fmla="val 60000"/>
            <a:gd name="adj2" fmla="val 50000"/>
          </a:avLst>
        </a:prstGeom>
        <a:solidFill>
          <a:srgbClr val="196B24">
            <a:hueOff val="0"/>
            <a:satOff val="0"/>
            <a:lumOff val="0"/>
            <a:alphaOff val="0"/>
          </a:srgbClr>
        </a:solidFill>
        <a:ln>
          <a:noFill/>
        </a:ln>
        <a:effectLst/>
      </dgm:spPr>
      <dgm:t>
        <a:bodyPr/>
        <a:lstStyle/>
        <a:p>
          <a:pPr>
            <a:buNone/>
          </a:pPr>
          <a:endParaRPr lang="en-US">
            <a:solidFill>
              <a:sysClr val="window" lastClr="FFFFFF"/>
            </a:solidFill>
            <a:latin typeface="Aptos" panose="020B0004020202020204"/>
            <a:ea typeface="+mn-ea"/>
            <a:cs typeface="+mn-cs"/>
          </a:endParaRPr>
        </a:p>
      </dgm:t>
    </dgm:pt>
    <dgm:pt modelId="{5CAD6474-B14B-4258-AAD0-073809A963EE}">
      <dgm:prSet phldr="0" custT="1"/>
      <dgm:spPr>
        <a:xfrm>
          <a:off x="5905529" y="765407"/>
          <a:ext cx="843166" cy="746005"/>
        </a:xfrm>
        <a:prstGeom prst="roundRect">
          <a:avLst>
            <a:gd name="adj" fmla="val 10000"/>
          </a:avLst>
        </a:prstGeom>
        <a:solidFill>
          <a:srgbClr val="E97132">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rtl="0">
            <a:buNone/>
          </a:pPr>
          <a:r>
            <a:rPr lang="en-US" sz="600" dirty="0">
              <a:solidFill>
                <a:sysClr val="window" lastClr="FFFFFF"/>
              </a:solidFill>
              <a:latin typeface="Montserrat" panose="00000500000000000000" pitchFamily="2" charset="0"/>
              <a:ea typeface="+mn-ea"/>
              <a:cs typeface="Arial"/>
            </a:rPr>
            <a:t>Ask the Managers to Nominate Candidates</a:t>
          </a:r>
        </a:p>
      </dgm:t>
    </dgm:pt>
    <dgm:pt modelId="{712E5924-81E3-4A65-897C-E3B5253FC3B8}" type="parTrans" cxnId="{FE4D71CC-C951-46CD-BF43-607E13E3BB24}">
      <dgm:prSet/>
      <dgm:spPr/>
      <dgm:t>
        <a:bodyPr/>
        <a:lstStyle/>
        <a:p>
          <a:endParaRPr lang="en-US"/>
        </a:p>
      </dgm:t>
    </dgm:pt>
    <dgm:pt modelId="{4394A712-BA71-45E4-A5E3-D09DE0F9B94C}" type="sibTrans" cxnId="{FE4D71CC-C951-46CD-BF43-607E13E3BB24}">
      <dgm:prSet/>
      <dgm:spPr>
        <a:xfrm>
          <a:off x="6833012" y="1033857"/>
          <a:ext cx="178751" cy="209105"/>
        </a:xfrm>
        <a:prstGeom prst="rightArrow">
          <a:avLst>
            <a:gd name="adj1" fmla="val 60000"/>
            <a:gd name="adj2" fmla="val 50000"/>
          </a:avLst>
        </a:prstGeom>
        <a:solidFill>
          <a:srgbClr val="E97132">
            <a:hueOff val="0"/>
            <a:satOff val="0"/>
            <a:lumOff val="0"/>
            <a:alphaOff val="0"/>
          </a:srgbClr>
        </a:solidFill>
        <a:ln>
          <a:noFill/>
        </a:ln>
        <a:effectLst/>
      </dgm:spPr>
      <dgm:t>
        <a:bodyPr/>
        <a:lstStyle/>
        <a:p>
          <a:pPr>
            <a:buNone/>
          </a:pPr>
          <a:endParaRPr lang="en-US">
            <a:solidFill>
              <a:sysClr val="window" lastClr="FFFFFF"/>
            </a:solidFill>
            <a:latin typeface="Aptos" panose="020B0004020202020204"/>
            <a:ea typeface="+mn-ea"/>
            <a:cs typeface="+mn-cs"/>
          </a:endParaRPr>
        </a:p>
      </dgm:t>
    </dgm:pt>
    <dgm:pt modelId="{D18B173C-7461-4A85-B946-FE1793C6FCF1}">
      <dgm:prSet phldr="0" custT="1"/>
      <dgm:spPr>
        <a:xfrm>
          <a:off x="9446830" y="765407"/>
          <a:ext cx="843166" cy="746005"/>
        </a:xfrm>
        <a:prstGeom prst="roundRect">
          <a:avLst>
            <a:gd name="adj" fmla="val 10000"/>
          </a:avLst>
        </a:prstGeom>
        <a:solidFill>
          <a:srgbClr val="A02B93">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rtl="0">
            <a:buNone/>
          </a:pPr>
          <a:r>
            <a:rPr lang="en-US" sz="800" dirty="0">
              <a:solidFill>
                <a:sysClr val="window" lastClr="FFFFFF"/>
              </a:solidFill>
              <a:latin typeface="Montserrat" panose="00000500000000000000" pitchFamily="2" charset="0"/>
              <a:ea typeface="+mn-ea"/>
              <a:cs typeface="Arial"/>
            </a:rPr>
            <a:t>Manage the </a:t>
          </a:r>
          <a:r>
            <a:rPr lang="en-US" sz="800" dirty="0">
              <a:solidFill>
                <a:sysClr val="window" lastClr="FFFFFF"/>
              </a:solidFill>
              <a:latin typeface="Montserrat" panose="00000500000000000000" pitchFamily="2" charset="0"/>
              <a:ea typeface="Calibri"/>
              <a:cs typeface="Calibri"/>
            </a:rPr>
            <a:t>Change Leader Network</a:t>
          </a:r>
        </a:p>
      </dgm:t>
    </dgm:pt>
    <dgm:pt modelId="{8C7EC889-8AA4-49A4-9B3C-909431ECBBF6}" type="parTrans" cxnId="{585993AF-BBF6-4E5E-9E6A-E6B8E6C644DC}">
      <dgm:prSet/>
      <dgm:spPr/>
      <dgm:t>
        <a:bodyPr/>
        <a:lstStyle/>
        <a:p>
          <a:endParaRPr lang="en-US"/>
        </a:p>
      </dgm:t>
    </dgm:pt>
    <dgm:pt modelId="{6321FFCB-F1F1-4CD2-B50E-C601623C28C5}" type="sibTrans" cxnId="{585993AF-BBF6-4E5E-9E6A-E6B8E6C644DC}">
      <dgm:prSet/>
      <dgm:spPr>
        <a:xfrm>
          <a:off x="10374313" y="1033857"/>
          <a:ext cx="178751" cy="209105"/>
        </a:xfrm>
        <a:prstGeom prst="rightArrow">
          <a:avLst>
            <a:gd name="adj1" fmla="val 60000"/>
            <a:gd name="adj2" fmla="val 50000"/>
          </a:avLst>
        </a:prstGeom>
        <a:solidFill>
          <a:srgbClr val="A02B93">
            <a:hueOff val="0"/>
            <a:satOff val="0"/>
            <a:lumOff val="0"/>
            <a:alphaOff val="0"/>
          </a:srgbClr>
        </a:solidFill>
        <a:ln>
          <a:noFill/>
        </a:ln>
        <a:effectLst/>
      </dgm:spPr>
      <dgm:t>
        <a:bodyPr/>
        <a:lstStyle/>
        <a:p>
          <a:pPr>
            <a:buNone/>
          </a:pPr>
          <a:endParaRPr lang="en-US">
            <a:solidFill>
              <a:sysClr val="window" lastClr="FFFFFF"/>
            </a:solidFill>
            <a:latin typeface="Aptos" panose="020B0004020202020204"/>
            <a:ea typeface="+mn-ea"/>
            <a:cs typeface="+mn-cs"/>
          </a:endParaRPr>
        </a:p>
      </dgm:t>
    </dgm:pt>
    <dgm:pt modelId="{4F132ABD-EB0B-4588-B532-74297F37AA1E}">
      <dgm:prSet phldr="0" custT="1"/>
      <dgm:spPr>
        <a:xfrm>
          <a:off x="8266396" y="765407"/>
          <a:ext cx="843166" cy="746005"/>
        </a:xfrm>
        <a:prstGeom prst="roundRect">
          <a:avLst>
            <a:gd name="adj" fmla="val 10000"/>
          </a:avLst>
        </a:prstGeom>
        <a:solidFill>
          <a:srgbClr val="0F9E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rtl="0">
            <a:buNone/>
          </a:pPr>
          <a:r>
            <a:rPr lang="en-US" sz="700" dirty="0">
              <a:solidFill>
                <a:sysClr val="window" lastClr="FFFFFF"/>
              </a:solidFill>
              <a:latin typeface="Montserrat" panose="00000500000000000000" pitchFamily="2" charset="0"/>
              <a:ea typeface="Calibri"/>
              <a:cs typeface="Calibri"/>
            </a:rPr>
            <a:t>Kick-off the Change Leader Network</a:t>
          </a:r>
        </a:p>
      </dgm:t>
    </dgm:pt>
    <dgm:pt modelId="{294308F9-9854-4041-A3A4-0D17471BE551}" type="parTrans" cxnId="{CD7484C6-E2EB-4084-B297-A7D0649035D0}">
      <dgm:prSet/>
      <dgm:spPr/>
      <dgm:t>
        <a:bodyPr/>
        <a:lstStyle/>
        <a:p>
          <a:endParaRPr lang="en-US"/>
        </a:p>
      </dgm:t>
    </dgm:pt>
    <dgm:pt modelId="{E790D200-CE12-4CE6-BC70-245419C918EC}" type="sibTrans" cxnId="{CD7484C6-E2EB-4084-B297-A7D0649035D0}">
      <dgm:prSet/>
      <dgm:spPr>
        <a:xfrm>
          <a:off x="9193880" y="1033857"/>
          <a:ext cx="178751" cy="209105"/>
        </a:xfrm>
        <a:prstGeom prst="rightArrow">
          <a:avLst>
            <a:gd name="adj1" fmla="val 60000"/>
            <a:gd name="adj2" fmla="val 50000"/>
          </a:avLst>
        </a:prstGeom>
        <a:solidFill>
          <a:srgbClr val="0F9ED5">
            <a:hueOff val="0"/>
            <a:satOff val="0"/>
            <a:lumOff val="0"/>
            <a:alphaOff val="0"/>
          </a:srgbClr>
        </a:solidFill>
        <a:ln>
          <a:noFill/>
        </a:ln>
        <a:effectLst/>
      </dgm:spPr>
      <dgm:t>
        <a:bodyPr/>
        <a:lstStyle/>
        <a:p>
          <a:pPr>
            <a:buNone/>
          </a:pPr>
          <a:endParaRPr lang="en-US">
            <a:solidFill>
              <a:sysClr val="window" lastClr="FFFFFF"/>
            </a:solidFill>
            <a:latin typeface="Aptos" panose="020B0004020202020204"/>
            <a:ea typeface="+mn-ea"/>
            <a:cs typeface="+mn-cs"/>
          </a:endParaRPr>
        </a:p>
      </dgm:t>
    </dgm:pt>
    <dgm:pt modelId="{51EBD7E7-73EF-417A-BCC6-364748854372}">
      <dgm:prSet phldr="0" custT="1"/>
      <dgm:spPr>
        <a:xfrm>
          <a:off x="3544662" y="765407"/>
          <a:ext cx="843166" cy="746005"/>
        </a:xfrm>
        <a:prstGeom prst="roundRect">
          <a:avLst>
            <a:gd name="adj" fmla="val 10000"/>
          </a:avLst>
        </a:prstGeom>
        <a:solidFill>
          <a:srgbClr val="A02B93">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rtl="0">
            <a:buNone/>
          </a:pPr>
          <a:r>
            <a:rPr lang="en-US" sz="650" dirty="0">
              <a:solidFill>
                <a:sysClr val="window" lastClr="FFFFFF"/>
              </a:solidFill>
              <a:latin typeface="Montserrat" panose="00000500000000000000" pitchFamily="2" charset="0"/>
              <a:ea typeface="+mn-ea"/>
              <a:cs typeface="+mn-cs"/>
            </a:rPr>
            <a:t>Define the Criteria for </a:t>
          </a:r>
          <a:r>
            <a:rPr lang="en-US" sz="650" dirty="0">
              <a:solidFill>
                <a:sysClr val="window" lastClr="FFFFFF"/>
              </a:solidFill>
              <a:latin typeface="Montserrat" panose="00000500000000000000" pitchFamily="2" charset="0"/>
              <a:ea typeface="+mn-ea"/>
              <a:cs typeface="Arial"/>
            </a:rPr>
            <a:t>Selection of </a:t>
          </a:r>
          <a:r>
            <a:rPr lang="en-US" sz="650" dirty="0">
              <a:solidFill>
                <a:sysClr val="window" lastClr="FFFFFF"/>
              </a:solidFill>
              <a:latin typeface="Montserrat" panose="00000500000000000000" pitchFamily="2" charset="0"/>
              <a:ea typeface="Calibri"/>
              <a:cs typeface="Calibri"/>
            </a:rPr>
            <a:t>Change Leaders </a:t>
          </a:r>
        </a:p>
      </dgm:t>
    </dgm:pt>
    <dgm:pt modelId="{A2BD32BF-D075-4D9B-932F-25784EF10BFA}" type="parTrans" cxnId="{C71AF3F8-2B92-4F2F-88DF-7220E36B56CB}">
      <dgm:prSet/>
      <dgm:spPr/>
      <dgm:t>
        <a:bodyPr/>
        <a:lstStyle/>
        <a:p>
          <a:endParaRPr lang="en-US"/>
        </a:p>
      </dgm:t>
    </dgm:pt>
    <dgm:pt modelId="{1DEA14AE-307B-4881-A35F-7FCB58CDFDD5}" type="sibTrans" cxnId="{C71AF3F8-2B92-4F2F-88DF-7220E36B56CB}">
      <dgm:prSet/>
      <dgm:spPr>
        <a:xfrm>
          <a:off x="4472145" y="1033857"/>
          <a:ext cx="178751" cy="209105"/>
        </a:xfrm>
        <a:prstGeom prst="rightArrow">
          <a:avLst>
            <a:gd name="adj1" fmla="val 60000"/>
            <a:gd name="adj2" fmla="val 50000"/>
          </a:avLst>
        </a:prstGeom>
        <a:solidFill>
          <a:srgbClr val="A02B93">
            <a:hueOff val="0"/>
            <a:satOff val="0"/>
            <a:lumOff val="0"/>
            <a:alphaOff val="0"/>
          </a:srgbClr>
        </a:solidFill>
        <a:ln>
          <a:noFill/>
        </a:ln>
        <a:effectLst/>
      </dgm:spPr>
      <dgm:t>
        <a:bodyPr/>
        <a:lstStyle/>
        <a:p>
          <a:pPr>
            <a:buNone/>
          </a:pPr>
          <a:endParaRPr lang="en-US">
            <a:solidFill>
              <a:sysClr val="window" lastClr="FFFFFF"/>
            </a:solidFill>
            <a:latin typeface="Aptos" panose="020B0004020202020204"/>
            <a:ea typeface="+mn-ea"/>
            <a:cs typeface="+mn-cs"/>
          </a:endParaRPr>
        </a:p>
      </dgm:t>
    </dgm:pt>
    <dgm:pt modelId="{98AD2B71-779B-48CF-89CD-7A4F3CA525AE}">
      <dgm:prSet phldr="0" custT="1"/>
      <dgm:spPr>
        <a:xfrm>
          <a:off x="4725095" y="765407"/>
          <a:ext cx="843166" cy="746005"/>
        </a:xfrm>
        <a:prstGeom prst="roundRect">
          <a:avLst>
            <a:gd name="adj" fmla="val 10000"/>
          </a:avLst>
        </a:prstGeom>
        <a:solidFill>
          <a:srgbClr val="4EA72E">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sz="700" dirty="0">
              <a:solidFill>
                <a:sysClr val="window" lastClr="FFFFFF"/>
              </a:solidFill>
              <a:latin typeface="Montserrat" panose="00000500000000000000" pitchFamily="2" charset="0"/>
              <a:ea typeface="+mn-ea"/>
              <a:cs typeface="Arial"/>
            </a:rPr>
            <a:t>Provide an Overview to Managers</a:t>
          </a:r>
          <a:endParaRPr lang="en-US" sz="700" dirty="0">
            <a:solidFill>
              <a:sysClr val="window" lastClr="FFFFFF"/>
            </a:solidFill>
            <a:latin typeface="Montserrat" panose="00000500000000000000" pitchFamily="2" charset="0"/>
            <a:ea typeface="+mn-ea"/>
            <a:cs typeface="+mn-cs"/>
          </a:endParaRPr>
        </a:p>
      </dgm:t>
    </dgm:pt>
    <dgm:pt modelId="{AE8A0D74-7237-4913-8ED8-39C1D277868C}" type="parTrans" cxnId="{07899250-86F5-40B8-86A1-51381022503D}">
      <dgm:prSet/>
      <dgm:spPr/>
      <dgm:t>
        <a:bodyPr/>
        <a:lstStyle/>
        <a:p>
          <a:endParaRPr lang="en-US"/>
        </a:p>
      </dgm:t>
    </dgm:pt>
    <dgm:pt modelId="{C401F440-EA28-4BD6-BA72-8FABEFD046BD}" type="sibTrans" cxnId="{07899250-86F5-40B8-86A1-51381022503D}">
      <dgm:prSet/>
      <dgm:spPr>
        <a:xfrm>
          <a:off x="5652579" y="1033857"/>
          <a:ext cx="178751" cy="209105"/>
        </a:xfrm>
        <a:prstGeom prst="rightArrow">
          <a:avLst>
            <a:gd name="adj1" fmla="val 60000"/>
            <a:gd name="adj2" fmla="val 50000"/>
          </a:avLst>
        </a:prstGeom>
        <a:solidFill>
          <a:srgbClr val="4EA72E">
            <a:hueOff val="0"/>
            <a:satOff val="0"/>
            <a:lumOff val="0"/>
            <a:alphaOff val="0"/>
          </a:srgbClr>
        </a:solidFill>
        <a:ln>
          <a:noFill/>
        </a:ln>
        <a:effectLst/>
      </dgm:spPr>
      <dgm:t>
        <a:bodyPr/>
        <a:lstStyle/>
        <a:p>
          <a:pPr>
            <a:buNone/>
          </a:pPr>
          <a:endParaRPr lang="en-US">
            <a:solidFill>
              <a:sysClr val="window" lastClr="FFFFFF"/>
            </a:solidFill>
            <a:latin typeface="Aptos" panose="020B0004020202020204"/>
            <a:ea typeface="+mn-ea"/>
            <a:cs typeface="+mn-cs"/>
          </a:endParaRPr>
        </a:p>
      </dgm:t>
    </dgm:pt>
    <dgm:pt modelId="{EFBD5E2E-9FAA-45ED-8B57-74605FDE0CFA}">
      <dgm:prSet phldr="0" custT="1"/>
      <dgm:spPr>
        <a:xfrm>
          <a:off x="3361" y="765407"/>
          <a:ext cx="843166" cy="746005"/>
        </a:xfrm>
        <a:prstGeom prst="roundRect">
          <a:avLst>
            <a:gd name="adj" fmla="val 10000"/>
          </a:avLst>
        </a:prstGeom>
        <a:solidFill>
          <a:srgbClr val="E97132">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rtl="0">
            <a:buNone/>
          </a:pPr>
          <a:r>
            <a:rPr lang="en-US" sz="700" dirty="0">
              <a:solidFill>
                <a:sysClr val="window" lastClr="FFFFFF"/>
              </a:solidFill>
              <a:latin typeface="Montserrat" panose="00000500000000000000" pitchFamily="2" charset="0"/>
              <a:ea typeface="+mn-ea"/>
              <a:cs typeface="+mn-cs"/>
            </a:rPr>
            <a:t>Design Change Network Strategy</a:t>
          </a:r>
        </a:p>
      </dgm:t>
    </dgm:pt>
    <dgm:pt modelId="{C1CDBFAA-335E-4CFE-849A-036231B7E7DC}" type="parTrans" cxnId="{7BEDAB86-B25B-4B0D-969F-4997C5164DFF}">
      <dgm:prSet/>
      <dgm:spPr/>
      <dgm:t>
        <a:bodyPr/>
        <a:lstStyle/>
        <a:p>
          <a:endParaRPr lang="en-US"/>
        </a:p>
      </dgm:t>
    </dgm:pt>
    <dgm:pt modelId="{962AC780-2BF6-443D-B330-528DDB7514DB}" type="sibTrans" cxnId="{7BEDAB86-B25B-4B0D-969F-4997C5164DFF}">
      <dgm:prSet/>
      <dgm:spPr>
        <a:xfrm>
          <a:off x="930844" y="1033857"/>
          <a:ext cx="178751" cy="209105"/>
        </a:xfrm>
        <a:prstGeom prst="rightArrow">
          <a:avLst>
            <a:gd name="adj1" fmla="val 60000"/>
            <a:gd name="adj2" fmla="val 50000"/>
          </a:avLst>
        </a:prstGeom>
        <a:solidFill>
          <a:srgbClr val="E97132">
            <a:hueOff val="0"/>
            <a:satOff val="0"/>
            <a:lumOff val="0"/>
            <a:alphaOff val="0"/>
          </a:srgbClr>
        </a:solidFill>
        <a:ln>
          <a:noFill/>
        </a:ln>
        <a:effectLst/>
      </dgm:spPr>
      <dgm:t>
        <a:bodyPr/>
        <a:lstStyle/>
        <a:p>
          <a:pPr>
            <a:buNone/>
          </a:pPr>
          <a:endParaRPr lang="en-US">
            <a:solidFill>
              <a:sysClr val="window" lastClr="FFFFFF"/>
            </a:solidFill>
            <a:latin typeface="Aptos" panose="020B0004020202020204"/>
            <a:ea typeface="+mn-ea"/>
            <a:cs typeface="+mn-cs"/>
          </a:endParaRPr>
        </a:p>
      </dgm:t>
    </dgm:pt>
    <dgm:pt modelId="{5265B616-5A44-4253-9965-6CAFDC71F7D7}">
      <dgm:prSet phldr="0" custT="1"/>
      <dgm:spPr>
        <a:xfrm>
          <a:off x="1183795" y="765407"/>
          <a:ext cx="843166" cy="746005"/>
        </a:xfrm>
        <a:prstGeom prst="roundRect">
          <a:avLst>
            <a:gd name="adj" fmla="val 10000"/>
          </a:avLst>
        </a:prstGeom>
        <a:solidFill>
          <a:srgbClr val="196B24">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rtl="0">
            <a:buNone/>
          </a:pPr>
          <a:r>
            <a:rPr lang="en-US" sz="700" dirty="0">
              <a:solidFill>
                <a:sysClr val="window" lastClr="FFFFFF"/>
              </a:solidFill>
              <a:latin typeface="Montserrat" panose="00000500000000000000" pitchFamily="2" charset="0"/>
              <a:ea typeface="+mn-ea"/>
              <a:cs typeface="+mn-cs"/>
            </a:rPr>
            <a:t>Develop Change Network Plan </a:t>
          </a:r>
        </a:p>
      </dgm:t>
    </dgm:pt>
    <dgm:pt modelId="{18C45ECA-1015-4752-A2F5-51B48A557342}" type="parTrans" cxnId="{C0D91A53-503C-4019-9A15-F75ED90FB09A}">
      <dgm:prSet/>
      <dgm:spPr/>
      <dgm:t>
        <a:bodyPr/>
        <a:lstStyle/>
        <a:p>
          <a:endParaRPr lang="en-US"/>
        </a:p>
      </dgm:t>
    </dgm:pt>
    <dgm:pt modelId="{B1A6EF4E-D7BB-429F-BA92-38949C039CDB}" type="sibTrans" cxnId="{C0D91A53-503C-4019-9A15-F75ED90FB09A}">
      <dgm:prSet/>
      <dgm:spPr>
        <a:xfrm>
          <a:off x="2111278" y="1033857"/>
          <a:ext cx="178751" cy="209105"/>
        </a:xfrm>
        <a:prstGeom prst="rightArrow">
          <a:avLst>
            <a:gd name="adj1" fmla="val 60000"/>
            <a:gd name="adj2" fmla="val 50000"/>
          </a:avLst>
        </a:prstGeom>
        <a:solidFill>
          <a:srgbClr val="196B24">
            <a:hueOff val="0"/>
            <a:satOff val="0"/>
            <a:lumOff val="0"/>
            <a:alphaOff val="0"/>
          </a:srgbClr>
        </a:solidFill>
        <a:ln>
          <a:noFill/>
        </a:ln>
        <a:effectLst/>
      </dgm:spPr>
      <dgm:t>
        <a:bodyPr/>
        <a:lstStyle/>
        <a:p>
          <a:pPr>
            <a:buNone/>
          </a:pPr>
          <a:endParaRPr lang="en-US">
            <a:solidFill>
              <a:sysClr val="window" lastClr="FFFFFF"/>
            </a:solidFill>
            <a:latin typeface="Aptos" panose="020B0004020202020204"/>
            <a:ea typeface="+mn-ea"/>
            <a:cs typeface="+mn-cs"/>
          </a:endParaRPr>
        </a:p>
      </dgm:t>
    </dgm:pt>
    <dgm:pt modelId="{069A43BB-FF3C-47C1-89EC-4CA8CC7D5D4E}" type="pres">
      <dgm:prSet presAssocID="{00A7318F-9BFA-4CB6-8FE7-1495C776B574}" presName="Name0" presStyleCnt="0">
        <dgm:presLayoutVars>
          <dgm:dir/>
          <dgm:resizeHandles val="exact"/>
        </dgm:presLayoutVars>
      </dgm:prSet>
      <dgm:spPr/>
    </dgm:pt>
    <dgm:pt modelId="{260A76C0-4D80-4F77-ADB8-487206F0DAD1}" type="pres">
      <dgm:prSet presAssocID="{EFBD5E2E-9FAA-45ED-8B57-74605FDE0CFA}" presName="node" presStyleLbl="node1" presStyleIdx="0" presStyleCnt="10">
        <dgm:presLayoutVars>
          <dgm:bulletEnabled val="1"/>
        </dgm:presLayoutVars>
      </dgm:prSet>
      <dgm:spPr/>
    </dgm:pt>
    <dgm:pt modelId="{A9258B19-D1F8-4E4C-926C-EF34CF536402}" type="pres">
      <dgm:prSet presAssocID="{962AC780-2BF6-443D-B330-528DDB7514DB}" presName="sibTrans" presStyleLbl="sibTrans2D1" presStyleIdx="0" presStyleCnt="9"/>
      <dgm:spPr/>
    </dgm:pt>
    <dgm:pt modelId="{BC16BDAE-E59C-4EDA-8148-D9FCDB7A4F4C}" type="pres">
      <dgm:prSet presAssocID="{962AC780-2BF6-443D-B330-528DDB7514DB}" presName="connectorText" presStyleLbl="sibTrans2D1" presStyleIdx="0" presStyleCnt="9"/>
      <dgm:spPr/>
    </dgm:pt>
    <dgm:pt modelId="{A4964A14-ECC1-4652-AC95-FBD7CDEC47CC}" type="pres">
      <dgm:prSet presAssocID="{5265B616-5A44-4253-9965-6CAFDC71F7D7}" presName="node" presStyleLbl="node1" presStyleIdx="1" presStyleCnt="10">
        <dgm:presLayoutVars>
          <dgm:bulletEnabled val="1"/>
        </dgm:presLayoutVars>
      </dgm:prSet>
      <dgm:spPr/>
    </dgm:pt>
    <dgm:pt modelId="{B892BE61-90EF-445C-86B2-962C58167557}" type="pres">
      <dgm:prSet presAssocID="{B1A6EF4E-D7BB-429F-BA92-38949C039CDB}" presName="sibTrans" presStyleLbl="sibTrans2D1" presStyleIdx="1" presStyleCnt="9"/>
      <dgm:spPr/>
    </dgm:pt>
    <dgm:pt modelId="{3AE1CBBA-D4B4-49BF-9E3A-D774ACAA4DCE}" type="pres">
      <dgm:prSet presAssocID="{B1A6EF4E-D7BB-429F-BA92-38949C039CDB}" presName="connectorText" presStyleLbl="sibTrans2D1" presStyleIdx="1" presStyleCnt="9"/>
      <dgm:spPr/>
    </dgm:pt>
    <dgm:pt modelId="{EE9C37DE-C7F0-434C-8307-049D00E9F4BA}" type="pres">
      <dgm:prSet presAssocID="{1D007C2C-39FA-4E1D-B7A1-739DE4876831}" presName="node" presStyleLbl="node1" presStyleIdx="2" presStyleCnt="10">
        <dgm:presLayoutVars>
          <dgm:bulletEnabled val="1"/>
        </dgm:presLayoutVars>
      </dgm:prSet>
      <dgm:spPr/>
    </dgm:pt>
    <dgm:pt modelId="{E6134704-9AFB-4059-9360-88362D013CF7}" type="pres">
      <dgm:prSet presAssocID="{6C81FD1C-AFCB-4A17-BE60-5207D60C4165}" presName="sibTrans" presStyleLbl="sibTrans2D1" presStyleIdx="2" presStyleCnt="9"/>
      <dgm:spPr/>
    </dgm:pt>
    <dgm:pt modelId="{029F10CD-688E-424A-8D35-72DFDE2310D5}" type="pres">
      <dgm:prSet presAssocID="{6C81FD1C-AFCB-4A17-BE60-5207D60C4165}" presName="connectorText" presStyleLbl="sibTrans2D1" presStyleIdx="2" presStyleCnt="9"/>
      <dgm:spPr/>
    </dgm:pt>
    <dgm:pt modelId="{091A1462-5C79-420A-B0B5-3D10C13CD387}" type="pres">
      <dgm:prSet presAssocID="{51EBD7E7-73EF-417A-BCC6-364748854372}" presName="node" presStyleLbl="node1" presStyleIdx="3" presStyleCnt="10">
        <dgm:presLayoutVars>
          <dgm:bulletEnabled val="1"/>
        </dgm:presLayoutVars>
      </dgm:prSet>
      <dgm:spPr/>
    </dgm:pt>
    <dgm:pt modelId="{B9F6A6F9-544D-425D-B51D-A0C4BC1F3700}" type="pres">
      <dgm:prSet presAssocID="{1DEA14AE-307B-4881-A35F-7FCB58CDFDD5}" presName="sibTrans" presStyleLbl="sibTrans2D1" presStyleIdx="3" presStyleCnt="9"/>
      <dgm:spPr/>
    </dgm:pt>
    <dgm:pt modelId="{18664DA6-0E37-4D5A-BF7F-3399E85E8DEF}" type="pres">
      <dgm:prSet presAssocID="{1DEA14AE-307B-4881-A35F-7FCB58CDFDD5}" presName="connectorText" presStyleLbl="sibTrans2D1" presStyleIdx="3" presStyleCnt="9"/>
      <dgm:spPr/>
    </dgm:pt>
    <dgm:pt modelId="{904BBAEF-598F-40C0-BBC4-84FF4B9F15F6}" type="pres">
      <dgm:prSet presAssocID="{98AD2B71-779B-48CF-89CD-7A4F3CA525AE}" presName="node" presStyleLbl="node1" presStyleIdx="4" presStyleCnt="10">
        <dgm:presLayoutVars>
          <dgm:bulletEnabled val="1"/>
        </dgm:presLayoutVars>
      </dgm:prSet>
      <dgm:spPr/>
    </dgm:pt>
    <dgm:pt modelId="{BAE6A81E-245A-4F8C-AE34-FB9008832BD9}" type="pres">
      <dgm:prSet presAssocID="{C401F440-EA28-4BD6-BA72-8FABEFD046BD}" presName="sibTrans" presStyleLbl="sibTrans2D1" presStyleIdx="4" presStyleCnt="9"/>
      <dgm:spPr/>
    </dgm:pt>
    <dgm:pt modelId="{9FE468A0-33A4-47A4-BF49-55DB2733E804}" type="pres">
      <dgm:prSet presAssocID="{C401F440-EA28-4BD6-BA72-8FABEFD046BD}" presName="connectorText" presStyleLbl="sibTrans2D1" presStyleIdx="4" presStyleCnt="9"/>
      <dgm:spPr/>
    </dgm:pt>
    <dgm:pt modelId="{B6B66393-F75E-4241-ADE2-6E3AF0420DCE}" type="pres">
      <dgm:prSet presAssocID="{5CAD6474-B14B-4258-AAD0-073809A963EE}" presName="node" presStyleLbl="node1" presStyleIdx="5" presStyleCnt="10">
        <dgm:presLayoutVars>
          <dgm:bulletEnabled val="1"/>
        </dgm:presLayoutVars>
      </dgm:prSet>
      <dgm:spPr/>
    </dgm:pt>
    <dgm:pt modelId="{E720AA2C-395F-4481-99FF-78BC5D44251A}" type="pres">
      <dgm:prSet presAssocID="{4394A712-BA71-45E4-A5E3-D09DE0F9B94C}" presName="sibTrans" presStyleLbl="sibTrans2D1" presStyleIdx="5" presStyleCnt="9"/>
      <dgm:spPr/>
    </dgm:pt>
    <dgm:pt modelId="{3AD4B0B3-87AE-4FDE-A1EE-AA077AC14E67}" type="pres">
      <dgm:prSet presAssocID="{4394A712-BA71-45E4-A5E3-D09DE0F9B94C}" presName="connectorText" presStyleLbl="sibTrans2D1" presStyleIdx="5" presStyleCnt="9"/>
      <dgm:spPr/>
    </dgm:pt>
    <dgm:pt modelId="{0CB2E17C-A48B-433F-A1AC-F646062B1501}" type="pres">
      <dgm:prSet presAssocID="{215B97B5-F93C-4EBF-9ADB-AD343A20EE17}" presName="node" presStyleLbl="node1" presStyleIdx="6" presStyleCnt="10">
        <dgm:presLayoutVars>
          <dgm:bulletEnabled val="1"/>
        </dgm:presLayoutVars>
      </dgm:prSet>
      <dgm:spPr/>
    </dgm:pt>
    <dgm:pt modelId="{82EDE882-7FCD-423C-B60A-6D71B5A3DBA8}" type="pres">
      <dgm:prSet presAssocID="{37B14858-D40C-4AE3-94C0-EA1001ABC843}" presName="sibTrans" presStyleLbl="sibTrans2D1" presStyleIdx="6" presStyleCnt="9"/>
      <dgm:spPr/>
    </dgm:pt>
    <dgm:pt modelId="{139A641F-BF7F-45BC-B0D6-3EE3BB14AE26}" type="pres">
      <dgm:prSet presAssocID="{37B14858-D40C-4AE3-94C0-EA1001ABC843}" presName="connectorText" presStyleLbl="sibTrans2D1" presStyleIdx="6" presStyleCnt="9"/>
      <dgm:spPr/>
    </dgm:pt>
    <dgm:pt modelId="{6A90ED51-D5CD-4B9D-B9FE-0FA6E80FC6D4}" type="pres">
      <dgm:prSet presAssocID="{4F132ABD-EB0B-4588-B532-74297F37AA1E}" presName="node" presStyleLbl="node1" presStyleIdx="7" presStyleCnt="10">
        <dgm:presLayoutVars>
          <dgm:bulletEnabled val="1"/>
        </dgm:presLayoutVars>
      </dgm:prSet>
      <dgm:spPr/>
    </dgm:pt>
    <dgm:pt modelId="{9B103A78-C548-4955-AB84-2197EB8125DE}" type="pres">
      <dgm:prSet presAssocID="{E790D200-CE12-4CE6-BC70-245419C918EC}" presName="sibTrans" presStyleLbl="sibTrans2D1" presStyleIdx="7" presStyleCnt="9"/>
      <dgm:spPr/>
    </dgm:pt>
    <dgm:pt modelId="{497813E5-9987-42FC-A72D-258F4D1F58D9}" type="pres">
      <dgm:prSet presAssocID="{E790D200-CE12-4CE6-BC70-245419C918EC}" presName="connectorText" presStyleLbl="sibTrans2D1" presStyleIdx="7" presStyleCnt="9"/>
      <dgm:spPr/>
    </dgm:pt>
    <dgm:pt modelId="{B16775CB-9D47-46B4-82BA-22E9075BFD95}" type="pres">
      <dgm:prSet presAssocID="{D18B173C-7461-4A85-B946-FE1793C6FCF1}" presName="node" presStyleLbl="node1" presStyleIdx="8" presStyleCnt="10">
        <dgm:presLayoutVars>
          <dgm:bulletEnabled val="1"/>
        </dgm:presLayoutVars>
      </dgm:prSet>
      <dgm:spPr/>
    </dgm:pt>
    <dgm:pt modelId="{C0D3A5CC-FA7F-41FA-88E6-014C4C337EDB}" type="pres">
      <dgm:prSet presAssocID="{6321FFCB-F1F1-4CD2-B50E-C601623C28C5}" presName="sibTrans" presStyleLbl="sibTrans2D1" presStyleIdx="8" presStyleCnt="9"/>
      <dgm:spPr/>
    </dgm:pt>
    <dgm:pt modelId="{609235F3-44E1-4E8F-BEBB-C716FE635FE7}" type="pres">
      <dgm:prSet presAssocID="{6321FFCB-F1F1-4CD2-B50E-C601623C28C5}" presName="connectorText" presStyleLbl="sibTrans2D1" presStyleIdx="8" presStyleCnt="9"/>
      <dgm:spPr/>
    </dgm:pt>
    <dgm:pt modelId="{7FB1F2EA-C801-4D25-83A8-A144E092786F}" type="pres">
      <dgm:prSet presAssocID="{6F08943C-1E04-4D11-94A0-A3CC213B6806}" presName="node" presStyleLbl="node1" presStyleIdx="9" presStyleCnt="10">
        <dgm:presLayoutVars>
          <dgm:bulletEnabled val="1"/>
        </dgm:presLayoutVars>
      </dgm:prSet>
      <dgm:spPr/>
    </dgm:pt>
  </dgm:ptLst>
  <dgm:cxnLst>
    <dgm:cxn modelId="{F5578C05-E58C-41A4-BFDA-FE57F3C6812B}" type="presOf" srcId="{4F132ABD-EB0B-4588-B532-74297F37AA1E}" destId="{6A90ED51-D5CD-4B9D-B9FE-0FA6E80FC6D4}" srcOrd="0" destOrd="0" presId="urn:microsoft.com/office/officeart/2005/8/layout/process1"/>
    <dgm:cxn modelId="{3CF4D505-69C4-44CF-82EC-569586491774}" type="presOf" srcId="{B1A6EF4E-D7BB-429F-BA92-38949C039CDB}" destId="{B892BE61-90EF-445C-86B2-962C58167557}" srcOrd="0" destOrd="0" presId="urn:microsoft.com/office/officeart/2005/8/layout/process1"/>
    <dgm:cxn modelId="{B215260C-500B-4BCD-A278-39A0B9CF47C8}" type="presOf" srcId="{6321FFCB-F1F1-4CD2-B50E-C601623C28C5}" destId="{609235F3-44E1-4E8F-BEBB-C716FE635FE7}" srcOrd="1" destOrd="0" presId="urn:microsoft.com/office/officeart/2005/8/layout/process1"/>
    <dgm:cxn modelId="{151CF90E-6188-4F68-AEA9-BE1B914EAE19}" type="presOf" srcId="{51EBD7E7-73EF-417A-BCC6-364748854372}" destId="{091A1462-5C79-420A-B0B5-3D10C13CD387}" srcOrd="0" destOrd="0" presId="urn:microsoft.com/office/officeart/2005/8/layout/process1"/>
    <dgm:cxn modelId="{068D7610-000F-4930-94D7-37A5718A0E64}" type="presOf" srcId="{D18B173C-7461-4A85-B946-FE1793C6FCF1}" destId="{B16775CB-9D47-46B4-82BA-22E9075BFD95}" srcOrd="0" destOrd="0" presId="urn:microsoft.com/office/officeart/2005/8/layout/process1"/>
    <dgm:cxn modelId="{016E6E30-8203-40BB-9658-2F07BCD126CF}" type="presOf" srcId="{1D007C2C-39FA-4E1D-B7A1-739DE4876831}" destId="{EE9C37DE-C7F0-434C-8307-049D00E9F4BA}" srcOrd="0" destOrd="0" presId="urn:microsoft.com/office/officeart/2005/8/layout/process1"/>
    <dgm:cxn modelId="{F908963F-6C27-4C04-8509-DDAE7B736E6D}" type="presOf" srcId="{37B14858-D40C-4AE3-94C0-EA1001ABC843}" destId="{139A641F-BF7F-45BC-B0D6-3EE3BB14AE26}" srcOrd="1" destOrd="0" presId="urn:microsoft.com/office/officeart/2005/8/layout/process1"/>
    <dgm:cxn modelId="{43BC7B60-907A-45DB-9345-6EF8C23C1E55}" type="presOf" srcId="{00A7318F-9BFA-4CB6-8FE7-1495C776B574}" destId="{069A43BB-FF3C-47C1-89EC-4CA8CC7D5D4E}" srcOrd="0" destOrd="0" presId="urn:microsoft.com/office/officeart/2005/8/layout/process1"/>
    <dgm:cxn modelId="{85008561-368D-42BA-9912-855FA3494C95}" srcId="{00A7318F-9BFA-4CB6-8FE7-1495C776B574}" destId="{215B97B5-F93C-4EBF-9ADB-AD343A20EE17}" srcOrd="6" destOrd="0" parTransId="{377AC300-C26B-491D-9DBA-B3F7F827CCDB}" sibTransId="{37B14858-D40C-4AE3-94C0-EA1001ABC843}"/>
    <dgm:cxn modelId="{F2213365-423E-4660-9F12-B9874B7340B2}" type="presOf" srcId="{215B97B5-F93C-4EBF-9ADB-AD343A20EE17}" destId="{0CB2E17C-A48B-433F-A1AC-F646062B1501}" srcOrd="0" destOrd="0" presId="urn:microsoft.com/office/officeart/2005/8/layout/process1"/>
    <dgm:cxn modelId="{68558765-0670-4382-89C5-11923255A54C}" type="presOf" srcId="{6C81FD1C-AFCB-4A17-BE60-5207D60C4165}" destId="{E6134704-9AFB-4059-9360-88362D013CF7}" srcOrd="0" destOrd="0" presId="urn:microsoft.com/office/officeart/2005/8/layout/process1"/>
    <dgm:cxn modelId="{54807546-5C9C-4443-AB09-AA67AB5BB5DA}" type="presOf" srcId="{E790D200-CE12-4CE6-BC70-245419C918EC}" destId="{9B103A78-C548-4955-AB84-2197EB8125DE}" srcOrd="0" destOrd="0" presId="urn:microsoft.com/office/officeart/2005/8/layout/process1"/>
    <dgm:cxn modelId="{EB04F86A-9913-4153-834F-1CA09D59F9AE}" type="presOf" srcId="{6C81FD1C-AFCB-4A17-BE60-5207D60C4165}" destId="{029F10CD-688E-424A-8D35-72DFDE2310D5}" srcOrd="1" destOrd="0" presId="urn:microsoft.com/office/officeart/2005/8/layout/process1"/>
    <dgm:cxn modelId="{07899250-86F5-40B8-86A1-51381022503D}" srcId="{00A7318F-9BFA-4CB6-8FE7-1495C776B574}" destId="{98AD2B71-779B-48CF-89CD-7A4F3CA525AE}" srcOrd="4" destOrd="0" parTransId="{AE8A0D74-7237-4913-8ED8-39C1D277868C}" sibTransId="{C401F440-EA28-4BD6-BA72-8FABEFD046BD}"/>
    <dgm:cxn modelId="{A1489672-92FB-48E2-B9A0-C4E890CEDEA2}" type="presOf" srcId="{C401F440-EA28-4BD6-BA72-8FABEFD046BD}" destId="{9FE468A0-33A4-47A4-BF49-55DB2733E804}" srcOrd="1" destOrd="0" presId="urn:microsoft.com/office/officeart/2005/8/layout/process1"/>
    <dgm:cxn modelId="{C0D91A53-503C-4019-9A15-F75ED90FB09A}" srcId="{00A7318F-9BFA-4CB6-8FE7-1495C776B574}" destId="{5265B616-5A44-4253-9965-6CAFDC71F7D7}" srcOrd="1" destOrd="0" parTransId="{18C45ECA-1015-4752-A2F5-51B48A557342}" sibTransId="{B1A6EF4E-D7BB-429F-BA92-38949C039CDB}"/>
    <dgm:cxn modelId="{93019773-CCE9-4CEF-A06F-54A6AA1AC028}" type="presOf" srcId="{E790D200-CE12-4CE6-BC70-245419C918EC}" destId="{497813E5-9987-42FC-A72D-258F4D1F58D9}" srcOrd="1" destOrd="0" presId="urn:microsoft.com/office/officeart/2005/8/layout/process1"/>
    <dgm:cxn modelId="{75FF4B74-523F-43B6-9F23-BF1CF50E954B}" srcId="{00A7318F-9BFA-4CB6-8FE7-1495C776B574}" destId="{1D007C2C-39FA-4E1D-B7A1-739DE4876831}" srcOrd="2" destOrd="0" parTransId="{03D16A22-F864-490B-B0AD-A5BC600824CF}" sibTransId="{6C81FD1C-AFCB-4A17-BE60-5207D60C4165}"/>
    <dgm:cxn modelId="{A3CEE283-A577-4B3B-B952-9BFE6E639FC3}" type="presOf" srcId="{962AC780-2BF6-443D-B330-528DDB7514DB}" destId="{BC16BDAE-E59C-4EDA-8148-D9FCDB7A4F4C}" srcOrd="1" destOrd="0" presId="urn:microsoft.com/office/officeart/2005/8/layout/process1"/>
    <dgm:cxn modelId="{7BEDAB86-B25B-4B0D-969F-4997C5164DFF}" srcId="{00A7318F-9BFA-4CB6-8FE7-1495C776B574}" destId="{EFBD5E2E-9FAA-45ED-8B57-74605FDE0CFA}" srcOrd="0" destOrd="0" parTransId="{C1CDBFAA-335E-4CFE-849A-036231B7E7DC}" sibTransId="{962AC780-2BF6-443D-B330-528DDB7514DB}"/>
    <dgm:cxn modelId="{9A926B8D-DAFF-4A33-A9DD-45DF8B7C347B}" type="presOf" srcId="{C401F440-EA28-4BD6-BA72-8FABEFD046BD}" destId="{BAE6A81E-245A-4F8C-AE34-FB9008832BD9}" srcOrd="0" destOrd="0" presId="urn:microsoft.com/office/officeart/2005/8/layout/process1"/>
    <dgm:cxn modelId="{5D7A3F8F-4234-4FB1-98A4-81EA5A7BE917}" type="presOf" srcId="{5265B616-5A44-4253-9965-6CAFDC71F7D7}" destId="{A4964A14-ECC1-4652-AC95-FBD7CDEC47CC}" srcOrd="0" destOrd="0" presId="urn:microsoft.com/office/officeart/2005/8/layout/process1"/>
    <dgm:cxn modelId="{5AF09294-B52E-435E-AC07-13BB7D5274FB}" type="presOf" srcId="{1DEA14AE-307B-4881-A35F-7FCB58CDFDD5}" destId="{18664DA6-0E37-4D5A-BF7F-3399E85E8DEF}" srcOrd="1" destOrd="0" presId="urn:microsoft.com/office/officeart/2005/8/layout/process1"/>
    <dgm:cxn modelId="{3AD2249E-CEBD-4592-8B9C-6AD3944C4E6C}" type="presOf" srcId="{1DEA14AE-307B-4881-A35F-7FCB58CDFDD5}" destId="{B9F6A6F9-544D-425D-B51D-A0C4BC1F3700}" srcOrd="0" destOrd="0" presId="urn:microsoft.com/office/officeart/2005/8/layout/process1"/>
    <dgm:cxn modelId="{585993AF-BBF6-4E5E-9E6A-E6B8E6C644DC}" srcId="{00A7318F-9BFA-4CB6-8FE7-1495C776B574}" destId="{D18B173C-7461-4A85-B946-FE1793C6FCF1}" srcOrd="8" destOrd="0" parTransId="{8C7EC889-8AA4-49A4-9B3C-909431ECBBF6}" sibTransId="{6321FFCB-F1F1-4CD2-B50E-C601623C28C5}"/>
    <dgm:cxn modelId="{44D5B4B9-0CBF-4C15-81C0-42C675262873}" type="presOf" srcId="{98AD2B71-779B-48CF-89CD-7A4F3CA525AE}" destId="{904BBAEF-598F-40C0-BBC4-84FF4B9F15F6}" srcOrd="0" destOrd="0" presId="urn:microsoft.com/office/officeart/2005/8/layout/process1"/>
    <dgm:cxn modelId="{CD7484C6-E2EB-4084-B297-A7D0649035D0}" srcId="{00A7318F-9BFA-4CB6-8FE7-1495C776B574}" destId="{4F132ABD-EB0B-4588-B532-74297F37AA1E}" srcOrd="7" destOrd="0" parTransId="{294308F9-9854-4041-A3A4-0D17471BE551}" sibTransId="{E790D200-CE12-4CE6-BC70-245419C918EC}"/>
    <dgm:cxn modelId="{FE4D71CC-C951-46CD-BF43-607E13E3BB24}" srcId="{00A7318F-9BFA-4CB6-8FE7-1495C776B574}" destId="{5CAD6474-B14B-4258-AAD0-073809A963EE}" srcOrd="5" destOrd="0" parTransId="{712E5924-81E3-4A65-897C-E3B5253FC3B8}" sibTransId="{4394A712-BA71-45E4-A5E3-D09DE0F9B94C}"/>
    <dgm:cxn modelId="{220670D4-F6B0-46E3-BB30-DDD06700CC82}" type="presOf" srcId="{5CAD6474-B14B-4258-AAD0-073809A963EE}" destId="{B6B66393-F75E-4241-ADE2-6E3AF0420DCE}" srcOrd="0" destOrd="0" presId="urn:microsoft.com/office/officeart/2005/8/layout/process1"/>
    <dgm:cxn modelId="{4BED91DA-3E20-4DE8-A87B-F6936329AC83}" type="presOf" srcId="{EFBD5E2E-9FAA-45ED-8B57-74605FDE0CFA}" destId="{260A76C0-4D80-4F77-ADB8-487206F0DAD1}" srcOrd="0" destOrd="0" presId="urn:microsoft.com/office/officeart/2005/8/layout/process1"/>
    <dgm:cxn modelId="{466F12E1-01FE-49FD-9CAE-3852F05CA93E}" type="presOf" srcId="{6321FFCB-F1F1-4CD2-B50E-C601623C28C5}" destId="{C0D3A5CC-FA7F-41FA-88E6-014C4C337EDB}" srcOrd="0" destOrd="0" presId="urn:microsoft.com/office/officeart/2005/8/layout/process1"/>
    <dgm:cxn modelId="{EE1C65E2-B2F3-4EF9-88DB-3964672F9A42}" srcId="{00A7318F-9BFA-4CB6-8FE7-1495C776B574}" destId="{6F08943C-1E04-4D11-94A0-A3CC213B6806}" srcOrd="9" destOrd="0" parTransId="{71A16441-134C-4BF3-B33B-2C7214A80273}" sibTransId="{08BBC075-6CC3-4311-87BC-D6DF72817907}"/>
    <dgm:cxn modelId="{75F2C7ED-2A8B-4692-AA3A-13FE4330DE05}" type="presOf" srcId="{4394A712-BA71-45E4-A5E3-D09DE0F9B94C}" destId="{3AD4B0B3-87AE-4FDE-A1EE-AA077AC14E67}" srcOrd="1" destOrd="0" presId="urn:microsoft.com/office/officeart/2005/8/layout/process1"/>
    <dgm:cxn modelId="{B4B2F3EE-9A6F-438E-AE5A-DEE54F1842EE}" type="presOf" srcId="{37B14858-D40C-4AE3-94C0-EA1001ABC843}" destId="{82EDE882-7FCD-423C-B60A-6D71B5A3DBA8}" srcOrd="0" destOrd="0" presId="urn:microsoft.com/office/officeart/2005/8/layout/process1"/>
    <dgm:cxn modelId="{E25988F5-0C48-4275-997A-709D00F601C0}" type="presOf" srcId="{4394A712-BA71-45E4-A5E3-D09DE0F9B94C}" destId="{E720AA2C-395F-4481-99FF-78BC5D44251A}" srcOrd="0" destOrd="0" presId="urn:microsoft.com/office/officeart/2005/8/layout/process1"/>
    <dgm:cxn modelId="{214FD9F7-43FF-4F0D-81E5-641BED948193}" type="presOf" srcId="{6F08943C-1E04-4D11-94A0-A3CC213B6806}" destId="{7FB1F2EA-C801-4D25-83A8-A144E092786F}" srcOrd="0" destOrd="0" presId="urn:microsoft.com/office/officeart/2005/8/layout/process1"/>
    <dgm:cxn modelId="{C71AF3F8-2B92-4F2F-88DF-7220E36B56CB}" srcId="{00A7318F-9BFA-4CB6-8FE7-1495C776B574}" destId="{51EBD7E7-73EF-417A-BCC6-364748854372}" srcOrd="3" destOrd="0" parTransId="{A2BD32BF-D075-4D9B-932F-25784EF10BFA}" sibTransId="{1DEA14AE-307B-4881-A35F-7FCB58CDFDD5}"/>
    <dgm:cxn modelId="{60AAEEF9-0E1D-4A47-95A9-3A47C4E31AA0}" type="presOf" srcId="{962AC780-2BF6-443D-B330-528DDB7514DB}" destId="{A9258B19-D1F8-4E4C-926C-EF34CF536402}" srcOrd="0" destOrd="0" presId="urn:microsoft.com/office/officeart/2005/8/layout/process1"/>
    <dgm:cxn modelId="{F71AF8FF-AE47-4F13-85A9-0EF14A825459}" type="presOf" srcId="{B1A6EF4E-D7BB-429F-BA92-38949C039CDB}" destId="{3AE1CBBA-D4B4-49BF-9E3A-D774ACAA4DCE}" srcOrd="1" destOrd="0" presId="urn:microsoft.com/office/officeart/2005/8/layout/process1"/>
    <dgm:cxn modelId="{E4BB522A-72E1-495A-A418-499D04FE2EC1}" type="presParOf" srcId="{069A43BB-FF3C-47C1-89EC-4CA8CC7D5D4E}" destId="{260A76C0-4D80-4F77-ADB8-487206F0DAD1}" srcOrd="0" destOrd="0" presId="urn:microsoft.com/office/officeart/2005/8/layout/process1"/>
    <dgm:cxn modelId="{8708AD05-09E4-4C8F-A9F2-F0CB996D836E}" type="presParOf" srcId="{069A43BB-FF3C-47C1-89EC-4CA8CC7D5D4E}" destId="{A9258B19-D1F8-4E4C-926C-EF34CF536402}" srcOrd="1" destOrd="0" presId="urn:microsoft.com/office/officeart/2005/8/layout/process1"/>
    <dgm:cxn modelId="{2CCD0BC1-AA87-4217-99FC-E5D7491F4544}" type="presParOf" srcId="{A9258B19-D1F8-4E4C-926C-EF34CF536402}" destId="{BC16BDAE-E59C-4EDA-8148-D9FCDB7A4F4C}" srcOrd="0" destOrd="0" presId="urn:microsoft.com/office/officeart/2005/8/layout/process1"/>
    <dgm:cxn modelId="{9062A936-93A2-4685-8FE6-C71FF00DE805}" type="presParOf" srcId="{069A43BB-FF3C-47C1-89EC-4CA8CC7D5D4E}" destId="{A4964A14-ECC1-4652-AC95-FBD7CDEC47CC}" srcOrd="2" destOrd="0" presId="urn:microsoft.com/office/officeart/2005/8/layout/process1"/>
    <dgm:cxn modelId="{F148EA36-349D-4995-8191-480BFFA36EEC}" type="presParOf" srcId="{069A43BB-FF3C-47C1-89EC-4CA8CC7D5D4E}" destId="{B892BE61-90EF-445C-86B2-962C58167557}" srcOrd="3" destOrd="0" presId="urn:microsoft.com/office/officeart/2005/8/layout/process1"/>
    <dgm:cxn modelId="{2FE1CDE5-F3D7-4AB8-A5CF-00F86368AA38}" type="presParOf" srcId="{B892BE61-90EF-445C-86B2-962C58167557}" destId="{3AE1CBBA-D4B4-49BF-9E3A-D774ACAA4DCE}" srcOrd="0" destOrd="0" presId="urn:microsoft.com/office/officeart/2005/8/layout/process1"/>
    <dgm:cxn modelId="{97C70285-AF5C-40C7-9BD5-DA99A6F70D1D}" type="presParOf" srcId="{069A43BB-FF3C-47C1-89EC-4CA8CC7D5D4E}" destId="{EE9C37DE-C7F0-434C-8307-049D00E9F4BA}" srcOrd="4" destOrd="0" presId="urn:microsoft.com/office/officeart/2005/8/layout/process1"/>
    <dgm:cxn modelId="{76B4B533-1B3D-46F9-B52C-79D71184B428}" type="presParOf" srcId="{069A43BB-FF3C-47C1-89EC-4CA8CC7D5D4E}" destId="{E6134704-9AFB-4059-9360-88362D013CF7}" srcOrd="5" destOrd="0" presId="urn:microsoft.com/office/officeart/2005/8/layout/process1"/>
    <dgm:cxn modelId="{04A1180D-5A22-4519-B5C2-B70C323D0A97}" type="presParOf" srcId="{E6134704-9AFB-4059-9360-88362D013CF7}" destId="{029F10CD-688E-424A-8D35-72DFDE2310D5}" srcOrd="0" destOrd="0" presId="urn:microsoft.com/office/officeart/2005/8/layout/process1"/>
    <dgm:cxn modelId="{B0C1606B-370C-4B01-A42A-B5D67753114B}" type="presParOf" srcId="{069A43BB-FF3C-47C1-89EC-4CA8CC7D5D4E}" destId="{091A1462-5C79-420A-B0B5-3D10C13CD387}" srcOrd="6" destOrd="0" presId="urn:microsoft.com/office/officeart/2005/8/layout/process1"/>
    <dgm:cxn modelId="{B01B3666-42EA-4020-BA28-CC537807152F}" type="presParOf" srcId="{069A43BB-FF3C-47C1-89EC-4CA8CC7D5D4E}" destId="{B9F6A6F9-544D-425D-B51D-A0C4BC1F3700}" srcOrd="7" destOrd="0" presId="urn:microsoft.com/office/officeart/2005/8/layout/process1"/>
    <dgm:cxn modelId="{09DA9736-7E04-4B33-89EB-CC356D5D0285}" type="presParOf" srcId="{B9F6A6F9-544D-425D-B51D-A0C4BC1F3700}" destId="{18664DA6-0E37-4D5A-BF7F-3399E85E8DEF}" srcOrd="0" destOrd="0" presId="urn:microsoft.com/office/officeart/2005/8/layout/process1"/>
    <dgm:cxn modelId="{E800AB96-8580-4228-8DDF-9B09A457C31E}" type="presParOf" srcId="{069A43BB-FF3C-47C1-89EC-4CA8CC7D5D4E}" destId="{904BBAEF-598F-40C0-BBC4-84FF4B9F15F6}" srcOrd="8" destOrd="0" presId="urn:microsoft.com/office/officeart/2005/8/layout/process1"/>
    <dgm:cxn modelId="{6A63DA32-358E-4FF8-B1D2-BD2067CB75A2}" type="presParOf" srcId="{069A43BB-FF3C-47C1-89EC-4CA8CC7D5D4E}" destId="{BAE6A81E-245A-4F8C-AE34-FB9008832BD9}" srcOrd="9" destOrd="0" presId="urn:microsoft.com/office/officeart/2005/8/layout/process1"/>
    <dgm:cxn modelId="{3DD1C862-A0B5-4463-83C7-68CB8E63C17F}" type="presParOf" srcId="{BAE6A81E-245A-4F8C-AE34-FB9008832BD9}" destId="{9FE468A0-33A4-47A4-BF49-55DB2733E804}" srcOrd="0" destOrd="0" presId="urn:microsoft.com/office/officeart/2005/8/layout/process1"/>
    <dgm:cxn modelId="{BE00BA81-EBE6-473E-BBF2-82C15E31A676}" type="presParOf" srcId="{069A43BB-FF3C-47C1-89EC-4CA8CC7D5D4E}" destId="{B6B66393-F75E-4241-ADE2-6E3AF0420DCE}" srcOrd="10" destOrd="0" presId="urn:microsoft.com/office/officeart/2005/8/layout/process1"/>
    <dgm:cxn modelId="{A8EC9D25-5FBB-4CD5-BBB9-276706785866}" type="presParOf" srcId="{069A43BB-FF3C-47C1-89EC-4CA8CC7D5D4E}" destId="{E720AA2C-395F-4481-99FF-78BC5D44251A}" srcOrd="11" destOrd="0" presId="urn:microsoft.com/office/officeart/2005/8/layout/process1"/>
    <dgm:cxn modelId="{E3883694-910F-49A5-B730-9C963C1C542B}" type="presParOf" srcId="{E720AA2C-395F-4481-99FF-78BC5D44251A}" destId="{3AD4B0B3-87AE-4FDE-A1EE-AA077AC14E67}" srcOrd="0" destOrd="0" presId="urn:microsoft.com/office/officeart/2005/8/layout/process1"/>
    <dgm:cxn modelId="{2427975C-4B9E-4A07-8A7F-27F25F5C0ADB}" type="presParOf" srcId="{069A43BB-FF3C-47C1-89EC-4CA8CC7D5D4E}" destId="{0CB2E17C-A48B-433F-A1AC-F646062B1501}" srcOrd="12" destOrd="0" presId="urn:microsoft.com/office/officeart/2005/8/layout/process1"/>
    <dgm:cxn modelId="{1AFE4BB8-9B5C-4ED7-B5B6-C07EF28CA5CC}" type="presParOf" srcId="{069A43BB-FF3C-47C1-89EC-4CA8CC7D5D4E}" destId="{82EDE882-7FCD-423C-B60A-6D71B5A3DBA8}" srcOrd="13" destOrd="0" presId="urn:microsoft.com/office/officeart/2005/8/layout/process1"/>
    <dgm:cxn modelId="{CD5D0357-C42B-4E9A-B495-4FC966033328}" type="presParOf" srcId="{82EDE882-7FCD-423C-B60A-6D71B5A3DBA8}" destId="{139A641F-BF7F-45BC-B0D6-3EE3BB14AE26}" srcOrd="0" destOrd="0" presId="urn:microsoft.com/office/officeart/2005/8/layout/process1"/>
    <dgm:cxn modelId="{8A4EADC7-BE01-40A9-9BF9-DCE7C87FFDD1}" type="presParOf" srcId="{069A43BB-FF3C-47C1-89EC-4CA8CC7D5D4E}" destId="{6A90ED51-D5CD-4B9D-B9FE-0FA6E80FC6D4}" srcOrd="14" destOrd="0" presId="urn:microsoft.com/office/officeart/2005/8/layout/process1"/>
    <dgm:cxn modelId="{41E0E38C-F14C-46A9-8713-1C3D4A64928E}" type="presParOf" srcId="{069A43BB-FF3C-47C1-89EC-4CA8CC7D5D4E}" destId="{9B103A78-C548-4955-AB84-2197EB8125DE}" srcOrd="15" destOrd="0" presId="urn:microsoft.com/office/officeart/2005/8/layout/process1"/>
    <dgm:cxn modelId="{41F96D2A-40A1-4FF8-94D7-50D52BAD8DC1}" type="presParOf" srcId="{9B103A78-C548-4955-AB84-2197EB8125DE}" destId="{497813E5-9987-42FC-A72D-258F4D1F58D9}" srcOrd="0" destOrd="0" presId="urn:microsoft.com/office/officeart/2005/8/layout/process1"/>
    <dgm:cxn modelId="{3DCB96D1-0F0F-4F58-B8E7-6AE1EBEA3398}" type="presParOf" srcId="{069A43BB-FF3C-47C1-89EC-4CA8CC7D5D4E}" destId="{B16775CB-9D47-46B4-82BA-22E9075BFD95}" srcOrd="16" destOrd="0" presId="urn:microsoft.com/office/officeart/2005/8/layout/process1"/>
    <dgm:cxn modelId="{ABEE0461-408D-48A4-9D3D-2EFD9F0F77DA}" type="presParOf" srcId="{069A43BB-FF3C-47C1-89EC-4CA8CC7D5D4E}" destId="{C0D3A5CC-FA7F-41FA-88E6-014C4C337EDB}" srcOrd="17" destOrd="0" presId="urn:microsoft.com/office/officeart/2005/8/layout/process1"/>
    <dgm:cxn modelId="{B2B42AE2-3E1F-488C-B3ED-648B055208B2}" type="presParOf" srcId="{C0D3A5CC-FA7F-41FA-88E6-014C4C337EDB}" destId="{609235F3-44E1-4E8F-BEBB-C716FE635FE7}" srcOrd="0" destOrd="0" presId="urn:microsoft.com/office/officeart/2005/8/layout/process1"/>
    <dgm:cxn modelId="{2BB9C2A5-B068-4423-BDD4-0105C95B9D04}" type="presParOf" srcId="{069A43BB-FF3C-47C1-89EC-4CA8CC7D5D4E}" destId="{7FB1F2EA-C801-4D25-83A8-A144E092786F}" srcOrd="1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27E8F3-6F15-4E91-B45E-8A718A1D59C0}" type="doc">
      <dgm:prSet loTypeId="urn:microsoft.com/office/officeart/2011/layout/HexagonRadial" loCatId="cycle" qsTypeId="urn:microsoft.com/office/officeart/2005/8/quickstyle/simple1" qsCatId="simple" csTypeId="urn:microsoft.com/office/officeart/2005/8/colors/accent3_2" csCatId="accent3" phldr="1"/>
      <dgm:spPr/>
      <dgm:t>
        <a:bodyPr/>
        <a:lstStyle/>
        <a:p>
          <a:endParaRPr lang="en-US"/>
        </a:p>
      </dgm:t>
    </dgm:pt>
    <dgm:pt modelId="{91C7FD0A-536B-4457-9222-16856CE3B402}">
      <dgm:prSet phldrT="[Text]" custT="1"/>
      <dgm:spPr>
        <a:solidFill>
          <a:schemeClr val="bg2">
            <a:lumMod val="75000"/>
          </a:schemeClr>
        </a:solidFill>
        <a:ln>
          <a:noFill/>
        </a:ln>
      </dgm:spPr>
      <dgm:t>
        <a:bodyPr/>
        <a:lstStyle/>
        <a:p>
          <a:r>
            <a:rPr lang="en-US" sz="1400">
              <a:latin typeface="+mn-lt"/>
              <a:cs typeface="Oracle Sans" panose="020B0503020204020204" pitchFamily="34" charset="0"/>
            </a:rPr>
            <a:t>Core HR</a:t>
          </a:r>
        </a:p>
      </dgm:t>
    </dgm:pt>
    <dgm:pt modelId="{4A38B836-AE45-462C-82C4-39BFB4E89756}" type="parTrans" cxnId="{25F1E521-3E48-4637-9516-A65A3C49B064}">
      <dgm:prSet/>
      <dgm:spPr/>
      <dgm:t>
        <a:bodyPr/>
        <a:lstStyle/>
        <a:p>
          <a:endParaRPr lang="en-US" sz="1400">
            <a:latin typeface="+mn-lt"/>
          </a:endParaRPr>
        </a:p>
      </dgm:t>
    </dgm:pt>
    <dgm:pt modelId="{2B44FE17-AA4E-4F70-9FEA-521997074A0D}" type="sibTrans" cxnId="{25F1E521-3E48-4637-9516-A65A3C49B064}">
      <dgm:prSet/>
      <dgm:spPr/>
      <dgm:t>
        <a:bodyPr/>
        <a:lstStyle/>
        <a:p>
          <a:endParaRPr lang="en-US" sz="1400">
            <a:latin typeface="+mn-lt"/>
          </a:endParaRPr>
        </a:p>
      </dgm:t>
    </dgm:pt>
    <dgm:pt modelId="{520B3D86-627C-4599-8A3F-547B6BB4F032}">
      <dgm:prSet phldrT="[Text]" custT="1"/>
      <dgm:spPr/>
      <dgm:t>
        <a:bodyPr/>
        <a:lstStyle/>
        <a:p>
          <a:r>
            <a:rPr lang="en-US" sz="1400">
              <a:latin typeface="+mn-lt"/>
              <a:cs typeface="Oracle Sans" panose="020B0503020204020204" pitchFamily="34" charset="0"/>
            </a:rPr>
            <a:t>Payroll</a:t>
          </a:r>
        </a:p>
      </dgm:t>
    </dgm:pt>
    <dgm:pt modelId="{80DE9309-81A2-4203-B62B-DCDC3D8970BF}" type="parTrans" cxnId="{534ECC87-AC4E-4708-807C-E60B4F64F856}">
      <dgm:prSet/>
      <dgm:spPr/>
      <dgm:t>
        <a:bodyPr/>
        <a:lstStyle/>
        <a:p>
          <a:endParaRPr lang="en-US" sz="1400">
            <a:latin typeface="+mn-lt"/>
          </a:endParaRPr>
        </a:p>
      </dgm:t>
    </dgm:pt>
    <dgm:pt modelId="{D5637463-EFC6-45CA-A29B-E62B14124522}" type="sibTrans" cxnId="{534ECC87-AC4E-4708-807C-E60B4F64F856}">
      <dgm:prSet/>
      <dgm:spPr/>
      <dgm:t>
        <a:bodyPr/>
        <a:lstStyle/>
        <a:p>
          <a:endParaRPr lang="en-US" sz="1400">
            <a:latin typeface="+mn-lt"/>
          </a:endParaRPr>
        </a:p>
      </dgm:t>
    </dgm:pt>
    <dgm:pt modelId="{4E1471CE-B75B-4C29-A006-FA0D2D6A4B5F}">
      <dgm:prSet phldrT="[Text]" custT="1"/>
      <dgm:spPr/>
      <dgm:t>
        <a:bodyPr/>
        <a:lstStyle/>
        <a:p>
          <a:r>
            <a:rPr lang="en-US" sz="1400">
              <a:latin typeface="+mn-lt"/>
              <a:cs typeface="Oracle Sans" panose="020B0503020204020204" pitchFamily="34" charset="0"/>
            </a:rPr>
            <a:t>Time &amp; Labor </a:t>
          </a:r>
        </a:p>
      </dgm:t>
    </dgm:pt>
    <dgm:pt modelId="{CEBD3F1A-B4B1-43CC-A206-CAAC515F8493}" type="parTrans" cxnId="{FA90A5C4-974E-4628-8948-43F28F7ADC91}">
      <dgm:prSet/>
      <dgm:spPr/>
      <dgm:t>
        <a:bodyPr/>
        <a:lstStyle/>
        <a:p>
          <a:endParaRPr lang="en-US" sz="1400">
            <a:latin typeface="+mn-lt"/>
          </a:endParaRPr>
        </a:p>
      </dgm:t>
    </dgm:pt>
    <dgm:pt modelId="{4A320F04-D78B-4FD8-A408-CF334BD22050}" type="sibTrans" cxnId="{FA90A5C4-974E-4628-8948-43F28F7ADC91}">
      <dgm:prSet/>
      <dgm:spPr/>
      <dgm:t>
        <a:bodyPr/>
        <a:lstStyle/>
        <a:p>
          <a:endParaRPr lang="en-US" sz="1400">
            <a:latin typeface="+mn-lt"/>
          </a:endParaRPr>
        </a:p>
      </dgm:t>
    </dgm:pt>
    <dgm:pt modelId="{B5A12A52-89E5-4289-A26B-D532F3EE4EB3}">
      <dgm:prSet phldrT="[Text]" custT="1"/>
      <dgm:spPr/>
      <dgm:t>
        <a:bodyPr/>
        <a:lstStyle/>
        <a:p>
          <a:r>
            <a:rPr lang="en-US" sz="1400">
              <a:latin typeface="+mn-lt"/>
              <a:cs typeface="Oracle Sans" panose="020B0503020204020204" pitchFamily="34" charset="0"/>
            </a:rPr>
            <a:t>Performance</a:t>
          </a:r>
        </a:p>
      </dgm:t>
    </dgm:pt>
    <dgm:pt modelId="{DC993209-4A89-4F3F-B26C-36FAA1216912}" type="parTrans" cxnId="{3519DD60-6E0E-41ED-8183-3BEAE4A07681}">
      <dgm:prSet/>
      <dgm:spPr/>
      <dgm:t>
        <a:bodyPr/>
        <a:lstStyle/>
        <a:p>
          <a:endParaRPr lang="en-US" sz="1400">
            <a:latin typeface="+mn-lt"/>
          </a:endParaRPr>
        </a:p>
      </dgm:t>
    </dgm:pt>
    <dgm:pt modelId="{5F82560E-E61C-4EEF-90E5-D412C6523242}" type="sibTrans" cxnId="{3519DD60-6E0E-41ED-8183-3BEAE4A07681}">
      <dgm:prSet/>
      <dgm:spPr/>
      <dgm:t>
        <a:bodyPr/>
        <a:lstStyle/>
        <a:p>
          <a:endParaRPr lang="en-US" sz="1400">
            <a:latin typeface="+mn-lt"/>
          </a:endParaRPr>
        </a:p>
      </dgm:t>
    </dgm:pt>
    <dgm:pt modelId="{A1CF2480-37AB-40FC-931D-1EFD62386862}">
      <dgm:prSet phldrT="[Text]" custT="1"/>
      <dgm:spPr/>
      <dgm:t>
        <a:bodyPr/>
        <a:lstStyle/>
        <a:p>
          <a:r>
            <a:rPr lang="en-US" sz="1400" dirty="0">
              <a:latin typeface="+mn-lt"/>
              <a:cs typeface="Oracle Sans" panose="020B0503020204020204" pitchFamily="34" charset="0"/>
            </a:rPr>
            <a:t>Learning</a:t>
          </a:r>
        </a:p>
      </dgm:t>
    </dgm:pt>
    <dgm:pt modelId="{E438ABAC-0DB6-44B8-8646-5097654C7892}" type="parTrans" cxnId="{EA4843E0-A930-4229-AE93-6F8E988F4D75}">
      <dgm:prSet/>
      <dgm:spPr/>
      <dgm:t>
        <a:bodyPr/>
        <a:lstStyle/>
        <a:p>
          <a:endParaRPr lang="en-US" sz="1400">
            <a:latin typeface="+mn-lt"/>
          </a:endParaRPr>
        </a:p>
      </dgm:t>
    </dgm:pt>
    <dgm:pt modelId="{53A91B01-78DA-4673-875A-192F407DE28C}" type="sibTrans" cxnId="{EA4843E0-A930-4229-AE93-6F8E988F4D75}">
      <dgm:prSet/>
      <dgm:spPr/>
      <dgm:t>
        <a:bodyPr/>
        <a:lstStyle/>
        <a:p>
          <a:endParaRPr lang="en-US" sz="1400">
            <a:latin typeface="+mn-lt"/>
          </a:endParaRPr>
        </a:p>
      </dgm:t>
    </dgm:pt>
    <dgm:pt modelId="{74F59C47-C4A9-4B6A-B6C6-64BF0A39093A}">
      <dgm:prSet phldrT="[Text]" custT="1"/>
      <dgm:spPr/>
      <dgm:t>
        <a:bodyPr/>
        <a:lstStyle/>
        <a:p>
          <a:r>
            <a:rPr lang="en-US" sz="1200">
              <a:latin typeface="+mn-lt"/>
              <a:cs typeface="Oracle Sans" panose="020B0503020204020204" pitchFamily="34" charset="0"/>
            </a:rPr>
            <a:t>Compensation</a:t>
          </a:r>
        </a:p>
      </dgm:t>
    </dgm:pt>
    <dgm:pt modelId="{4235F644-9C12-4D8D-9498-717391F21980}" type="parTrans" cxnId="{C2806439-2114-4300-88AB-F80AD6A49553}">
      <dgm:prSet/>
      <dgm:spPr/>
      <dgm:t>
        <a:bodyPr/>
        <a:lstStyle/>
        <a:p>
          <a:endParaRPr lang="en-US" sz="1400">
            <a:latin typeface="+mn-lt"/>
          </a:endParaRPr>
        </a:p>
      </dgm:t>
    </dgm:pt>
    <dgm:pt modelId="{809EEE31-C7B1-4F28-A588-F504C69861EE}" type="sibTrans" cxnId="{C2806439-2114-4300-88AB-F80AD6A49553}">
      <dgm:prSet/>
      <dgm:spPr/>
      <dgm:t>
        <a:bodyPr/>
        <a:lstStyle/>
        <a:p>
          <a:endParaRPr lang="en-US" sz="1400">
            <a:latin typeface="+mn-lt"/>
          </a:endParaRPr>
        </a:p>
      </dgm:t>
    </dgm:pt>
    <dgm:pt modelId="{D41E82E8-7ED1-4C9C-A0AB-49ED085B2718}">
      <dgm:prSet phldrT="[Text]" custT="1"/>
      <dgm:spPr/>
      <dgm:t>
        <a:bodyPr/>
        <a:lstStyle/>
        <a:p>
          <a:endParaRPr lang="en-US"/>
        </a:p>
      </dgm:t>
    </dgm:pt>
    <dgm:pt modelId="{18D377D2-4A40-41F3-9040-E83526E1C23A}" type="parTrans" cxnId="{2288ECFC-7D50-4FD8-8720-56A2B7703A11}">
      <dgm:prSet/>
      <dgm:spPr/>
      <dgm:t>
        <a:bodyPr/>
        <a:lstStyle/>
        <a:p>
          <a:endParaRPr lang="en-US" sz="1400">
            <a:latin typeface="+mn-lt"/>
          </a:endParaRPr>
        </a:p>
      </dgm:t>
    </dgm:pt>
    <dgm:pt modelId="{5091993C-EB36-40B5-8814-BDC9E9E40E95}" type="sibTrans" cxnId="{2288ECFC-7D50-4FD8-8720-56A2B7703A11}">
      <dgm:prSet/>
      <dgm:spPr/>
      <dgm:t>
        <a:bodyPr/>
        <a:lstStyle/>
        <a:p>
          <a:endParaRPr lang="en-US" sz="1400">
            <a:latin typeface="+mn-lt"/>
          </a:endParaRPr>
        </a:p>
      </dgm:t>
    </dgm:pt>
    <dgm:pt modelId="{24757BD2-380F-4998-A1C5-CB81C14E82D7}">
      <dgm:prSet phldrT="[Text]"/>
      <dgm:spPr/>
      <dgm:t>
        <a:bodyPr/>
        <a:lstStyle/>
        <a:p>
          <a:r>
            <a:rPr lang="en-US">
              <a:latin typeface="+mn-lt"/>
              <a:cs typeface="Oracle Sans" panose="020B0503020204020204" pitchFamily="34" charset="0"/>
            </a:rPr>
            <a:t>Absence Management </a:t>
          </a:r>
        </a:p>
      </dgm:t>
    </dgm:pt>
    <dgm:pt modelId="{98C726BD-B46D-4370-881D-150B9603228F}" type="parTrans" cxnId="{1AF94917-139B-4D2B-A9FC-E4AFCDA2AB34}">
      <dgm:prSet/>
      <dgm:spPr/>
      <dgm:t>
        <a:bodyPr/>
        <a:lstStyle/>
        <a:p>
          <a:endParaRPr lang="en-US"/>
        </a:p>
      </dgm:t>
    </dgm:pt>
    <dgm:pt modelId="{D5661702-16B6-42A7-818F-892434D54DE9}" type="sibTrans" cxnId="{1AF94917-139B-4D2B-A9FC-E4AFCDA2AB34}">
      <dgm:prSet/>
      <dgm:spPr/>
      <dgm:t>
        <a:bodyPr/>
        <a:lstStyle/>
        <a:p>
          <a:endParaRPr lang="en-US"/>
        </a:p>
      </dgm:t>
    </dgm:pt>
    <dgm:pt modelId="{7141411C-83C9-4278-B48B-FF8DC772A0A1}" type="pres">
      <dgm:prSet presAssocID="{E327E8F3-6F15-4E91-B45E-8A718A1D59C0}" presName="Name0" presStyleCnt="0">
        <dgm:presLayoutVars>
          <dgm:chMax val="1"/>
          <dgm:chPref val="1"/>
          <dgm:dir/>
          <dgm:animOne val="branch"/>
          <dgm:animLvl val="lvl"/>
        </dgm:presLayoutVars>
      </dgm:prSet>
      <dgm:spPr/>
    </dgm:pt>
    <dgm:pt modelId="{62570B66-09EB-48CA-A59E-A3013DFA57CE}" type="pres">
      <dgm:prSet presAssocID="{91C7FD0A-536B-4457-9222-16856CE3B402}" presName="Parent" presStyleLbl="node0" presStyleIdx="0" presStyleCnt="1">
        <dgm:presLayoutVars>
          <dgm:chMax val="6"/>
          <dgm:chPref val="6"/>
        </dgm:presLayoutVars>
      </dgm:prSet>
      <dgm:spPr/>
    </dgm:pt>
    <dgm:pt modelId="{81A0D14D-39C3-4CA1-95C8-1CDCCC8961D0}" type="pres">
      <dgm:prSet presAssocID="{520B3D86-627C-4599-8A3F-547B6BB4F032}" presName="Accent1" presStyleCnt="0"/>
      <dgm:spPr/>
    </dgm:pt>
    <dgm:pt modelId="{92852A52-AB0E-407C-ACA1-9BDFE5F7A730}" type="pres">
      <dgm:prSet presAssocID="{520B3D86-627C-4599-8A3F-547B6BB4F032}" presName="Accent" presStyleLbl="bgShp" presStyleIdx="0" presStyleCnt="6"/>
      <dgm:spPr/>
    </dgm:pt>
    <dgm:pt modelId="{1515876A-039D-4643-960E-7B0D72DD475E}" type="pres">
      <dgm:prSet presAssocID="{520B3D86-627C-4599-8A3F-547B6BB4F032}" presName="Child1" presStyleLbl="node1" presStyleIdx="0" presStyleCnt="6">
        <dgm:presLayoutVars>
          <dgm:chMax val="0"/>
          <dgm:chPref val="0"/>
          <dgm:bulletEnabled val="1"/>
        </dgm:presLayoutVars>
      </dgm:prSet>
      <dgm:spPr/>
    </dgm:pt>
    <dgm:pt modelId="{E14149CF-A0FB-48F2-9BBB-32C991010851}" type="pres">
      <dgm:prSet presAssocID="{4E1471CE-B75B-4C29-A006-FA0D2D6A4B5F}" presName="Accent2" presStyleCnt="0"/>
      <dgm:spPr/>
    </dgm:pt>
    <dgm:pt modelId="{14AB226E-8428-4549-800A-8AEC644286BA}" type="pres">
      <dgm:prSet presAssocID="{4E1471CE-B75B-4C29-A006-FA0D2D6A4B5F}" presName="Accent" presStyleLbl="bgShp" presStyleIdx="1" presStyleCnt="6"/>
      <dgm:spPr/>
    </dgm:pt>
    <dgm:pt modelId="{DE70CF73-B950-4669-B261-79272B9B7CF2}" type="pres">
      <dgm:prSet presAssocID="{4E1471CE-B75B-4C29-A006-FA0D2D6A4B5F}" presName="Child2" presStyleLbl="node1" presStyleIdx="1" presStyleCnt="6">
        <dgm:presLayoutVars>
          <dgm:chMax val="0"/>
          <dgm:chPref val="0"/>
          <dgm:bulletEnabled val="1"/>
        </dgm:presLayoutVars>
      </dgm:prSet>
      <dgm:spPr/>
    </dgm:pt>
    <dgm:pt modelId="{67E24ED1-67E0-4AA9-AD6A-3735D9E7507E}" type="pres">
      <dgm:prSet presAssocID="{24757BD2-380F-4998-A1C5-CB81C14E82D7}" presName="Accent3" presStyleCnt="0"/>
      <dgm:spPr/>
    </dgm:pt>
    <dgm:pt modelId="{7E023E0C-C8D1-4FD6-B86A-D17AC3E85904}" type="pres">
      <dgm:prSet presAssocID="{24757BD2-380F-4998-A1C5-CB81C14E82D7}" presName="Accent" presStyleLbl="bgShp" presStyleIdx="2" presStyleCnt="6"/>
      <dgm:spPr/>
    </dgm:pt>
    <dgm:pt modelId="{5BAC70C8-0A7B-4770-A951-C2BB2503A9F4}" type="pres">
      <dgm:prSet presAssocID="{24757BD2-380F-4998-A1C5-CB81C14E82D7}" presName="Child3" presStyleLbl="node1" presStyleIdx="2" presStyleCnt="6">
        <dgm:presLayoutVars>
          <dgm:chMax val="0"/>
          <dgm:chPref val="0"/>
          <dgm:bulletEnabled val="1"/>
        </dgm:presLayoutVars>
      </dgm:prSet>
      <dgm:spPr/>
    </dgm:pt>
    <dgm:pt modelId="{E2D56FD9-9B93-4447-B330-55AB0DD4FC55}" type="pres">
      <dgm:prSet presAssocID="{B5A12A52-89E5-4289-A26B-D532F3EE4EB3}" presName="Accent4" presStyleCnt="0"/>
      <dgm:spPr/>
    </dgm:pt>
    <dgm:pt modelId="{43A9BBF9-2476-4F86-95B9-9A02AC56D9BD}" type="pres">
      <dgm:prSet presAssocID="{B5A12A52-89E5-4289-A26B-D532F3EE4EB3}" presName="Accent" presStyleLbl="bgShp" presStyleIdx="3" presStyleCnt="6"/>
      <dgm:spPr/>
    </dgm:pt>
    <dgm:pt modelId="{C2D2009E-A3C2-41AC-9C48-1954BCF46031}" type="pres">
      <dgm:prSet presAssocID="{B5A12A52-89E5-4289-A26B-D532F3EE4EB3}" presName="Child4" presStyleLbl="node1" presStyleIdx="3" presStyleCnt="6">
        <dgm:presLayoutVars>
          <dgm:chMax val="0"/>
          <dgm:chPref val="0"/>
          <dgm:bulletEnabled val="1"/>
        </dgm:presLayoutVars>
      </dgm:prSet>
      <dgm:spPr/>
    </dgm:pt>
    <dgm:pt modelId="{182894F9-CD4C-4144-9FAB-D6C4DC84384D}" type="pres">
      <dgm:prSet presAssocID="{A1CF2480-37AB-40FC-931D-1EFD62386862}" presName="Accent5" presStyleCnt="0"/>
      <dgm:spPr/>
    </dgm:pt>
    <dgm:pt modelId="{7A987E8A-1204-432C-BC61-A43501F13E5F}" type="pres">
      <dgm:prSet presAssocID="{A1CF2480-37AB-40FC-931D-1EFD62386862}" presName="Accent" presStyleLbl="bgShp" presStyleIdx="4" presStyleCnt="6"/>
      <dgm:spPr/>
    </dgm:pt>
    <dgm:pt modelId="{B2D34EC4-DF21-4393-91B7-7BED40A5E7C7}" type="pres">
      <dgm:prSet presAssocID="{A1CF2480-37AB-40FC-931D-1EFD62386862}" presName="Child5" presStyleLbl="node1" presStyleIdx="4" presStyleCnt="6">
        <dgm:presLayoutVars>
          <dgm:chMax val="0"/>
          <dgm:chPref val="0"/>
          <dgm:bulletEnabled val="1"/>
        </dgm:presLayoutVars>
      </dgm:prSet>
      <dgm:spPr/>
    </dgm:pt>
    <dgm:pt modelId="{3ACCB834-D1C7-4CD9-8602-10311811726C}" type="pres">
      <dgm:prSet presAssocID="{74F59C47-C4A9-4B6A-B6C6-64BF0A39093A}" presName="Accent6" presStyleCnt="0"/>
      <dgm:spPr/>
    </dgm:pt>
    <dgm:pt modelId="{DAD5DDBF-7682-4699-82A5-B484C6739B43}" type="pres">
      <dgm:prSet presAssocID="{74F59C47-C4A9-4B6A-B6C6-64BF0A39093A}" presName="Accent" presStyleLbl="bgShp" presStyleIdx="5" presStyleCnt="6"/>
      <dgm:spPr/>
    </dgm:pt>
    <dgm:pt modelId="{62C25AEF-4C76-49D9-9044-75E76B279603}" type="pres">
      <dgm:prSet presAssocID="{74F59C47-C4A9-4B6A-B6C6-64BF0A39093A}" presName="Child6" presStyleLbl="node1" presStyleIdx="5" presStyleCnt="6">
        <dgm:presLayoutVars>
          <dgm:chMax val="0"/>
          <dgm:chPref val="0"/>
          <dgm:bulletEnabled val="1"/>
        </dgm:presLayoutVars>
      </dgm:prSet>
      <dgm:spPr/>
    </dgm:pt>
  </dgm:ptLst>
  <dgm:cxnLst>
    <dgm:cxn modelId="{1AF94917-139B-4D2B-A9FC-E4AFCDA2AB34}" srcId="{91C7FD0A-536B-4457-9222-16856CE3B402}" destId="{24757BD2-380F-4998-A1C5-CB81C14E82D7}" srcOrd="2" destOrd="0" parTransId="{98C726BD-B46D-4370-881D-150B9603228F}" sibTransId="{D5661702-16B6-42A7-818F-892434D54DE9}"/>
    <dgm:cxn modelId="{25F1E521-3E48-4637-9516-A65A3C49B064}" srcId="{E327E8F3-6F15-4E91-B45E-8A718A1D59C0}" destId="{91C7FD0A-536B-4457-9222-16856CE3B402}" srcOrd="0" destOrd="0" parTransId="{4A38B836-AE45-462C-82C4-39BFB4E89756}" sibTransId="{2B44FE17-AA4E-4F70-9FEA-521997074A0D}"/>
    <dgm:cxn modelId="{C8F47B23-1678-4C07-BA4D-BF87188D95D9}" type="presOf" srcId="{4E1471CE-B75B-4C29-A006-FA0D2D6A4B5F}" destId="{DE70CF73-B950-4669-B261-79272B9B7CF2}" srcOrd="0" destOrd="0" presId="urn:microsoft.com/office/officeart/2011/layout/HexagonRadial"/>
    <dgm:cxn modelId="{0BEC8F26-AB77-4808-BF4A-C6E727DC8E50}" type="presOf" srcId="{A1CF2480-37AB-40FC-931D-1EFD62386862}" destId="{B2D34EC4-DF21-4393-91B7-7BED40A5E7C7}" srcOrd="0" destOrd="0" presId="urn:microsoft.com/office/officeart/2011/layout/HexagonRadial"/>
    <dgm:cxn modelId="{6D406637-6E2D-45F8-B271-8027D69B4A39}" type="presOf" srcId="{520B3D86-627C-4599-8A3F-547B6BB4F032}" destId="{1515876A-039D-4643-960E-7B0D72DD475E}" srcOrd="0" destOrd="0" presId="urn:microsoft.com/office/officeart/2011/layout/HexagonRadial"/>
    <dgm:cxn modelId="{C2806439-2114-4300-88AB-F80AD6A49553}" srcId="{91C7FD0A-536B-4457-9222-16856CE3B402}" destId="{74F59C47-C4A9-4B6A-B6C6-64BF0A39093A}" srcOrd="5" destOrd="0" parTransId="{4235F644-9C12-4D8D-9498-717391F21980}" sibTransId="{809EEE31-C7B1-4F28-A588-F504C69861EE}"/>
    <dgm:cxn modelId="{3519DD60-6E0E-41ED-8183-3BEAE4A07681}" srcId="{91C7FD0A-536B-4457-9222-16856CE3B402}" destId="{B5A12A52-89E5-4289-A26B-D532F3EE4EB3}" srcOrd="3" destOrd="0" parTransId="{DC993209-4A89-4F3F-B26C-36FAA1216912}" sibTransId="{5F82560E-E61C-4EEF-90E5-D412C6523242}"/>
    <dgm:cxn modelId="{534ECC87-AC4E-4708-807C-E60B4F64F856}" srcId="{91C7FD0A-536B-4457-9222-16856CE3B402}" destId="{520B3D86-627C-4599-8A3F-547B6BB4F032}" srcOrd="0" destOrd="0" parTransId="{80DE9309-81A2-4203-B62B-DCDC3D8970BF}" sibTransId="{D5637463-EFC6-45CA-A29B-E62B14124522}"/>
    <dgm:cxn modelId="{4BCD1FC0-D34E-42E0-9C01-2C4D414E6C2C}" type="presOf" srcId="{24757BD2-380F-4998-A1C5-CB81C14E82D7}" destId="{5BAC70C8-0A7B-4770-A951-C2BB2503A9F4}" srcOrd="0" destOrd="0" presId="urn:microsoft.com/office/officeart/2011/layout/HexagonRadial"/>
    <dgm:cxn modelId="{FA90A5C4-974E-4628-8948-43F28F7ADC91}" srcId="{91C7FD0A-536B-4457-9222-16856CE3B402}" destId="{4E1471CE-B75B-4C29-A006-FA0D2D6A4B5F}" srcOrd="1" destOrd="0" parTransId="{CEBD3F1A-B4B1-43CC-A206-CAAC515F8493}" sibTransId="{4A320F04-D78B-4FD8-A408-CF334BD22050}"/>
    <dgm:cxn modelId="{E47CBCD2-AE2E-4B92-A86B-BB2EA71A37EE}" type="presOf" srcId="{B5A12A52-89E5-4289-A26B-D532F3EE4EB3}" destId="{C2D2009E-A3C2-41AC-9C48-1954BCF46031}" srcOrd="0" destOrd="0" presId="urn:microsoft.com/office/officeart/2011/layout/HexagonRadial"/>
    <dgm:cxn modelId="{220A08E0-0F58-4C88-B354-8941E8350C91}" type="presOf" srcId="{91C7FD0A-536B-4457-9222-16856CE3B402}" destId="{62570B66-09EB-48CA-A59E-A3013DFA57CE}" srcOrd="0" destOrd="0" presId="urn:microsoft.com/office/officeart/2011/layout/HexagonRadial"/>
    <dgm:cxn modelId="{EA4843E0-A930-4229-AE93-6F8E988F4D75}" srcId="{91C7FD0A-536B-4457-9222-16856CE3B402}" destId="{A1CF2480-37AB-40FC-931D-1EFD62386862}" srcOrd="4" destOrd="0" parTransId="{E438ABAC-0DB6-44B8-8646-5097654C7892}" sibTransId="{53A91B01-78DA-4673-875A-192F407DE28C}"/>
    <dgm:cxn modelId="{3EBB3DF3-B2D7-40F9-B624-954A1F90C8D3}" type="presOf" srcId="{E327E8F3-6F15-4E91-B45E-8A718A1D59C0}" destId="{7141411C-83C9-4278-B48B-FF8DC772A0A1}" srcOrd="0" destOrd="0" presId="urn:microsoft.com/office/officeart/2011/layout/HexagonRadial"/>
    <dgm:cxn modelId="{EAD37FFB-A5D5-4442-BC90-91D1FEC32224}" type="presOf" srcId="{74F59C47-C4A9-4B6A-B6C6-64BF0A39093A}" destId="{62C25AEF-4C76-49D9-9044-75E76B279603}" srcOrd="0" destOrd="0" presId="urn:microsoft.com/office/officeart/2011/layout/HexagonRadial"/>
    <dgm:cxn modelId="{2288ECFC-7D50-4FD8-8720-56A2B7703A11}" srcId="{91C7FD0A-536B-4457-9222-16856CE3B402}" destId="{D41E82E8-7ED1-4C9C-A0AB-49ED085B2718}" srcOrd="6" destOrd="0" parTransId="{18D377D2-4A40-41F3-9040-E83526E1C23A}" sibTransId="{5091993C-EB36-40B5-8814-BDC9E9E40E95}"/>
    <dgm:cxn modelId="{6FB55230-02F1-4C01-9027-F494E705DD24}" type="presParOf" srcId="{7141411C-83C9-4278-B48B-FF8DC772A0A1}" destId="{62570B66-09EB-48CA-A59E-A3013DFA57CE}" srcOrd="0" destOrd="0" presId="urn:microsoft.com/office/officeart/2011/layout/HexagonRadial"/>
    <dgm:cxn modelId="{87341FA1-45F2-4E36-A47A-7CC8F2936447}" type="presParOf" srcId="{7141411C-83C9-4278-B48B-FF8DC772A0A1}" destId="{81A0D14D-39C3-4CA1-95C8-1CDCCC8961D0}" srcOrd="1" destOrd="0" presId="urn:microsoft.com/office/officeart/2011/layout/HexagonRadial"/>
    <dgm:cxn modelId="{08289DCF-D0BB-4BFD-8309-7F68169F4C36}" type="presParOf" srcId="{81A0D14D-39C3-4CA1-95C8-1CDCCC8961D0}" destId="{92852A52-AB0E-407C-ACA1-9BDFE5F7A730}" srcOrd="0" destOrd="0" presId="urn:microsoft.com/office/officeart/2011/layout/HexagonRadial"/>
    <dgm:cxn modelId="{0C7B7C55-DA0D-4389-A377-3290FDAE8C1B}" type="presParOf" srcId="{7141411C-83C9-4278-B48B-FF8DC772A0A1}" destId="{1515876A-039D-4643-960E-7B0D72DD475E}" srcOrd="2" destOrd="0" presId="urn:microsoft.com/office/officeart/2011/layout/HexagonRadial"/>
    <dgm:cxn modelId="{B1CF475B-9E22-4A58-93E6-5D016A28977F}" type="presParOf" srcId="{7141411C-83C9-4278-B48B-FF8DC772A0A1}" destId="{E14149CF-A0FB-48F2-9BBB-32C991010851}" srcOrd="3" destOrd="0" presId="urn:microsoft.com/office/officeart/2011/layout/HexagonRadial"/>
    <dgm:cxn modelId="{AE0B08A9-2BCC-4C04-A0C7-3469B86B9342}" type="presParOf" srcId="{E14149CF-A0FB-48F2-9BBB-32C991010851}" destId="{14AB226E-8428-4549-800A-8AEC644286BA}" srcOrd="0" destOrd="0" presId="urn:microsoft.com/office/officeart/2011/layout/HexagonRadial"/>
    <dgm:cxn modelId="{1DD1BF69-4E7E-44BB-B13B-BC71CDB3ECF1}" type="presParOf" srcId="{7141411C-83C9-4278-B48B-FF8DC772A0A1}" destId="{DE70CF73-B950-4669-B261-79272B9B7CF2}" srcOrd="4" destOrd="0" presId="urn:microsoft.com/office/officeart/2011/layout/HexagonRadial"/>
    <dgm:cxn modelId="{60B4F04C-C3A1-404C-9526-53908232C8DD}" type="presParOf" srcId="{7141411C-83C9-4278-B48B-FF8DC772A0A1}" destId="{67E24ED1-67E0-4AA9-AD6A-3735D9E7507E}" srcOrd="5" destOrd="0" presId="urn:microsoft.com/office/officeart/2011/layout/HexagonRadial"/>
    <dgm:cxn modelId="{3802534A-A68C-45AE-A93D-A4AB37966A04}" type="presParOf" srcId="{67E24ED1-67E0-4AA9-AD6A-3735D9E7507E}" destId="{7E023E0C-C8D1-4FD6-B86A-D17AC3E85904}" srcOrd="0" destOrd="0" presId="urn:microsoft.com/office/officeart/2011/layout/HexagonRadial"/>
    <dgm:cxn modelId="{345CCB5D-22C6-4BA8-ADE6-38865B1A46B7}" type="presParOf" srcId="{7141411C-83C9-4278-B48B-FF8DC772A0A1}" destId="{5BAC70C8-0A7B-4770-A951-C2BB2503A9F4}" srcOrd="6" destOrd="0" presId="urn:microsoft.com/office/officeart/2011/layout/HexagonRadial"/>
    <dgm:cxn modelId="{9FAC6A07-FED0-4A0E-BB83-2E323F5E1406}" type="presParOf" srcId="{7141411C-83C9-4278-B48B-FF8DC772A0A1}" destId="{E2D56FD9-9B93-4447-B330-55AB0DD4FC55}" srcOrd="7" destOrd="0" presId="urn:microsoft.com/office/officeart/2011/layout/HexagonRadial"/>
    <dgm:cxn modelId="{8966D547-6AD9-4387-9C3F-258D060E0225}" type="presParOf" srcId="{E2D56FD9-9B93-4447-B330-55AB0DD4FC55}" destId="{43A9BBF9-2476-4F86-95B9-9A02AC56D9BD}" srcOrd="0" destOrd="0" presId="urn:microsoft.com/office/officeart/2011/layout/HexagonRadial"/>
    <dgm:cxn modelId="{CD58BD01-F8DF-46A8-B121-0A74C6BA4D21}" type="presParOf" srcId="{7141411C-83C9-4278-B48B-FF8DC772A0A1}" destId="{C2D2009E-A3C2-41AC-9C48-1954BCF46031}" srcOrd="8" destOrd="0" presId="urn:microsoft.com/office/officeart/2011/layout/HexagonRadial"/>
    <dgm:cxn modelId="{06E2F3DC-660A-4EC3-89BB-910A9B61EB2B}" type="presParOf" srcId="{7141411C-83C9-4278-B48B-FF8DC772A0A1}" destId="{182894F9-CD4C-4144-9FAB-D6C4DC84384D}" srcOrd="9" destOrd="0" presId="urn:microsoft.com/office/officeart/2011/layout/HexagonRadial"/>
    <dgm:cxn modelId="{F3EC971D-B5F8-4875-AFA5-B1A15C011228}" type="presParOf" srcId="{182894F9-CD4C-4144-9FAB-D6C4DC84384D}" destId="{7A987E8A-1204-432C-BC61-A43501F13E5F}" srcOrd="0" destOrd="0" presId="urn:microsoft.com/office/officeart/2011/layout/HexagonRadial"/>
    <dgm:cxn modelId="{2E805511-5834-4EBC-B920-F17B0486EC0E}" type="presParOf" srcId="{7141411C-83C9-4278-B48B-FF8DC772A0A1}" destId="{B2D34EC4-DF21-4393-91B7-7BED40A5E7C7}" srcOrd="10" destOrd="0" presId="urn:microsoft.com/office/officeart/2011/layout/HexagonRadial"/>
    <dgm:cxn modelId="{2316F12B-98C7-4C3D-B2F1-CD06F4830113}" type="presParOf" srcId="{7141411C-83C9-4278-B48B-FF8DC772A0A1}" destId="{3ACCB834-D1C7-4CD9-8602-10311811726C}" srcOrd="11" destOrd="0" presId="urn:microsoft.com/office/officeart/2011/layout/HexagonRadial"/>
    <dgm:cxn modelId="{0A57DAE7-C3DD-4530-BDF9-FADAFA7BD74F}" type="presParOf" srcId="{3ACCB834-D1C7-4CD9-8602-10311811726C}" destId="{DAD5DDBF-7682-4699-82A5-B484C6739B43}" srcOrd="0" destOrd="0" presId="urn:microsoft.com/office/officeart/2011/layout/HexagonRadial"/>
    <dgm:cxn modelId="{64B0CA7B-01E6-4071-A657-9C2E575A1F5A}" type="presParOf" srcId="{7141411C-83C9-4278-B48B-FF8DC772A0A1}" destId="{62C25AEF-4C76-49D9-9044-75E76B279603}"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A76C0-4D80-4F77-ADB8-487206F0DAD1}">
      <dsp:nvSpPr>
        <dsp:cNvPr id="0" name=""/>
        <dsp:cNvSpPr/>
      </dsp:nvSpPr>
      <dsp:spPr>
        <a:xfrm>
          <a:off x="2350" y="184405"/>
          <a:ext cx="589573" cy="672942"/>
        </a:xfrm>
        <a:prstGeom prst="roundRect">
          <a:avLst>
            <a:gd name="adj" fmla="val 10000"/>
          </a:avLst>
        </a:prstGeom>
        <a:solidFill>
          <a:srgbClr val="E97132">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kern="1200" dirty="0">
              <a:solidFill>
                <a:sysClr val="window" lastClr="FFFFFF"/>
              </a:solidFill>
              <a:latin typeface="Montserrat" panose="00000500000000000000" pitchFamily="2" charset="0"/>
              <a:ea typeface="+mn-ea"/>
              <a:cs typeface="+mn-cs"/>
            </a:rPr>
            <a:t>Design Change Network Strategy</a:t>
          </a:r>
        </a:p>
      </dsp:txBody>
      <dsp:txXfrm>
        <a:off x="19618" y="201673"/>
        <a:ext cx="555037" cy="638406"/>
      </dsp:txXfrm>
    </dsp:sp>
    <dsp:sp modelId="{A9258B19-D1F8-4E4C-926C-EF34CF536402}">
      <dsp:nvSpPr>
        <dsp:cNvPr id="0" name=""/>
        <dsp:cNvSpPr/>
      </dsp:nvSpPr>
      <dsp:spPr>
        <a:xfrm>
          <a:off x="650880" y="447769"/>
          <a:ext cx="124989" cy="146214"/>
        </a:xfrm>
        <a:prstGeom prst="rightArrow">
          <a:avLst>
            <a:gd name="adj1" fmla="val 60000"/>
            <a:gd name="adj2" fmla="val 50000"/>
          </a:avLst>
        </a:prstGeom>
        <a:solidFill>
          <a:srgbClr val="E9713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ysClr val="window" lastClr="FFFFFF"/>
            </a:solidFill>
            <a:latin typeface="Aptos" panose="020B0004020202020204"/>
            <a:ea typeface="+mn-ea"/>
            <a:cs typeface="+mn-cs"/>
          </a:endParaRPr>
        </a:p>
      </dsp:txBody>
      <dsp:txXfrm>
        <a:off x="650880" y="477012"/>
        <a:ext cx="87492" cy="87728"/>
      </dsp:txXfrm>
    </dsp:sp>
    <dsp:sp modelId="{A4964A14-ECC1-4652-AC95-FBD7CDEC47CC}">
      <dsp:nvSpPr>
        <dsp:cNvPr id="0" name=""/>
        <dsp:cNvSpPr/>
      </dsp:nvSpPr>
      <dsp:spPr>
        <a:xfrm>
          <a:off x="827752" y="184405"/>
          <a:ext cx="589573" cy="672942"/>
        </a:xfrm>
        <a:prstGeom prst="roundRect">
          <a:avLst>
            <a:gd name="adj" fmla="val 10000"/>
          </a:avLst>
        </a:prstGeom>
        <a:solidFill>
          <a:srgbClr val="196B24">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kern="1200" dirty="0">
              <a:solidFill>
                <a:sysClr val="window" lastClr="FFFFFF"/>
              </a:solidFill>
              <a:latin typeface="Montserrat" panose="00000500000000000000" pitchFamily="2" charset="0"/>
              <a:ea typeface="+mn-ea"/>
              <a:cs typeface="+mn-cs"/>
            </a:rPr>
            <a:t>Develop Change Network Plan </a:t>
          </a:r>
        </a:p>
      </dsp:txBody>
      <dsp:txXfrm>
        <a:off x="845020" y="201673"/>
        <a:ext cx="555037" cy="638406"/>
      </dsp:txXfrm>
    </dsp:sp>
    <dsp:sp modelId="{B892BE61-90EF-445C-86B2-962C58167557}">
      <dsp:nvSpPr>
        <dsp:cNvPr id="0" name=""/>
        <dsp:cNvSpPr/>
      </dsp:nvSpPr>
      <dsp:spPr>
        <a:xfrm>
          <a:off x="1476283" y="447769"/>
          <a:ext cx="124989" cy="146214"/>
        </a:xfrm>
        <a:prstGeom prst="rightArrow">
          <a:avLst>
            <a:gd name="adj1" fmla="val 60000"/>
            <a:gd name="adj2" fmla="val 50000"/>
          </a:avLst>
        </a:prstGeom>
        <a:solidFill>
          <a:srgbClr val="196B24">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ysClr val="window" lastClr="FFFFFF"/>
            </a:solidFill>
            <a:latin typeface="Aptos" panose="020B0004020202020204"/>
            <a:ea typeface="+mn-ea"/>
            <a:cs typeface="+mn-cs"/>
          </a:endParaRPr>
        </a:p>
      </dsp:txBody>
      <dsp:txXfrm>
        <a:off x="1476283" y="477012"/>
        <a:ext cx="87492" cy="87728"/>
      </dsp:txXfrm>
    </dsp:sp>
    <dsp:sp modelId="{EE9C37DE-C7F0-434C-8307-049D00E9F4BA}">
      <dsp:nvSpPr>
        <dsp:cNvPr id="0" name=""/>
        <dsp:cNvSpPr/>
      </dsp:nvSpPr>
      <dsp:spPr>
        <a:xfrm>
          <a:off x="1653155" y="184405"/>
          <a:ext cx="589573" cy="672942"/>
        </a:xfrm>
        <a:prstGeom prst="roundRect">
          <a:avLst>
            <a:gd name="adj" fmla="val 10000"/>
          </a:avLst>
        </a:prstGeom>
        <a:solidFill>
          <a:srgbClr val="0F9E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solidFill>
                <a:sysClr val="window" lastClr="FFFFFF"/>
              </a:solidFill>
              <a:latin typeface="Montserrat" panose="00000500000000000000" pitchFamily="2" charset="0"/>
              <a:ea typeface="+mn-ea"/>
              <a:cs typeface="+mn-cs"/>
            </a:rPr>
            <a:t>Define the roles and duties </a:t>
          </a:r>
          <a:r>
            <a:rPr lang="en-US" sz="700" kern="1200" dirty="0">
              <a:solidFill>
                <a:sysClr val="window" lastClr="FFFFFF"/>
              </a:solidFill>
              <a:latin typeface="Montserrat" panose="00000500000000000000" pitchFamily="2" charset="0"/>
              <a:ea typeface="Calibri"/>
              <a:cs typeface="Calibri"/>
            </a:rPr>
            <a:t>of a Change Leader</a:t>
          </a:r>
          <a:endParaRPr lang="en-US" sz="700" kern="1200" dirty="0">
            <a:solidFill>
              <a:sysClr val="window" lastClr="FFFFFF"/>
            </a:solidFill>
            <a:latin typeface="Montserrat" panose="00000500000000000000" pitchFamily="2" charset="0"/>
            <a:ea typeface="+mn-ea"/>
            <a:cs typeface="+mn-cs"/>
          </a:endParaRPr>
        </a:p>
      </dsp:txBody>
      <dsp:txXfrm>
        <a:off x="1670423" y="201673"/>
        <a:ext cx="555037" cy="638406"/>
      </dsp:txXfrm>
    </dsp:sp>
    <dsp:sp modelId="{E6134704-9AFB-4059-9360-88362D013CF7}">
      <dsp:nvSpPr>
        <dsp:cNvPr id="0" name=""/>
        <dsp:cNvSpPr/>
      </dsp:nvSpPr>
      <dsp:spPr>
        <a:xfrm>
          <a:off x="2301685" y="447769"/>
          <a:ext cx="124989" cy="146214"/>
        </a:xfrm>
        <a:prstGeom prst="rightArrow">
          <a:avLst>
            <a:gd name="adj1" fmla="val 60000"/>
            <a:gd name="adj2" fmla="val 50000"/>
          </a:avLst>
        </a:prstGeom>
        <a:solidFill>
          <a:srgbClr val="0F9ED5">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ysClr val="window" lastClr="FFFFFF"/>
            </a:solidFill>
            <a:latin typeface="Aptos" panose="020B0004020202020204"/>
            <a:ea typeface="+mn-ea"/>
            <a:cs typeface="+mn-cs"/>
          </a:endParaRPr>
        </a:p>
      </dsp:txBody>
      <dsp:txXfrm>
        <a:off x="2301685" y="477012"/>
        <a:ext cx="87492" cy="87728"/>
      </dsp:txXfrm>
    </dsp:sp>
    <dsp:sp modelId="{091A1462-5C79-420A-B0B5-3D10C13CD387}">
      <dsp:nvSpPr>
        <dsp:cNvPr id="0" name=""/>
        <dsp:cNvSpPr/>
      </dsp:nvSpPr>
      <dsp:spPr>
        <a:xfrm>
          <a:off x="2478557" y="184405"/>
          <a:ext cx="589573" cy="672942"/>
        </a:xfrm>
        <a:prstGeom prst="roundRect">
          <a:avLst>
            <a:gd name="adj" fmla="val 10000"/>
          </a:avLst>
        </a:prstGeom>
        <a:solidFill>
          <a:srgbClr val="A02B93">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288925" rtl="0">
            <a:lnSpc>
              <a:spcPct val="90000"/>
            </a:lnSpc>
            <a:spcBef>
              <a:spcPct val="0"/>
            </a:spcBef>
            <a:spcAft>
              <a:spcPct val="35000"/>
            </a:spcAft>
            <a:buNone/>
          </a:pPr>
          <a:r>
            <a:rPr lang="en-US" sz="650" kern="1200" dirty="0">
              <a:solidFill>
                <a:sysClr val="window" lastClr="FFFFFF"/>
              </a:solidFill>
              <a:latin typeface="Montserrat" panose="00000500000000000000" pitchFamily="2" charset="0"/>
              <a:ea typeface="+mn-ea"/>
              <a:cs typeface="+mn-cs"/>
            </a:rPr>
            <a:t>Define the Criteria for </a:t>
          </a:r>
          <a:r>
            <a:rPr lang="en-US" sz="650" kern="1200" dirty="0">
              <a:solidFill>
                <a:sysClr val="window" lastClr="FFFFFF"/>
              </a:solidFill>
              <a:latin typeface="Montserrat" panose="00000500000000000000" pitchFamily="2" charset="0"/>
              <a:ea typeface="+mn-ea"/>
              <a:cs typeface="Arial"/>
            </a:rPr>
            <a:t>Selection of </a:t>
          </a:r>
          <a:r>
            <a:rPr lang="en-US" sz="650" kern="1200" dirty="0">
              <a:solidFill>
                <a:sysClr val="window" lastClr="FFFFFF"/>
              </a:solidFill>
              <a:latin typeface="Montserrat" panose="00000500000000000000" pitchFamily="2" charset="0"/>
              <a:ea typeface="Calibri"/>
              <a:cs typeface="Calibri"/>
            </a:rPr>
            <a:t>Change Leaders </a:t>
          </a:r>
        </a:p>
      </dsp:txBody>
      <dsp:txXfrm>
        <a:off x="2495825" y="201673"/>
        <a:ext cx="555037" cy="638406"/>
      </dsp:txXfrm>
    </dsp:sp>
    <dsp:sp modelId="{B9F6A6F9-544D-425D-B51D-A0C4BC1F3700}">
      <dsp:nvSpPr>
        <dsp:cNvPr id="0" name=""/>
        <dsp:cNvSpPr/>
      </dsp:nvSpPr>
      <dsp:spPr>
        <a:xfrm>
          <a:off x="3127088" y="447769"/>
          <a:ext cx="124989" cy="146214"/>
        </a:xfrm>
        <a:prstGeom prst="rightArrow">
          <a:avLst>
            <a:gd name="adj1" fmla="val 60000"/>
            <a:gd name="adj2" fmla="val 50000"/>
          </a:avLst>
        </a:prstGeom>
        <a:solidFill>
          <a:srgbClr val="A02B93">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ysClr val="window" lastClr="FFFFFF"/>
            </a:solidFill>
            <a:latin typeface="Aptos" panose="020B0004020202020204"/>
            <a:ea typeface="+mn-ea"/>
            <a:cs typeface="+mn-cs"/>
          </a:endParaRPr>
        </a:p>
      </dsp:txBody>
      <dsp:txXfrm>
        <a:off x="3127088" y="477012"/>
        <a:ext cx="87492" cy="87728"/>
      </dsp:txXfrm>
    </dsp:sp>
    <dsp:sp modelId="{904BBAEF-598F-40C0-BBC4-84FF4B9F15F6}">
      <dsp:nvSpPr>
        <dsp:cNvPr id="0" name=""/>
        <dsp:cNvSpPr/>
      </dsp:nvSpPr>
      <dsp:spPr>
        <a:xfrm>
          <a:off x="3303960" y="184405"/>
          <a:ext cx="589573" cy="672942"/>
        </a:xfrm>
        <a:prstGeom prst="roundRect">
          <a:avLst>
            <a:gd name="adj" fmla="val 10000"/>
          </a:avLst>
        </a:prstGeom>
        <a:solidFill>
          <a:srgbClr val="4EA72E">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solidFill>
                <a:sysClr val="window" lastClr="FFFFFF"/>
              </a:solidFill>
              <a:latin typeface="Montserrat" panose="00000500000000000000" pitchFamily="2" charset="0"/>
              <a:ea typeface="+mn-ea"/>
              <a:cs typeface="Arial"/>
            </a:rPr>
            <a:t>Provide an Overview to Managers</a:t>
          </a:r>
          <a:endParaRPr lang="en-US" sz="700" kern="1200" dirty="0">
            <a:solidFill>
              <a:sysClr val="window" lastClr="FFFFFF"/>
            </a:solidFill>
            <a:latin typeface="Montserrat" panose="00000500000000000000" pitchFamily="2" charset="0"/>
            <a:ea typeface="+mn-ea"/>
            <a:cs typeface="+mn-cs"/>
          </a:endParaRPr>
        </a:p>
      </dsp:txBody>
      <dsp:txXfrm>
        <a:off x="3321228" y="201673"/>
        <a:ext cx="555037" cy="638406"/>
      </dsp:txXfrm>
    </dsp:sp>
    <dsp:sp modelId="{BAE6A81E-245A-4F8C-AE34-FB9008832BD9}">
      <dsp:nvSpPr>
        <dsp:cNvPr id="0" name=""/>
        <dsp:cNvSpPr/>
      </dsp:nvSpPr>
      <dsp:spPr>
        <a:xfrm>
          <a:off x="3952490" y="447769"/>
          <a:ext cx="124989" cy="146214"/>
        </a:xfrm>
        <a:prstGeom prst="rightArrow">
          <a:avLst>
            <a:gd name="adj1" fmla="val 60000"/>
            <a:gd name="adj2" fmla="val 50000"/>
          </a:avLst>
        </a:prstGeom>
        <a:solidFill>
          <a:srgbClr val="4EA72E">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ysClr val="window" lastClr="FFFFFF"/>
            </a:solidFill>
            <a:latin typeface="Aptos" panose="020B0004020202020204"/>
            <a:ea typeface="+mn-ea"/>
            <a:cs typeface="+mn-cs"/>
          </a:endParaRPr>
        </a:p>
      </dsp:txBody>
      <dsp:txXfrm>
        <a:off x="3952490" y="477012"/>
        <a:ext cx="87492" cy="87728"/>
      </dsp:txXfrm>
    </dsp:sp>
    <dsp:sp modelId="{B6B66393-F75E-4241-ADE2-6E3AF0420DCE}">
      <dsp:nvSpPr>
        <dsp:cNvPr id="0" name=""/>
        <dsp:cNvSpPr/>
      </dsp:nvSpPr>
      <dsp:spPr>
        <a:xfrm>
          <a:off x="4129362" y="184405"/>
          <a:ext cx="589573" cy="672942"/>
        </a:xfrm>
        <a:prstGeom prst="roundRect">
          <a:avLst>
            <a:gd name="adj" fmla="val 10000"/>
          </a:avLst>
        </a:prstGeom>
        <a:solidFill>
          <a:srgbClr val="E97132">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rtl="0">
            <a:lnSpc>
              <a:spcPct val="90000"/>
            </a:lnSpc>
            <a:spcBef>
              <a:spcPct val="0"/>
            </a:spcBef>
            <a:spcAft>
              <a:spcPct val="35000"/>
            </a:spcAft>
            <a:buNone/>
          </a:pPr>
          <a:r>
            <a:rPr lang="en-US" sz="600" kern="1200" dirty="0">
              <a:solidFill>
                <a:sysClr val="window" lastClr="FFFFFF"/>
              </a:solidFill>
              <a:latin typeface="Montserrat" panose="00000500000000000000" pitchFamily="2" charset="0"/>
              <a:ea typeface="+mn-ea"/>
              <a:cs typeface="Arial"/>
            </a:rPr>
            <a:t>Ask the Managers to Nominate Candidates</a:t>
          </a:r>
        </a:p>
      </dsp:txBody>
      <dsp:txXfrm>
        <a:off x="4146630" y="201673"/>
        <a:ext cx="555037" cy="638406"/>
      </dsp:txXfrm>
    </dsp:sp>
    <dsp:sp modelId="{E720AA2C-395F-4481-99FF-78BC5D44251A}">
      <dsp:nvSpPr>
        <dsp:cNvPr id="0" name=""/>
        <dsp:cNvSpPr/>
      </dsp:nvSpPr>
      <dsp:spPr>
        <a:xfrm>
          <a:off x="4777893" y="447769"/>
          <a:ext cx="124989" cy="146214"/>
        </a:xfrm>
        <a:prstGeom prst="rightArrow">
          <a:avLst>
            <a:gd name="adj1" fmla="val 60000"/>
            <a:gd name="adj2" fmla="val 50000"/>
          </a:avLst>
        </a:prstGeom>
        <a:solidFill>
          <a:srgbClr val="E9713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ysClr val="window" lastClr="FFFFFF"/>
            </a:solidFill>
            <a:latin typeface="Aptos" panose="020B0004020202020204"/>
            <a:ea typeface="+mn-ea"/>
            <a:cs typeface="+mn-cs"/>
          </a:endParaRPr>
        </a:p>
      </dsp:txBody>
      <dsp:txXfrm>
        <a:off x="4777893" y="477012"/>
        <a:ext cx="87492" cy="87728"/>
      </dsp:txXfrm>
    </dsp:sp>
    <dsp:sp modelId="{0CB2E17C-A48B-433F-A1AC-F646062B1501}">
      <dsp:nvSpPr>
        <dsp:cNvPr id="0" name=""/>
        <dsp:cNvSpPr/>
      </dsp:nvSpPr>
      <dsp:spPr>
        <a:xfrm>
          <a:off x="4954765" y="184405"/>
          <a:ext cx="589573" cy="672942"/>
        </a:xfrm>
        <a:prstGeom prst="roundRect">
          <a:avLst>
            <a:gd name="adj" fmla="val 10000"/>
          </a:avLst>
        </a:prstGeom>
        <a:solidFill>
          <a:srgbClr val="196B24">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rtl="0">
            <a:lnSpc>
              <a:spcPct val="90000"/>
            </a:lnSpc>
            <a:spcBef>
              <a:spcPct val="0"/>
            </a:spcBef>
            <a:spcAft>
              <a:spcPct val="35000"/>
            </a:spcAft>
            <a:buNone/>
          </a:pPr>
          <a:r>
            <a:rPr lang="en-US" sz="600" kern="1200" dirty="0">
              <a:solidFill>
                <a:sysClr val="window" lastClr="FFFFFF"/>
              </a:solidFill>
              <a:latin typeface="Montserrat" panose="00000500000000000000" pitchFamily="2" charset="0"/>
              <a:ea typeface="+mn-ea"/>
              <a:cs typeface="Arial"/>
            </a:rPr>
            <a:t>Follow Up with Nominated and Volunteered Candidates</a:t>
          </a:r>
        </a:p>
      </dsp:txBody>
      <dsp:txXfrm>
        <a:off x="4972033" y="201673"/>
        <a:ext cx="555037" cy="638406"/>
      </dsp:txXfrm>
    </dsp:sp>
    <dsp:sp modelId="{82EDE882-7FCD-423C-B60A-6D71B5A3DBA8}">
      <dsp:nvSpPr>
        <dsp:cNvPr id="0" name=""/>
        <dsp:cNvSpPr/>
      </dsp:nvSpPr>
      <dsp:spPr>
        <a:xfrm>
          <a:off x="5603295" y="447769"/>
          <a:ext cx="124989" cy="146214"/>
        </a:xfrm>
        <a:prstGeom prst="rightArrow">
          <a:avLst>
            <a:gd name="adj1" fmla="val 60000"/>
            <a:gd name="adj2" fmla="val 50000"/>
          </a:avLst>
        </a:prstGeom>
        <a:solidFill>
          <a:srgbClr val="196B24">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ysClr val="window" lastClr="FFFFFF"/>
            </a:solidFill>
            <a:latin typeface="Aptos" panose="020B0004020202020204"/>
            <a:ea typeface="+mn-ea"/>
            <a:cs typeface="+mn-cs"/>
          </a:endParaRPr>
        </a:p>
      </dsp:txBody>
      <dsp:txXfrm>
        <a:off x="5603295" y="477012"/>
        <a:ext cx="87492" cy="87728"/>
      </dsp:txXfrm>
    </dsp:sp>
    <dsp:sp modelId="{6A90ED51-D5CD-4B9D-B9FE-0FA6E80FC6D4}">
      <dsp:nvSpPr>
        <dsp:cNvPr id="0" name=""/>
        <dsp:cNvSpPr/>
      </dsp:nvSpPr>
      <dsp:spPr>
        <a:xfrm>
          <a:off x="5780167" y="184405"/>
          <a:ext cx="589573" cy="672942"/>
        </a:xfrm>
        <a:prstGeom prst="roundRect">
          <a:avLst>
            <a:gd name="adj" fmla="val 10000"/>
          </a:avLst>
        </a:prstGeom>
        <a:solidFill>
          <a:srgbClr val="0F9E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kern="1200" dirty="0">
              <a:solidFill>
                <a:sysClr val="window" lastClr="FFFFFF"/>
              </a:solidFill>
              <a:latin typeface="Montserrat" panose="00000500000000000000" pitchFamily="2" charset="0"/>
              <a:ea typeface="Calibri"/>
              <a:cs typeface="Calibri"/>
            </a:rPr>
            <a:t>Kick-off the Change Leader Network</a:t>
          </a:r>
        </a:p>
      </dsp:txBody>
      <dsp:txXfrm>
        <a:off x="5797435" y="201673"/>
        <a:ext cx="555037" cy="638406"/>
      </dsp:txXfrm>
    </dsp:sp>
    <dsp:sp modelId="{9B103A78-C548-4955-AB84-2197EB8125DE}">
      <dsp:nvSpPr>
        <dsp:cNvPr id="0" name=""/>
        <dsp:cNvSpPr/>
      </dsp:nvSpPr>
      <dsp:spPr>
        <a:xfrm>
          <a:off x="6428697" y="447769"/>
          <a:ext cx="124989" cy="146214"/>
        </a:xfrm>
        <a:prstGeom prst="rightArrow">
          <a:avLst>
            <a:gd name="adj1" fmla="val 60000"/>
            <a:gd name="adj2" fmla="val 50000"/>
          </a:avLst>
        </a:prstGeom>
        <a:solidFill>
          <a:srgbClr val="0F9ED5">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ysClr val="window" lastClr="FFFFFF"/>
            </a:solidFill>
            <a:latin typeface="Aptos" panose="020B0004020202020204"/>
            <a:ea typeface="+mn-ea"/>
            <a:cs typeface="+mn-cs"/>
          </a:endParaRPr>
        </a:p>
      </dsp:txBody>
      <dsp:txXfrm>
        <a:off x="6428697" y="477012"/>
        <a:ext cx="87492" cy="87728"/>
      </dsp:txXfrm>
    </dsp:sp>
    <dsp:sp modelId="{B16775CB-9D47-46B4-82BA-22E9075BFD95}">
      <dsp:nvSpPr>
        <dsp:cNvPr id="0" name=""/>
        <dsp:cNvSpPr/>
      </dsp:nvSpPr>
      <dsp:spPr>
        <a:xfrm>
          <a:off x="6605569" y="184405"/>
          <a:ext cx="589573" cy="672942"/>
        </a:xfrm>
        <a:prstGeom prst="roundRect">
          <a:avLst>
            <a:gd name="adj" fmla="val 10000"/>
          </a:avLst>
        </a:prstGeom>
        <a:solidFill>
          <a:srgbClr val="A02B93">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rtl="0">
            <a:lnSpc>
              <a:spcPct val="90000"/>
            </a:lnSpc>
            <a:spcBef>
              <a:spcPct val="0"/>
            </a:spcBef>
            <a:spcAft>
              <a:spcPct val="35000"/>
            </a:spcAft>
            <a:buNone/>
          </a:pPr>
          <a:r>
            <a:rPr lang="en-US" sz="800" kern="1200" dirty="0">
              <a:solidFill>
                <a:sysClr val="window" lastClr="FFFFFF"/>
              </a:solidFill>
              <a:latin typeface="Montserrat" panose="00000500000000000000" pitchFamily="2" charset="0"/>
              <a:ea typeface="+mn-ea"/>
              <a:cs typeface="Arial"/>
            </a:rPr>
            <a:t>Manage the </a:t>
          </a:r>
          <a:r>
            <a:rPr lang="en-US" sz="800" kern="1200" dirty="0">
              <a:solidFill>
                <a:sysClr val="window" lastClr="FFFFFF"/>
              </a:solidFill>
              <a:latin typeface="Montserrat" panose="00000500000000000000" pitchFamily="2" charset="0"/>
              <a:ea typeface="Calibri"/>
              <a:cs typeface="Calibri"/>
            </a:rPr>
            <a:t>Change Leader Network</a:t>
          </a:r>
        </a:p>
      </dsp:txBody>
      <dsp:txXfrm>
        <a:off x="6622837" y="201673"/>
        <a:ext cx="555037" cy="638406"/>
      </dsp:txXfrm>
    </dsp:sp>
    <dsp:sp modelId="{C0D3A5CC-FA7F-41FA-88E6-014C4C337EDB}">
      <dsp:nvSpPr>
        <dsp:cNvPr id="0" name=""/>
        <dsp:cNvSpPr/>
      </dsp:nvSpPr>
      <dsp:spPr>
        <a:xfrm>
          <a:off x="7254100" y="447769"/>
          <a:ext cx="124989" cy="146214"/>
        </a:xfrm>
        <a:prstGeom prst="rightArrow">
          <a:avLst>
            <a:gd name="adj1" fmla="val 60000"/>
            <a:gd name="adj2" fmla="val 50000"/>
          </a:avLst>
        </a:prstGeom>
        <a:solidFill>
          <a:srgbClr val="A02B93">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ysClr val="window" lastClr="FFFFFF"/>
            </a:solidFill>
            <a:latin typeface="Aptos" panose="020B0004020202020204"/>
            <a:ea typeface="+mn-ea"/>
            <a:cs typeface="+mn-cs"/>
          </a:endParaRPr>
        </a:p>
      </dsp:txBody>
      <dsp:txXfrm>
        <a:off x="7254100" y="477012"/>
        <a:ext cx="87492" cy="87728"/>
      </dsp:txXfrm>
    </dsp:sp>
    <dsp:sp modelId="{7FB1F2EA-C801-4D25-83A8-A144E092786F}">
      <dsp:nvSpPr>
        <dsp:cNvPr id="0" name=""/>
        <dsp:cNvSpPr/>
      </dsp:nvSpPr>
      <dsp:spPr>
        <a:xfrm>
          <a:off x="7430972" y="184405"/>
          <a:ext cx="589573" cy="672942"/>
        </a:xfrm>
        <a:prstGeom prst="roundRect">
          <a:avLst>
            <a:gd name="adj" fmla="val 10000"/>
          </a:avLst>
        </a:prstGeom>
        <a:solidFill>
          <a:srgbClr val="4EA72E">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kern="1200" dirty="0">
              <a:solidFill>
                <a:sysClr val="window" lastClr="FFFFFF"/>
              </a:solidFill>
              <a:latin typeface="Montserrat" panose="00000500000000000000" pitchFamily="2" charset="0"/>
              <a:ea typeface="+mn-ea"/>
              <a:cs typeface="+mn-cs"/>
            </a:rPr>
            <a:t>Reward &amp; Recognize</a:t>
          </a:r>
          <a:r>
            <a:rPr lang="en-US" sz="700" kern="1200" dirty="0">
              <a:solidFill>
                <a:sysClr val="window" lastClr="FFFFFF"/>
              </a:solidFill>
              <a:latin typeface="Montserrat" panose="00000500000000000000" pitchFamily="2" charset="0"/>
              <a:ea typeface="+mn-ea"/>
              <a:cs typeface="Arial"/>
            </a:rPr>
            <a:t> </a:t>
          </a:r>
          <a:r>
            <a:rPr lang="en-US" sz="650" kern="1200" dirty="0">
              <a:solidFill>
                <a:sysClr val="window" lastClr="FFFFFF"/>
              </a:solidFill>
              <a:latin typeface="Montserrat" panose="00000500000000000000" pitchFamily="2" charset="0"/>
              <a:ea typeface="+mn-ea"/>
              <a:cs typeface="Arial"/>
            </a:rPr>
            <a:t>Change Champions</a:t>
          </a:r>
          <a:endParaRPr lang="en-US" sz="650" kern="1200" dirty="0">
            <a:solidFill>
              <a:sysClr val="window" lastClr="FFFFFF"/>
            </a:solidFill>
            <a:latin typeface="Montserrat" panose="00000500000000000000" pitchFamily="2" charset="0"/>
            <a:ea typeface="+mn-ea"/>
            <a:cs typeface="+mn-cs"/>
          </a:endParaRPr>
        </a:p>
      </dsp:txBody>
      <dsp:txXfrm>
        <a:off x="7448240" y="201673"/>
        <a:ext cx="555037" cy="638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70B66-09EB-48CA-A59E-A3013DFA57CE}">
      <dsp:nvSpPr>
        <dsp:cNvPr id="0" name=""/>
        <dsp:cNvSpPr/>
      </dsp:nvSpPr>
      <dsp:spPr>
        <a:xfrm>
          <a:off x="2662994" y="1576491"/>
          <a:ext cx="2003788" cy="1733358"/>
        </a:xfrm>
        <a:prstGeom prst="hexagon">
          <a:avLst>
            <a:gd name="adj" fmla="val 28570"/>
            <a:gd name="vf" fmla="val 115470"/>
          </a:avLst>
        </a:prstGeom>
        <a:solidFill>
          <a:schemeClr val="bg2">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mn-lt"/>
              <a:cs typeface="Oracle Sans" panose="020B0503020204020204" pitchFamily="34" charset="0"/>
            </a:rPr>
            <a:t>Core HR</a:t>
          </a:r>
        </a:p>
      </dsp:txBody>
      <dsp:txXfrm>
        <a:off x="2995050" y="1863733"/>
        <a:ext cx="1339676" cy="1158874"/>
      </dsp:txXfrm>
    </dsp:sp>
    <dsp:sp modelId="{14AB226E-8428-4549-800A-8AEC644286BA}">
      <dsp:nvSpPr>
        <dsp:cNvPr id="0" name=""/>
        <dsp:cNvSpPr/>
      </dsp:nvSpPr>
      <dsp:spPr>
        <a:xfrm>
          <a:off x="3917750" y="747196"/>
          <a:ext cx="756023" cy="651414"/>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15876A-039D-4643-960E-7B0D72DD475E}">
      <dsp:nvSpPr>
        <dsp:cNvPr id="0" name=""/>
        <dsp:cNvSpPr/>
      </dsp:nvSpPr>
      <dsp:spPr>
        <a:xfrm>
          <a:off x="2847572" y="0"/>
          <a:ext cx="1642090" cy="1420601"/>
        </a:xfrm>
        <a:prstGeom prst="hexagon">
          <a:avLst>
            <a:gd name="adj" fmla="val 2857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mn-lt"/>
              <a:cs typeface="Oracle Sans" panose="020B0503020204020204" pitchFamily="34" charset="0"/>
            </a:rPr>
            <a:t>Payroll</a:t>
          </a:r>
        </a:p>
      </dsp:txBody>
      <dsp:txXfrm>
        <a:off x="3119701" y="235424"/>
        <a:ext cx="1097832" cy="949753"/>
      </dsp:txXfrm>
    </dsp:sp>
    <dsp:sp modelId="{7E023E0C-C8D1-4FD6-B86A-D17AC3E85904}">
      <dsp:nvSpPr>
        <dsp:cNvPr id="0" name=""/>
        <dsp:cNvSpPr/>
      </dsp:nvSpPr>
      <dsp:spPr>
        <a:xfrm>
          <a:off x="4800089" y="1964993"/>
          <a:ext cx="756023" cy="651414"/>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70CF73-B950-4669-B261-79272B9B7CF2}">
      <dsp:nvSpPr>
        <dsp:cNvPr id="0" name=""/>
        <dsp:cNvSpPr/>
      </dsp:nvSpPr>
      <dsp:spPr>
        <a:xfrm>
          <a:off x="4353559" y="873765"/>
          <a:ext cx="1642090" cy="1420601"/>
        </a:xfrm>
        <a:prstGeom prst="hexagon">
          <a:avLst>
            <a:gd name="adj" fmla="val 2857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mn-lt"/>
              <a:cs typeface="Oracle Sans" panose="020B0503020204020204" pitchFamily="34" charset="0"/>
            </a:rPr>
            <a:t>Time &amp; Labor </a:t>
          </a:r>
        </a:p>
      </dsp:txBody>
      <dsp:txXfrm>
        <a:off x="4625688" y="1109189"/>
        <a:ext cx="1097832" cy="949753"/>
      </dsp:txXfrm>
    </dsp:sp>
    <dsp:sp modelId="{43A9BBF9-2476-4F86-95B9-9A02AC56D9BD}">
      <dsp:nvSpPr>
        <dsp:cNvPr id="0" name=""/>
        <dsp:cNvSpPr/>
      </dsp:nvSpPr>
      <dsp:spPr>
        <a:xfrm>
          <a:off x="4187159" y="3339658"/>
          <a:ext cx="756023" cy="651414"/>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AC70C8-0A7B-4770-A951-C2BB2503A9F4}">
      <dsp:nvSpPr>
        <dsp:cNvPr id="0" name=""/>
        <dsp:cNvSpPr/>
      </dsp:nvSpPr>
      <dsp:spPr>
        <a:xfrm>
          <a:off x="4353559" y="2591485"/>
          <a:ext cx="1642090" cy="1420601"/>
        </a:xfrm>
        <a:prstGeom prst="hexagon">
          <a:avLst>
            <a:gd name="adj" fmla="val 2857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mn-lt"/>
              <a:cs typeface="Oracle Sans" panose="020B0503020204020204" pitchFamily="34" charset="0"/>
            </a:rPr>
            <a:t>Absence Management </a:t>
          </a:r>
        </a:p>
      </dsp:txBody>
      <dsp:txXfrm>
        <a:off x="4625688" y="2826909"/>
        <a:ext cx="1097832" cy="949753"/>
      </dsp:txXfrm>
    </dsp:sp>
    <dsp:sp modelId="{7A987E8A-1204-432C-BC61-A43501F13E5F}">
      <dsp:nvSpPr>
        <dsp:cNvPr id="0" name=""/>
        <dsp:cNvSpPr/>
      </dsp:nvSpPr>
      <dsp:spPr>
        <a:xfrm>
          <a:off x="2666722" y="3482354"/>
          <a:ext cx="756023" cy="651414"/>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D2009E-A3C2-41AC-9C48-1954BCF46031}">
      <dsp:nvSpPr>
        <dsp:cNvPr id="0" name=""/>
        <dsp:cNvSpPr/>
      </dsp:nvSpPr>
      <dsp:spPr>
        <a:xfrm>
          <a:off x="2847572" y="3466227"/>
          <a:ext cx="1642090" cy="1420601"/>
        </a:xfrm>
        <a:prstGeom prst="hexagon">
          <a:avLst>
            <a:gd name="adj" fmla="val 2857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mn-lt"/>
              <a:cs typeface="Oracle Sans" panose="020B0503020204020204" pitchFamily="34" charset="0"/>
            </a:rPr>
            <a:t>Performance</a:t>
          </a:r>
        </a:p>
      </dsp:txBody>
      <dsp:txXfrm>
        <a:off x="3119701" y="3701651"/>
        <a:ext cx="1097832" cy="949753"/>
      </dsp:txXfrm>
    </dsp:sp>
    <dsp:sp modelId="{DAD5DDBF-7682-4699-82A5-B484C6739B43}">
      <dsp:nvSpPr>
        <dsp:cNvPr id="0" name=""/>
        <dsp:cNvSpPr/>
      </dsp:nvSpPr>
      <dsp:spPr>
        <a:xfrm>
          <a:off x="1769935" y="2265045"/>
          <a:ext cx="756023" cy="651414"/>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D34EC4-DF21-4393-91B7-7BED40A5E7C7}">
      <dsp:nvSpPr>
        <dsp:cNvPr id="0" name=""/>
        <dsp:cNvSpPr/>
      </dsp:nvSpPr>
      <dsp:spPr>
        <a:xfrm>
          <a:off x="1334592" y="2592462"/>
          <a:ext cx="1642090" cy="1420601"/>
        </a:xfrm>
        <a:prstGeom prst="hexagon">
          <a:avLst>
            <a:gd name="adj" fmla="val 2857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cs typeface="Oracle Sans" panose="020B0503020204020204" pitchFamily="34" charset="0"/>
            </a:rPr>
            <a:t>Learning</a:t>
          </a:r>
        </a:p>
      </dsp:txBody>
      <dsp:txXfrm>
        <a:off x="1606721" y="2827886"/>
        <a:ext cx="1097832" cy="949753"/>
      </dsp:txXfrm>
    </dsp:sp>
    <dsp:sp modelId="{62C25AEF-4C76-49D9-9044-75E76B279603}">
      <dsp:nvSpPr>
        <dsp:cNvPr id="0" name=""/>
        <dsp:cNvSpPr/>
      </dsp:nvSpPr>
      <dsp:spPr>
        <a:xfrm>
          <a:off x="1334592" y="871810"/>
          <a:ext cx="1642090" cy="1420601"/>
        </a:xfrm>
        <a:prstGeom prst="hexagon">
          <a:avLst>
            <a:gd name="adj" fmla="val 2857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mn-lt"/>
              <a:cs typeface="Oracle Sans" panose="020B0503020204020204" pitchFamily="34" charset="0"/>
            </a:rPr>
            <a:t>Compensation</a:t>
          </a:r>
        </a:p>
      </dsp:txBody>
      <dsp:txXfrm>
        <a:off x="1606721" y="1107234"/>
        <a:ext cx="1097832" cy="94975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07297E-5EAA-83CF-81BB-AD38629E077B}"/>
              </a:ext>
            </a:extLst>
          </p:cNvPr>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a:extLst>
              <a:ext uri="{FF2B5EF4-FFF2-40B4-BE49-F238E27FC236}">
                <a16:creationId xmlns:a16="http://schemas.microsoft.com/office/drawing/2014/main" id="{0AFE740B-E16C-78C8-2243-8355F55F052E}"/>
              </a:ext>
            </a:extLst>
          </p:cNvPr>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99DAEC22-7BB1-455A-A5FC-BBD5E886FF89}" type="datetimeFigureOut">
              <a:rPr lang="en-US" smtClean="0"/>
              <a:t>1/22/2025</a:t>
            </a:fld>
            <a:endParaRPr lang="en-US"/>
          </a:p>
        </p:txBody>
      </p:sp>
      <p:sp>
        <p:nvSpPr>
          <p:cNvPr id="4" name="Footer Placeholder 3">
            <a:extLst>
              <a:ext uri="{FF2B5EF4-FFF2-40B4-BE49-F238E27FC236}">
                <a16:creationId xmlns:a16="http://schemas.microsoft.com/office/drawing/2014/main" id="{EE631C88-D5D9-9EFA-DCC0-BC9239D59CD4}"/>
              </a:ext>
            </a:extLst>
          </p:cNvPr>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661CAE7-568A-074F-8C74-B0B125E3611E}"/>
              </a:ext>
            </a:extLst>
          </p:cNvPr>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447A543B-141B-44E0-B522-92ACC35A924A}" type="slidenum">
              <a:rPr lang="en-US" smtClean="0"/>
              <a:t>‹#›</a:t>
            </a:fld>
            <a:endParaRPr lang="en-US"/>
          </a:p>
        </p:txBody>
      </p:sp>
    </p:spTree>
    <p:extLst>
      <p:ext uri="{BB962C8B-B14F-4D97-AF65-F5344CB8AC3E}">
        <p14:creationId xmlns:p14="http://schemas.microsoft.com/office/powerpoint/2010/main" val="3452862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17513" y="701675"/>
            <a:ext cx="6243637"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7708" y="4447461"/>
            <a:ext cx="5661660" cy="4213384"/>
          </a:xfrm>
          <a:prstGeom prst="rect">
            <a:avLst/>
          </a:prstGeom>
          <a:noFill/>
          <a:ln>
            <a:noFill/>
          </a:ln>
        </p:spPr>
        <p:txBody>
          <a:bodyPr spcFirstLastPara="1" wrap="square" lIns="93921" tIns="93921" rIns="93921" bIns="93921"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7b8addbd5d_0_276: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buSzPts val="1400"/>
              <a:buNone/>
            </a:pPr>
            <a:endParaRPr lang="en-US"/>
          </a:p>
        </p:txBody>
      </p:sp>
      <p:sp>
        <p:nvSpPr>
          <p:cNvPr id="177" name="Google Shape;177;g27b8addbd5d_0_27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a:extLst>
            <a:ext uri="{FF2B5EF4-FFF2-40B4-BE49-F238E27FC236}">
              <a16:creationId xmlns:a16="http://schemas.microsoft.com/office/drawing/2014/main" id="{D5D107EB-902E-0C27-608F-24DE0469E079}"/>
            </a:ext>
          </a:extLst>
        </p:cNvPr>
        <p:cNvGrpSpPr/>
        <p:nvPr/>
      </p:nvGrpSpPr>
      <p:grpSpPr>
        <a:xfrm>
          <a:off x="0" y="0"/>
          <a:ext cx="0" cy="0"/>
          <a:chOff x="0" y="0"/>
          <a:chExt cx="0" cy="0"/>
        </a:xfrm>
      </p:grpSpPr>
      <p:sp>
        <p:nvSpPr>
          <p:cNvPr id="338" name="Google Shape;338;g2a76656f0a9_0_174:notes">
            <a:extLst>
              <a:ext uri="{FF2B5EF4-FFF2-40B4-BE49-F238E27FC236}">
                <a16:creationId xmlns:a16="http://schemas.microsoft.com/office/drawing/2014/main" id="{F7326A76-90AC-2FCB-2247-5FA654D7F62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2a76656f0a9_0_174:notes">
            <a:extLst>
              <a:ext uri="{FF2B5EF4-FFF2-40B4-BE49-F238E27FC236}">
                <a16:creationId xmlns:a16="http://schemas.microsoft.com/office/drawing/2014/main" id="{E73683AF-443A-E3F7-513A-9D32EF049CE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lang="en-US" sz="1200" b="0" dirty="0">
              <a:latin typeface="Calibri"/>
              <a:ea typeface="Calibri"/>
              <a:cs typeface="Calibri"/>
              <a:sym typeface="Calibri"/>
            </a:endParaRPr>
          </a:p>
        </p:txBody>
      </p:sp>
      <p:sp>
        <p:nvSpPr>
          <p:cNvPr id="340" name="Google Shape;340;g2a76656f0a9_0_174:notes">
            <a:extLst>
              <a:ext uri="{FF2B5EF4-FFF2-40B4-BE49-F238E27FC236}">
                <a16:creationId xmlns:a16="http://schemas.microsoft.com/office/drawing/2014/main" id="{48EBACCA-C6E4-E14F-C24B-D312E1FEC54F}"/>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10</a:t>
            </a:fld>
            <a:endParaRPr/>
          </a:p>
        </p:txBody>
      </p:sp>
    </p:spTree>
    <p:extLst>
      <p:ext uri="{BB962C8B-B14F-4D97-AF65-F5344CB8AC3E}">
        <p14:creationId xmlns:p14="http://schemas.microsoft.com/office/powerpoint/2010/main" val="1920087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a:extLst>
            <a:ext uri="{FF2B5EF4-FFF2-40B4-BE49-F238E27FC236}">
              <a16:creationId xmlns:a16="http://schemas.microsoft.com/office/drawing/2014/main" id="{721E11C9-B277-9301-B6E1-E93811CEC893}"/>
            </a:ext>
          </a:extLst>
        </p:cNvPr>
        <p:cNvGrpSpPr/>
        <p:nvPr/>
      </p:nvGrpSpPr>
      <p:grpSpPr>
        <a:xfrm>
          <a:off x="0" y="0"/>
          <a:ext cx="0" cy="0"/>
          <a:chOff x="0" y="0"/>
          <a:chExt cx="0" cy="0"/>
        </a:xfrm>
      </p:grpSpPr>
      <p:sp>
        <p:nvSpPr>
          <p:cNvPr id="338" name="Google Shape;338;g2a76656f0a9_0_174:notes">
            <a:extLst>
              <a:ext uri="{FF2B5EF4-FFF2-40B4-BE49-F238E27FC236}">
                <a16:creationId xmlns:a16="http://schemas.microsoft.com/office/drawing/2014/main" id="{946C613B-1E26-565A-1F3A-BB72758D00C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2a76656f0a9_0_174:notes">
            <a:extLst>
              <a:ext uri="{FF2B5EF4-FFF2-40B4-BE49-F238E27FC236}">
                <a16:creationId xmlns:a16="http://schemas.microsoft.com/office/drawing/2014/main" id="{BD7C852C-65C4-F102-A93F-39389539CEF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lang="en-US" sz="1200" b="0" dirty="0">
              <a:latin typeface="Calibri"/>
              <a:ea typeface="Calibri"/>
              <a:cs typeface="Calibri"/>
              <a:sym typeface="Calibri"/>
            </a:endParaRPr>
          </a:p>
        </p:txBody>
      </p:sp>
      <p:sp>
        <p:nvSpPr>
          <p:cNvPr id="340" name="Google Shape;340;g2a76656f0a9_0_174:notes">
            <a:extLst>
              <a:ext uri="{FF2B5EF4-FFF2-40B4-BE49-F238E27FC236}">
                <a16:creationId xmlns:a16="http://schemas.microsoft.com/office/drawing/2014/main" id="{7F043976-6CD8-AB74-E774-9CF5159A361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11</a:t>
            </a:fld>
            <a:endParaRPr/>
          </a:p>
        </p:txBody>
      </p:sp>
    </p:spTree>
    <p:extLst>
      <p:ext uri="{BB962C8B-B14F-4D97-AF65-F5344CB8AC3E}">
        <p14:creationId xmlns:p14="http://schemas.microsoft.com/office/powerpoint/2010/main" val="1363852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338901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ad2d740b15_0_23:notes"/>
          <p:cNvSpPr>
            <a:spLocks noGrp="1" noRot="1" noChangeAspect="1"/>
          </p:cNvSpPr>
          <p:nvPr>
            <p:ph type="sldImg" idx="2"/>
          </p:nvPr>
        </p:nvSpPr>
        <p:spPr>
          <a:xfrm>
            <a:off x="673100" y="1135063"/>
            <a:ext cx="5446713" cy="30638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g2ad2d740b15_0_23:notes"/>
          <p:cNvSpPr txBox="1">
            <a:spLocks noGrp="1"/>
          </p:cNvSpPr>
          <p:nvPr>
            <p:ph type="body" idx="1"/>
          </p:nvPr>
        </p:nvSpPr>
        <p:spPr>
          <a:xfrm>
            <a:off x="679339" y="4369213"/>
            <a:ext cx="5434711" cy="3574960"/>
          </a:xfrm>
          <a:prstGeom prst="rect">
            <a:avLst/>
          </a:prstGeom>
          <a:noFill/>
          <a:ln>
            <a:noFill/>
          </a:ln>
        </p:spPr>
        <p:txBody>
          <a:bodyPr spcFirstLastPara="1" wrap="square" lIns="90675" tIns="45325" rIns="90675" bIns="45325" anchor="t" anchorCtr="0">
            <a:noAutofit/>
          </a:bodyPr>
          <a:lstStyle/>
          <a:p>
            <a:pPr marL="0" indent="0">
              <a:lnSpc>
                <a:spcPct val="114999"/>
              </a:lnSpc>
              <a:buNone/>
            </a:pPr>
            <a:endParaRPr lang="en"/>
          </a:p>
        </p:txBody>
      </p:sp>
      <p:sp>
        <p:nvSpPr>
          <p:cNvPr id="348" name="Google Shape;348;g2ad2d740b15_0_23:notes"/>
          <p:cNvSpPr txBox="1">
            <a:spLocks noGrp="1"/>
          </p:cNvSpPr>
          <p:nvPr>
            <p:ph type="sldNum" idx="12"/>
          </p:nvPr>
        </p:nvSpPr>
        <p:spPr>
          <a:xfrm>
            <a:off x="3848015" y="8623365"/>
            <a:ext cx="2943802" cy="455434"/>
          </a:xfrm>
          <a:prstGeom prst="rect">
            <a:avLst/>
          </a:prstGeom>
          <a:noFill/>
          <a:ln>
            <a:noFill/>
          </a:ln>
        </p:spPr>
        <p:txBody>
          <a:bodyPr spcFirstLastPara="1" wrap="square" lIns="90675" tIns="45325" rIns="90675" bIns="45325" anchor="b" anchorCtr="0">
            <a:noAutofit/>
          </a:bodyPr>
          <a:lstStyle/>
          <a:p>
            <a:pPr algn="r">
              <a:buSzPts val="1400"/>
            </a:pPr>
            <a:fld id="{00000000-1234-1234-1234-123412341234}" type="slidenum">
              <a:rPr lang="en"/>
              <a:pPr algn="r">
                <a:buSzPts val="1400"/>
              </a:pPr>
              <a:t>13</a:t>
            </a:fld>
            <a:endParaRPr/>
          </a:p>
        </p:txBody>
      </p:sp>
    </p:spTree>
    <p:extLst>
      <p:ext uri="{BB962C8B-B14F-4D97-AF65-F5344CB8AC3E}">
        <p14:creationId xmlns:p14="http://schemas.microsoft.com/office/powerpoint/2010/main" val="2382820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a:extLst>
            <a:ext uri="{FF2B5EF4-FFF2-40B4-BE49-F238E27FC236}">
              <a16:creationId xmlns:a16="http://schemas.microsoft.com/office/drawing/2014/main" id="{872CA6D3-98D6-7229-6543-51967E5EB822}"/>
            </a:ext>
          </a:extLst>
        </p:cNvPr>
        <p:cNvGrpSpPr/>
        <p:nvPr/>
      </p:nvGrpSpPr>
      <p:grpSpPr>
        <a:xfrm>
          <a:off x="0" y="0"/>
          <a:ext cx="0" cy="0"/>
          <a:chOff x="0" y="0"/>
          <a:chExt cx="0" cy="0"/>
        </a:xfrm>
      </p:grpSpPr>
      <p:sp>
        <p:nvSpPr>
          <p:cNvPr id="176" name="Google Shape;176;g27b8addbd5d_0_276:notes">
            <a:extLst>
              <a:ext uri="{FF2B5EF4-FFF2-40B4-BE49-F238E27FC236}">
                <a16:creationId xmlns:a16="http://schemas.microsoft.com/office/drawing/2014/main" id="{676E33E4-EFC4-DAB6-164E-FC22C70AB15E}"/>
              </a:ext>
            </a:extLst>
          </p:cNvPr>
          <p:cNvSpPr txBox="1">
            <a:spLocks noGrp="1"/>
          </p:cNvSpPr>
          <p:nvPr>
            <p:ph type="body" idx="1"/>
          </p:nvPr>
        </p:nvSpPr>
        <p:spPr>
          <a:xfrm>
            <a:off x="694435" y="4442034"/>
            <a:ext cx="5555483" cy="3634543"/>
          </a:xfrm>
          <a:prstGeom prst="rect">
            <a:avLst/>
          </a:prstGeom>
          <a:noFill/>
          <a:ln>
            <a:noFill/>
          </a:ln>
        </p:spPr>
        <p:txBody>
          <a:bodyPr spcFirstLastPara="1" wrap="square" lIns="92398" tIns="46186" rIns="92398" bIns="46186" anchor="t" anchorCtr="0">
            <a:noAutofit/>
          </a:bodyPr>
          <a:lstStyle/>
          <a:p>
            <a:pPr marL="0" indent="0">
              <a:buSzPts val="1400"/>
              <a:buNone/>
            </a:pPr>
            <a:endParaRPr lang="en-US" dirty="0"/>
          </a:p>
        </p:txBody>
      </p:sp>
      <p:sp>
        <p:nvSpPr>
          <p:cNvPr id="177" name="Google Shape;177;g27b8addbd5d_0_276:notes">
            <a:extLst>
              <a:ext uri="{FF2B5EF4-FFF2-40B4-BE49-F238E27FC236}">
                <a16:creationId xmlns:a16="http://schemas.microsoft.com/office/drawing/2014/main" id="{940F2994-B3A8-55E1-8045-583AF41A916B}"/>
              </a:ext>
            </a:extLst>
          </p:cNvPr>
          <p:cNvSpPr>
            <a:spLocks noGrp="1" noRot="1" noChangeAspect="1"/>
          </p:cNvSpPr>
          <p:nvPr>
            <p:ph type="sldImg" idx="2"/>
          </p:nvPr>
        </p:nvSpPr>
        <p:spPr>
          <a:xfrm>
            <a:off x="704850" y="1154113"/>
            <a:ext cx="5535613" cy="311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7719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a:extLst>
            <a:ext uri="{FF2B5EF4-FFF2-40B4-BE49-F238E27FC236}">
              <a16:creationId xmlns:a16="http://schemas.microsoft.com/office/drawing/2014/main" id="{F45A6497-0671-A4EA-2B5B-3AD3568D9084}"/>
            </a:ext>
          </a:extLst>
        </p:cNvPr>
        <p:cNvGrpSpPr/>
        <p:nvPr/>
      </p:nvGrpSpPr>
      <p:grpSpPr>
        <a:xfrm>
          <a:off x="0" y="0"/>
          <a:ext cx="0" cy="0"/>
          <a:chOff x="0" y="0"/>
          <a:chExt cx="0" cy="0"/>
        </a:xfrm>
      </p:grpSpPr>
      <p:sp>
        <p:nvSpPr>
          <p:cNvPr id="338" name="Google Shape;338;g2a76656f0a9_0_174:notes">
            <a:extLst>
              <a:ext uri="{FF2B5EF4-FFF2-40B4-BE49-F238E27FC236}">
                <a16:creationId xmlns:a16="http://schemas.microsoft.com/office/drawing/2014/main" id="{5B91ED34-EF60-EE50-CBF7-783E3949978F}"/>
              </a:ext>
            </a:extLst>
          </p:cNvPr>
          <p:cNvSpPr>
            <a:spLocks noGrp="1" noRot="1" noChangeAspect="1"/>
          </p:cNvSpPr>
          <p:nvPr>
            <p:ph type="sldImg" idx="2"/>
          </p:nvPr>
        </p:nvSpPr>
        <p:spPr>
          <a:xfrm>
            <a:off x="673100" y="1135063"/>
            <a:ext cx="5446713" cy="30638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2a76656f0a9_0_174:notes">
            <a:extLst>
              <a:ext uri="{FF2B5EF4-FFF2-40B4-BE49-F238E27FC236}">
                <a16:creationId xmlns:a16="http://schemas.microsoft.com/office/drawing/2014/main" id="{48D6528B-7424-12FB-B9D4-5AFB8262F4F2}"/>
              </a:ext>
            </a:extLst>
          </p:cNvPr>
          <p:cNvSpPr txBox="1">
            <a:spLocks noGrp="1"/>
          </p:cNvSpPr>
          <p:nvPr>
            <p:ph type="body" idx="1"/>
          </p:nvPr>
        </p:nvSpPr>
        <p:spPr>
          <a:xfrm>
            <a:off x="679339" y="4369213"/>
            <a:ext cx="5434711" cy="3574960"/>
          </a:xfrm>
          <a:prstGeom prst="rect">
            <a:avLst/>
          </a:prstGeom>
          <a:noFill/>
          <a:ln>
            <a:noFill/>
          </a:ln>
        </p:spPr>
        <p:txBody>
          <a:bodyPr spcFirstLastPara="1" wrap="square" lIns="90675" tIns="45325" rIns="90675" bIns="45325" anchor="t" anchorCtr="0">
            <a:noAutofit/>
          </a:bodyPr>
          <a:lstStyle/>
          <a:p>
            <a:pPr marL="0" indent="0">
              <a:lnSpc>
                <a:spcPct val="115000"/>
              </a:lnSpc>
              <a:buClr>
                <a:schemeClr val="dk1"/>
              </a:buClr>
              <a:buNone/>
            </a:pPr>
            <a:endParaRPr lang="en-US" sz="1200">
              <a:latin typeface="Calibri"/>
              <a:ea typeface="Calibri"/>
              <a:cs typeface="Calibri"/>
              <a:sym typeface="Calibri"/>
            </a:endParaRPr>
          </a:p>
        </p:txBody>
      </p:sp>
      <p:sp>
        <p:nvSpPr>
          <p:cNvPr id="340" name="Google Shape;340;g2a76656f0a9_0_174:notes">
            <a:extLst>
              <a:ext uri="{FF2B5EF4-FFF2-40B4-BE49-F238E27FC236}">
                <a16:creationId xmlns:a16="http://schemas.microsoft.com/office/drawing/2014/main" id="{8368812E-95C5-A913-0A82-8DD6AF3252F2}"/>
              </a:ext>
            </a:extLst>
          </p:cNvPr>
          <p:cNvSpPr txBox="1">
            <a:spLocks noGrp="1"/>
          </p:cNvSpPr>
          <p:nvPr>
            <p:ph type="sldNum" idx="12"/>
          </p:nvPr>
        </p:nvSpPr>
        <p:spPr>
          <a:xfrm>
            <a:off x="3848015" y="8623365"/>
            <a:ext cx="2943802" cy="455434"/>
          </a:xfrm>
          <a:prstGeom prst="rect">
            <a:avLst/>
          </a:prstGeom>
          <a:noFill/>
          <a:ln>
            <a:noFill/>
          </a:ln>
        </p:spPr>
        <p:txBody>
          <a:bodyPr spcFirstLastPara="1" wrap="square" lIns="90675" tIns="45325" rIns="90675" bIns="45325" anchor="b" anchorCtr="0">
            <a:noAutofit/>
          </a:bodyPr>
          <a:lstStyle/>
          <a:p>
            <a:pPr algn="r">
              <a:buSzPts val="1400"/>
            </a:pPr>
            <a:fld id="{00000000-1234-1234-1234-123412341234}" type="slidenum">
              <a:rPr lang="en"/>
              <a:pPr algn="r">
                <a:buSzPts val="1400"/>
              </a:pPr>
              <a:t>15</a:t>
            </a:fld>
            <a:endParaRPr/>
          </a:p>
        </p:txBody>
      </p:sp>
    </p:spTree>
    <p:extLst>
      <p:ext uri="{BB962C8B-B14F-4D97-AF65-F5344CB8AC3E}">
        <p14:creationId xmlns:p14="http://schemas.microsoft.com/office/powerpoint/2010/main" val="3427965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a:extLst>
            <a:ext uri="{FF2B5EF4-FFF2-40B4-BE49-F238E27FC236}">
              <a16:creationId xmlns:a16="http://schemas.microsoft.com/office/drawing/2014/main" id="{82F04243-E068-01E6-436E-EC4E2297F7E5}"/>
            </a:ext>
          </a:extLst>
        </p:cNvPr>
        <p:cNvGrpSpPr/>
        <p:nvPr/>
      </p:nvGrpSpPr>
      <p:grpSpPr>
        <a:xfrm>
          <a:off x="0" y="0"/>
          <a:ext cx="0" cy="0"/>
          <a:chOff x="0" y="0"/>
          <a:chExt cx="0" cy="0"/>
        </a:xfrm>
      </p:grpSpPr>
      <p:sp>
        <p:nvSpPr>
          <p:cNvPr id="338" name="Google Shape;338;g2a76656f0a9_0_174:notes">
            <a:extLst>
              <a:ext uri="{FF2B5EF4-FFF2-40B4-BE49-F238E27FC236}">
                <a16:creationId xmlns:a16="http://schemas.microsoft.com/office/drawing/2014/main" id="{39AC91E9-A186-0432-0510-A11D10B00624}"/>
              </a:ext>
            </a:extLst>
          </p:cNvPr>
          <p:cNvSpPr>
            <a:spLocks noGrp="1" noRot="1" noChangeAspect="1"/>
          </p:cNvSpPr>
          <p:nvPr>
            <p:ph type="sldImg" idx="2"/>
          </p:nvPr>
        </p:nvSpPr>
        <p:spPr>
          <a:xfrm>
            <a:off x="673100" y="1135063"/>
            <a:ext cx="5446713" cy="30638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2a76656f0a9_0_174:notes">
            <a:extLst>
              <a:ext uri="{FF2B5EF4-FFF2-40B4-BE49-F238E27FC236}">
                <a16:creationId xmlns:a16="http://schemas.microsoft.com/office/drawing/2014/main" id="{F38A82D1-8941-148F-A652-339232DEBB66}"/>
              </a:ext>
            </a:extLst>
          </p:cNvPr>
          <p:cNvSpPr txBox="1">
            <a:spLocks noGrp="1"/>
          </p:cNvSpPr>
          <p:nvPr>
            <p:ph type="body" idx="1"/>
          </p:nvPr>
        </p:nvSpPr>
        <p:spPr>
          <a:xfrm>
            <a:off x="679339" y="4369213"/>
            <a:ext cx="5434711" cy="3574960"/>
          </a:xfrm>
          <a:prstGeom prst="rect">
            <a:avLst/>
          </a:prstGeom>
          <a:noFill/>
          <a:ln>
            <a:noFill/>
          </a:ln>
        </p:spPr>
        <p:txBody>
          <a:bodyPr spcFirstLastPara="1" wrap="square" lIns="90675" tIns="45325" rIns="90675" bIns="45325" anchor="t" anchorCtr="0">
            <a:noAutofit/>
          </a:bodyPr>
          <a:lstStyle/>
          <a:p>
            <a:pPr marL="0" indent="0">
              <a:lnSpc>
                <a:spcPct val="115000"/>
              </a:lnSpc>
              <a:buClr>
                <a:schemeClr val="dk1"/>
              </a:buClr>
              <a:buNone/>
            </a:pPr>
            <a:endParaRPr lang="en-US" sz="1200">
              <a:latin typeface="Calibri"/>
              <a:ea typeface="Calibri"/>
              <a:cs typeface="Calibri"/>
              <a:sym typeface="Calibri"/>
            </a:endParaRPr>
          </a:p>
        </p:txBody>
      </p:sp>
      <p:sp>
        <p:nvSpPr>
          <p:cNvPr id="340" name="Google Shape;340;g2a76656f0a9_0_174:notes">
            <a:extLst>
              <a:ext uri="{FF2B5EF4-FFF2-40B4-BE49-F238E27FC236}">
                <a16:creationId xmlns:a16="http://schemas.microsoft.com/office/drawing/2014/main" id="{01D2B35F-AFD6-430A-3D81-65584E8229C7}"/>
              </a:ext>
            </a:extLst>
          </p:cNvPr>
          <p:cNvSpPr txBox="1">
            <a:spLocks noGrp="1"/>
          </p:cNvSpPr>
          <p:nvPr>
            <p:ph type="sldNum" idx="12"/>
          </p:nvPr>
        </p:nvSpPr>
        <p:spPr>
          <a:xfrm>
            <a:off x="3848015" y="8623365"/>
            <a:ext cx="2943802" cy="455434"/>
          </a:xfrm>
          <a:prstGeom prst="rect">
            <a:avLst/>
          </a:prstGeom>
          <a:noFill/>
          <a:ln>
            <a:noFill/>
          </a:ln>
        </p:spPr>
        <p:txBody>
          <a:bodyPr spcFirstLastPara="1" wrap="square" lIns="90675" tIns="45325" rIns="90675" bIns="45325" anchor="b" anchorCtr="0">
            <a:noAutofit/>
          </a:bodyPr>
          <a:lstStyle/>
          <a:p>
            <a:pPr algn="r">
              <a:buSzPts val="1400"/>
            </a:pPr>
            <a:fld id="{00000000-1234-1234-1234-123412341234}" type="slidenum">
              <a:rPr lang="en"/>
              <a:pPr algn="r">
                <a:buSzPts val="1400"/>
              </a:pPr>
              <a:t>16</a:t>
            </a:fld>
            <a:endParaRPr/>
          </a:p>
        </p:txBody>
      </p:sp>
    </p:spTree>
    <p:extLst>
      <p:ext uri="{BB962C8B-B14F-4D97-AF65-F5344CB8AC3E}">
        <p14:creationId xmlns:p14="http://schemas.microsoft.com/office/powerpoint/2010/main" val="3073463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7b8addbd5d_0_276:notes"/>
          <p:cNvSpPr txBox="1">
            <a:spLocks noGrp="1"/>
          </p:cNvSpPr>
          <p:nvPr>
            <p:ph type="body" idx="1"/>
          </p:nvPr>
        </p:nvSpPr>
        <p:spPr>
          <a:xfrm>
            <a:off x="694435" y="4442034"/>
            <a:ext cx="5555483" cy="3634543"/>
          </a:xfrm>
          <a:prstGeom prst="rect">
            <a:avLst/>
          </a:prstGeom>
          <a:noFill/>
          <a:ln>
            <a:noFill/>
          </a:ln>
        </p:spPr>
        <p:txBody>
          <a:bodyPr spcFirstLastPara="1" wrap="square" lIns="92398" tIns="46186" rIns="92398" bIns="46186" anchor="t" anchorCtr="0">
            <a:noAutofit/>
          </a:bodyPr>
          <a:lstStyle/>
          <a:p>
            <a:pPr marL="0" indent="0">
              <a:buSzPts val="1400"/>
              <a:buNone/>
            </a:pPr>
            <a:endParaRPr lang="en-US"/>
          </a:p>
        </p:txBody>
      </p:sp>
      <p:sp>
        <p:nvSpPr>
          <p:cNvPr id="177" name="Google Shape;177;g27b8addbd5d_0_276:notes"/>
          <p:cNvSpPr>
            <a:spLocks noGrp="1" noRot="1" noChangeAspect="1"/>
          </p:cNvSpPr>
          <p:nvPr>
            <p:ph type="sldImg" idx="2"/>
          </p:nvPr>
        </p:nvSpPr>
        <p:spPr>
          <a:xfrm>
            <a:off x="704850" y="1154113"/>
            <a:ext cx="5535613" cy="311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79849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a:p>
            <a:pPr marL="158750" indent="0">
              <a:buNone/>
            </a:pPr>
            <a:endParaRPr lang="en-US" b="1"/>
          </a:p>
        </p:txBody>
      </p:sp>
    </p:spTree>
    <p:extLst>
      <p:ext uri="{BB962C8B-B14F-4D97-AF65-F5344CB8AC3E}">
        <p14:creationId xmlns:p14="http://schemas.microsoft.com/office/powerpoint/2010/main" val="2502729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7b8addbd5d_0_276:notes"/>
          <p:cNvSpPr txBox="1">
            <a:spLocks noGrp="1"/>
          </p:cNvSpPr>
          <p:nvPr>
            <p:ph type="body" idx="1"/>
          </p:nvPr>
        </p:nvSpPr>
        <p:spPr>
          <a:xfrm>
            <a:off x="694435" y="4442034"/>
            <a:ext cx="5555483" cy="3634543"/>
          </a:xfrm>
          <a:prstGeom prst="rect">
            <a:avLst/>
          </a:prstGeom>
          <a:noFill/>
          <a:ln>
            <a:noFill/>
          </a:ln>
        </p:spPr>
        <p:txBody>
          <a:bodyPr spcFirstLastPara="1" wrap="square" lIns="92398" tIns="46186" rIns="92398" bIns="46186" anchor="t" anchorCtr="0">
            <a:noAutofit/>
          </a:bodyPr>
          <a:lstStyle/>
          <a:p>
            <a:pPr marL="0" indent="0">
              <a:buSzPts val="1400"/>
              <a:buNone/>
            </a:pPr>
            <a:endParaRPr lang="en-US"/>
          </a:p>
          <a:p>
            <a:pPr marL="0" indent="0">
              <a:buSzPts val="1400"/>
              <a:buNone/>
            </a:pPr>
            <a:endParaRPr lang="en-US"/>
          </a:p>
        </p:txBody>
      </p:sp>
      <p:sp>
        <p:nvSpPr>
          <p:cNvPr id="177" name="Google Shape;177;g27b8addbd5d_0_276:notes"/>
          <p:cNvSpPr>
            <a:spLocks noGrp="1" noRot="1" noChangeAspect="1"/>
          </p:cNvSpPr>
          <p:nvPr>
            <p:ph type="sldImg" idx="2"/>
          </p:nvPr>
        </p:nvSpPr>
        <p:spPr>
          <a:xfrm>
            <a:off x="704850" y="1154113"/>
            <a:ext cx="5535613" cy="311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7144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69831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681038"/>
            <a:ext cx="6051550" cy="3405187"/>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961130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681038"/>
            <a:ext cx="6051550" cy="3405187"/>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1381307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681038"/>
            <a:ext cx="6051550" cy="3405187"/>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774444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681038"/>
            <a:ext cx="6051550" cy="34051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77404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681038"/>
            <a:ext cx="6051550" cy="3405187"/>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485454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7b8addbd5d_0_276:notes"/>
          <p:cNvSpPr txBox="1">
            <a:spLocks noGrp="1"/>
          </p:cNvSpPr>
          <p:nvPr>
            <p:ph type="body" idx="1"/>
          </p:nvPr>
        </p:nvSpPr>
        <p:spPr>
          <a:xfrm>
            <a:off x="694435" y="4442034"/>
            <a:ext cx="5555483" cy="3634543"/>
          </a:xfrm>
          <a:prstGeom prst="rect">
            <a:avLst/>
          </a:prstGeom>
          <a:noFill/>
          <a:ln>
            <a:noFill/>
          </a:ln>
        </p:spPr>
        <p:txBody>
          <a:bodyPr spcFirstLastPara="1" wrap="square" lIns="92398" tIns="46186" rIns="92398" bIns="46186" anchor="t" anchorCtr="0">
            <a:noAutofit/>
          </a:bodyPr>
          <a:lstStyle/>
          <a:p>
            <a:pPr marL="0" indent="0">
              <a:buSzPts val="1400"/>
              <a:buNone/>
            </a:pPr>
            <a:endParaRPr lang="en-US"/>
          </a:p>
        </p:txBody>
      </p:sp>
      <p:sp>
        <p:nvSpPr>
          <p:cNvPr id="177" name="Google Shape;177;g27b8addbd5d_0_276:notes"/>
          <p:cNvSpPr>
            <a:spLocks noGrp="1" noRot="1" noChangeAspect="1"/>
          </p:cNvSpPr>
          <p:nvPr>
            <p:ph type="sldImg" idx="2"/>
          </p:nvPr>
        </p:nvSpPr>
        <p:spPr>
          <a:xfrm>
            <a:off x="704850" y="1154113"/>
            <a:ext cx="5535613" cy="311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5367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58750" indent="0">
              <a:buNone/>
            </a:pPr>
            <a:endParaRPr lang="en-US"/>
          </a:p>
          <a:p>
            <a:pPr marL="158750" indent="0">
              <a:buNone/>
            </a:pPr>
            <a:endParaRPr lang="en-US"/>
          </a:p>
        </p:txBody>
      </p:sp>
      <p:sp>
        <p:nvSpPr>
          <p:cNvPr id="4" name="Slide Number Placeholder 3"/>
          <p:cNvSpPr>
            <a:spLocks noGrp="1"/>
          </p:cNvSpPr>
          <p:nvPr>
            <p:ph type="sldNum" sz="quarter" idx="5"/>
          </p:nvPr>
        </p:nvSpPr>
        <p:spPr/>
        <p:txBody>
          <a:bodyPr lIns="93177" tIns="46589" rIns="93177" bIns="46589"/>
          <a:lstStyle/>
          <a:p>
            <a:fld id="{B96A2031-C75C-4D05-B195-E58E9FC19D61}" type="slidenum">
              <a:rPr lang="en-US" smtClean="0"/>
              <a:t>26</a:t>
            </a:fld>
            <a:endParaRPr lang="en-US"/>
          </a:p>
        </p:txBody>
      </p:sp>
    </p:spTree>
    <p:extLst>
      <p:ext uri="{BB962C8B-B14F-4D97-AF65-F5344CB8AC3E}">
        <p14:creationId xmlns:p14="http://schemas.microsoft.com/office/powerpoint/2010/main" val="937049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58750" indent="0">
              <a:buNone/>
            </a:pPr>
            <a:endParaRPr lang="en-US"/>
          </a:p>
        </p:txBody>
      </p:sp>
      <p:sp>
        <p:nvSpPr>
          <p:cNvPr id="4" name="Slide Number Placeholder 3"/>
          <p:cNvSpPr>
            <a:spLocks noGrp="1"/>
          </p:cNvSpPr>
          <p:nvPr>
            <p:ph type="sldNum" sz="quarter" idx="5"/>
          </p:nvPr>
        </p:nvSpPr>
        <p:spPr/>
        <p:txBody>
          <a:bodyPr lIns="93177" tIns="46589" rIns="93177" bIns="46589"/>
          <a:lstStyle/>
          <a:p>
            <a:fld id="{B96A2031-C75C-4D05-B195-E58E9FC19D61}" type="slidenum">
              <a:rPr lang="en-US" smtClean="0"/>
              <a:t>27</a:t>
            </a:fld>
            <a:endParaRPr lang="en-US"/>
          </a:p>
        </p:txBody>
      </p:sp>
    </p:spTree>
    <p:extLst>
      <p:ext uri="{BB962C8B-B14F-4D97-AF65-F5344CB8AC3E}">
        <p14:creationId xmlns:p14="http://schemas.microsoft.com/office/powerpoint/2010/main" val="2646287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a:lnSpc>
                <a:spcPct val="100000"/>
              </a:lnSpc>
              <a:spcBef>
                <a:spcPts val="0"/>
              </a:spcBef>
              <a:spcAft>
                <a:spcPts val="0"/>
              </a:spcAft>
              <a:buClrTx/>
              <a:buSzTx/>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lIns="93177" tIns="46589" rIns="93177" bIns="46589"/>
          <a:lstStyle/>
          <a:p>
            <a:fld id="{B96A2031-C75C-4D05-B195-E58E9FC19D61}" type="slidenum">
              <a:rPr lang="en-US" smtClean="0"/>
              <a:t>28</a:t>
            </a:fld>
            <a:endParaRPr lang="en-US"/>
          </a:p>
        </p:txBody>
      </p:sp>
    </p:spTree>
    <p:extLst>
      <p:ext uri="{BB962C8B-B14F-4D97-AF65-F5344CB8AC3E}">
        <p14:creationId xmlns:p14="http://schemas.microsoft.com/office/powerpoint/2010/main" val="987960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5"/>
          </p:nvPr>
        </p:nvSpPr>
        <p:spPr/>
        <p:txBody>
          <a:bodyPr lIns="93177" tIns="46589" rIns="93177" bIns="46589"/>
          <a:lstStyle/>
          <a:p>
            <a:fld id="{B96A2031-C75C-4D05-B195-E58E9FC19D61}" type="slidenum">
              <a:rPr lang="en-US" smtClean="0"/>
              <a:t>29</a:t>
            </a:fld>
            <a:endParaRPr lang="en-US"/>
          </a:p>
        </p:txBody>
      </p:sp>
    </p:spTree>
    <p:extLst>
      <p:ext uri="{BB962C8B-B14F-4D97-AF65-F5344CB8AC3E}">
        <p14:creationId xmlns:p14="http://schemas.microsoft.com/office/powerpoint/2010/main" val="3952429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a:extLst>
            <a:ext uri="{FF2B5EF4-FFF2-40B4-BE49-F238E27FC236}">
              <a16:creationId xmlns:a16="http://schemas.microsoft.com/office/drawing/2014/main" id="{CA4BBC42-A2A5-9789-0077-82F2E3B28456}"/>
            </a:ext>
          </a:extLst>
        </p:cNvPr>
        <p:cNvGrpSpPr/>
        <p:nvPr/>
      </p:nvGrpSpPr>
      <p:grpSpPr>
        <a:xfrm>
          <a:off x="0" y="0"/>
          <a:ext cx="0" cy="0"/>
          <a:chOff x="0" y="0"/>
          <a:chExt cx="0" cy="0"/>
        </a:xfrm>
      </p:grpSpPr>
      <p:sp>
        <p:nvSpPr>
          <p:cNvPr id="176" name="Google Shape;176;g27b8addbd5d_0_276:notes">
            <a:extLst>
              <a:ext uri="{FF2B5EF4-FFF2-40B4-BE49-F238E27FC236}">
                <a16:creationId xmlns:a16="http://schemas.microsoft.com/office/drawing/2014/main" id="{1655408F-31A7-FEE3-F8BA-D32161A978CA}"/>
              </a:ext>
            </a:extLst>
          </p:cNvPr>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buSzPts val="1400"/>
              <a:buNone/>
            </a:pPr>
            <a:endParaRPr lang="en-US"/>
          </a:p>
        </p:txBody>
      </p:sp>
      <p:sp>
        <p:nvSpPr>
          <p:cNvPr id="177" name="Google Shape;177;g27b8addbd5d_0_276:notes">
            <a:extLst>
              <a:ext uri="{FF2B5EF4-FFF2-40B4-BE49-F238E27FC236}">
                <a16:creationId xmlns:a16="http://schemas.microsoft.com/office/drawing/2014/main" id="{3191940F-6E31-B461-798F-7A2BDA36F5B4}"/>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4985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58750" indent="0">
              <a:buNone/>
            </a:pPr>
            <a:endParaRPr lang="en-US"/>
          </a:p>
        </p:txBody>
      </p:sp>
      <p:sp>
        <p:nvSpPr>
          <p:cNvPr id="4" name="Slide Number Placeholder 3"/>
          <p:cNvSpPr>
            <a:spLocks noGrp="1"/>
          </p:cNvSpPr>
          <p:nvPr>
            <p:ph type="sldNum" sz="quarter" idx="5"/>
          </p:nvPr>
        </p:nvSpPr>
        <p:spPr/>
        <p:txBody>
          <a:bodyPr lIns="93177" tIns="46589" rIns="93177" bIns="46589"/>
          <a:lstStyle/>
          <a:p>
            <a:fld id="{B96A2031-C75C-4D05-B195-E58E9FC19D61}" type="slidenum">
              <a:rPr lang="en-US" smtClean="0"/>
              <a:t>30</a:t>
            </a:fld>
            <a:endParaRPr lang="en-US"/>
          </a:p>
        </p:txBody>
      </p:sp>
    </p:spTree>
    <p:extLst>
      <p:ext uri="{BB962C8B-B14F-4D97-AF65-F5344CB8AC3E}">
        <p14:creationId xmlns:p14="http://schemas.microsoft.com/office/powerpoint/2010/main" val="34136245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883364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149273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7b8addbd5d_0_276:notes"/>
          <p:cNvSpPr txBox="1">
            <a:spLocks noGrp="1"/>
          </p:cNvSpPr>
          <p:nvPr>
            <p:ph type="body" idx="1"/>
          </p:nvPr>
        </p:nvSpPr>
        <p:spPr>
          <a:xfrm>
            <a:off x="709867" y="4516068"/>
            <a:ext cx="5678938" cy="3695119"/>
          </a:xfrm>
          <a:prstGeom prst="rect">
            <a:avLst/>
          </a:prstGeom>
          <a:noFill/>
          <a:ln>
            <a:noFill/>
          </a:ln>
        </p:spPr>
        <p:txBody>
          <a:bodyPr spcFirstLastPara="1" wrap="square" lIns="94154" tIns="47064" rIns="94154" bIns="47064" anchor="t" anchorCtr="0">
            <a:noAutofit/>
          </a:bodyPr>
          <a:lstStyle/>
          <a:p>
            <a:pPr>
              <a:buSzPts val="1400"/>
            </a:pPr>
            <a:endParaRPr lang="en-US" dirty="0"/>
          </a:p>
        </p:txBody>
      </p:sp>
      <p:sp>
        <p:nvSpPr>
          <p:cNvPr id="177" name="Google Shape;177;g27b8addbd5d_0_276:notes"/>
          <p:cNvSpPr>
            <a:spLocks noGrp="1" noRot="1" noChangeAspect="1"/>
          </p:cNvSpPr>
          <p:nvPr>
            <p:ph type="sldImg" idx="2"/>
          </p:nvPr>
        </p:nvSpPr>
        <p:spPr>
          <a:xfrm>
            <a:off x="735013"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5367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a:extLst>
            <a:ext uri="{FF2B5EF4-FFF2-40B4-BE49-F238E27FC236}">
              <a16:creationId xmlns:a16="http://schemas.microsoft.com/office/drawing/2014/main" id="{189599E5-8BB5-A30C-DBEC-39CC64247579}"/>
            </a:ext>
          </a:extLst>
        </p:cNvPr>
        <p:cNvGrpSpPr/>
        <p:nvPr/>
      </p:nvGrpSpPr>
      <p:grpSpPr>
        <a:xfrm>
          <a:off x="0" y="0"/>
          <a:ext cx="0" cy="0"/>
          <a:chOff x="0" y="0"/>
          <a:chExt cx="0" cy="0"/>
        </a:xfrm>
      </p:grpSpPr>
      <p:sp>
        <p:nvSpPr>
          <p:cNvPr id="338" name="Google Shape;338;g2a76656f0a9_0_174:notes">
            <a:extLst>
              <a:ext uri="{FF2B5EF4-FFF2-40B4-BE49-F238E27FC236}">
                <a16:creationId xmlns:a16="http://schemas.microsoft.com/office/drawing/2014/main" id="{1A76E2FF-8106-0180-4F72-E502E4AA0436}"/>
              </a:ext>
            </a:extLst>
          </p:cNvPr>
          <p:cNvSpPr>
            <a:spLocks noGrp="1" noRot="1" noChangeAspect="1"/>
          </p:cNvSpPr>
          <p:nvPr>
            <p:ph type="sldImg" idx="2"/>
          </p:nvPr>
        </p:nvSpPr>
        <p:spPr>
          <a:xfrm>
            <a:off x="703263" y="1154113"/>
            <a:ext cx="5537200" cy="311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2a76656f0a9_0_174:notes">
            <a:extLst>
              <a:ext uri="{FF2B5EF4-FFF2-40B4-BE49-F238E27FC236}">
                <a16:creationId xmlns:a16="http://schemas.microsoft.com/office/drawing/2014/main" id="{FE43ECA7-8630-20A7-B4D4-E1FD8CAAAEDD}"/>
              </a:ext>
            </a:extLst>
          </p:cNvPr>
          <p:cNvSpPr txBox="1">
            <a:spLocks noGrp="1"/>
          </p:cNvSpPr>
          <p:nvPr>
            <p:ph type="body" idx="1"/>
          </p:nvPr>
        </p:nvSpPr>
        <p:spPr>
          <a:xfrm>
            <a:off x="694436" y="4442033"/>
            <a:ext cx="5555482" cy="3634543"/>
          </a:xfrm>
          <a:prstGeom prst="rect">
            <a:avLst/>
          </a:prstGeom>
          <a:noFill/>
          <a:ln>
            <a:noFill/>
          </a:ln>
        </p:spPr>
        <p:txBody>
          <a:bodyPr spcFirstLastPara="1" wrap="square" lIns="92398" tIns="46186" rIns="92398" bIns="46186" anchor="t" anchorCtr="0">
            <a:noAutofit/>
          </a:bodyPr>
          <a:lstStyle/>
          <a:p>
            <a:pPr>
              <a:lnSpc>
                <a:spcPct val="115000"/>
              </a:lnSpc>
              <a:buClr>
                <a:schemeClr val="dk1"/>
              </a:buClr>
            </a:pPr>
            <a:endParaRPr lang="en-US" dirty="0">
              <a:latin typeface="Calibri"/>
              <a:ea typeface="Calibri"/>
              <a:cs typeface="Calibri"/>
              <a:sym typeface="Calibri"/>
            </a:endParaRPr>
          </a:p>
        </p:txBody>
      </p:sp>
      <p:sp>
        <p:nvSpPr>
          <p:cNvPr id="340" name="Google Shape;340;g2a76656f0a9_0_174:notes">
            <a:extLst>
              <a:ext uri="{FF2B5EF4-FFF2-40B4-BE49-F238E27FC236}">
                <a16:creationId xmlns:a16="http://schemas.microsoft.com/office/drawing/2014/main" id="{1CAB16B4-71C4-3DA3-1863-DB1F262658FA}"/>
              </a:ext>
            </a:extLst>
          </p:cNvPr>
          <p:cNvSpPr txBox="1">
            <a:spLocks noGrp="1"/>
          </p:cNvSpPr>
          <p:nvPr>
            <p:ph type="sldNum" idx="12"/>
          </p:nvPr>
        </p:nvSpPr>
        <p:spPr>
          <a:xfrm>
            <a:off x="3933526" y="8767088"/>
            <a:ext cx="3009220" cy="463025"/>
          </a:xfrm>
          <a:prstGeom prst="rect">
            <a:avLst/>
          </a:prstGeom>
          <a:noFill/>
          <a:ln>
            <a:noFill/>
          </a:ln>
        </p:spPr>
        <p:txBody>
          <a:bodyPr spcFirstLastPara="1" wrap="square" lIns="92398" tIns="46186" rIns="92398" bIns="46186" anchor="b" anchorCtr="0">
            <a:noAutofit/>
          </a:bodyPr>
          <a:lstStyle/>
          <a:p>
            <a:pPr algn="r">
              <a:buSzPts val="1400"/>
            </a:pPr>
            <a:fld id="{00000000-1234-1234-1234-123412341234}" type="slidenum">
              <a:rPr lang="en"/>
              <a:pPr algn="r">
                <a:buSzPts val="1400"/>
              </a:pPr>
              <a:t>34</a:t>
            </a:fld>
            <a:endParaRPr dirty="0"/>
          </a:p>
        </p:txBody>
      </p:sp>
    </p:spTree>
    <p:extLst>
      <p:ext uri="{BB962C8B-B14F-4D97-AF65-F5344CB8AC3E}">
        <p14:creationId xmlns:p14="http://schemas.microsoft.com/office/powerpoint/2010/main" val="26738047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a:extLst>
            <a:ext uri="{FF2B5EF4-FFF2-40B4-BE49-F238E27FC236}">
              <a16:creationId xmlns:a16="http://schemas.microsoft.com/office/drawing/2014/main" id="{C3B7C9D8-EA39-69A4-F777-9B4B3E2FC2ED}"/>
            </a:ext>
          </a:extLst>
        </p:cNvPr>
        <p:cNvGrpSpPr/>
        <p:nvPr/>
      </p:nvGrpSpPr>
      <p:grpSpPr>
        <a:xfrm>
          <a:off x="0" y="0"/>
          <a:ext cx="0" cy="0"/>
          <a:chOff x="0" y="0"/>
          <a:chExt cx="0" cy="0"/>
        </a:xfrm>
      </p:grpSpPr>
      <p:sp>
        <p:nvSpPr>
          <p:cNvPr id="176" name="Google Shape;176;g27b8addbd5d_0_276:notes">
            <a:extLst>
              <a:ext uri="{FF2B5EF4-FFF2-40B4-BE49-F238E27FC236}">
                <a16:creationId xmlns:a16="http://schemas.microsoft.com/office/drawing/2014/main" id="{1C2CA50F-C35E-685F-83AD-0647B4FFE07C}"/>
              </a:ext>
            </a:extLst>
          </p:cNvPr>
          <p:cNvSpPr txBox="1">
            <a:spLocks noGrp="1"/>
          </p:cNvSpPr>
          <p:nvPr>
            <p:ph type="body" idx="1"/>
          </p:nvPr>
        </p:nvSpPr>
        <p:spPr>
          <a:xfrm>
            <a:off x="709867" y="4516068"/>
            <a:ext cx="5678938" cy="3695119"/>
          </a:xfrm>
          <a:prstGeom prst="rect">
            <a:avLst/>
          </a:prstGeom>
          <a:noFill/>
          <a:ln>
            <a:noFill/>
          </a:ln>
        </p:spPr>
        <p:txBody>
          <a:bodyPr spcFirstLastPara="1" wrap="square" lIns="94154" tIns="47064" rIns="94154" bIns="47064" anchor="t" anchorCtr="0">
            <a:noAutofit/>
          </a:bodyPr>
          <a:lstStyle/>
          <a:p>
            <a:pPr marL="158750" indent="0">
              <a:buSzPts val="1400"/>
              <a:buNone/>
            </a:pPr>
            <a:endParaRPr lang="en-US"/>
          </a:p>
        </p:txBody>
      </p:sp>
      <p:sp>
        <p:nvSpPr>
          <p:cNvPr id="177" name="Google Shape;177;g27b8addbd5d_0_276:notes">
            <a:extLst>
              <a:ext uri="{FF2B5EF4-FFF2-40B4-BE49-F238E27FC236}">
                <a16:creationId xmlns:a16="http://schemas.microsoft.com/office/drawing/2014/main" id="{0E280EB7-AD7D-6A34-8D84-FF651797F4BA}"/>
              </a:ext>
            </a:extLst>
          </p:cNvPr>
          <p:cNvSpPr>
            <a:spLocks noGrp="1" noRot="1" noChangeAspect="1"/>
          </p:cNvSpPr>
          <p:nvPr>
            <p:ph type="sldImg" idx="2"/>
          </p:nvPr>
        </p:nvSpPr>
        <p:spPr>
          <a:xfrm>
            <a:off x="735013"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292438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2322016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4382669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a:extLst>
            <a:ext uri="{FF2B5EF4-FFF2-40B4-BE49-F238E27FC236}">
              <a16:creationId xmlns:a16="http://schemas.microsoft.com/office/drawing/2014/main" id="{CB6444E8-4CC6-C623-E7BF-9CF604E11759}"/>
            </a:ext>
          </a:extLst>
        </p:cNvPr>
        <p:cNvGrpSpPr/>
        <p:nvPr/>
      </p:nvGrpSpPr>
      <p:grpSpPr>
        <a:xfrm>
          <a:off x="0" y="0"/>
          <a:ext cx="0" cy="0"/>
          <a:chOff x="0" y="0"/>
          <a:chExt cx="0" cy="0"/>
        </a:xfrm>
      </p:grpSpPr>
      <p:sp>
        <p:nvSpPr>
          <p:cNvPr id="176" name="Google Shape;176;g27b8addbd5d_0_276:notes">
            <a:extLst>
              <a:ext uri="{FF2B5EF4-FFF2-40B4-BE49-F238E27FC236}">
                <a16:creationId xmlns:a16="http://schemas.microsoft.com/office/drawing/2014/main" id="{986140CF-5A7F-AEAD-B5E5-380263B049AC}"/>
              </a:ext>
            </a:extLst>
          </p:cNvPr>
          <p:cNvSpPr txBox="1">
            <a:spLocks noGrp="1"/>
          </p:cNvSpPr>
          <p:nvPr>
            <p:ph type="body" idx="1"/>
          </p:nvPr>
        </p:nvSpPr>
        <p:spPr>
          <a:xfrm>
            <a:off x="709867" y="4516068"/>
            <a:ext cx="5678938" cy="3695119"/>
          </a:xfrm>
          <a:prstGeom prst="rect">
            <a:avLst/>
          </a:prstGeom>
          <a:noFill/>
          <a:ln>
            <a:noFill/>
          </a:ln>
        </p:spPr>
        <p:txBody>
          <a:bodyPr spcFirstLastPara="1" wrap="square" lIns="94154" tIns="47064" rIns="94154" bIns="47064" anchor="t" anchorCtr="0">
            <a:noAutofit/>
          </a:bodyPr>
          <a:lstStyle/>
          <a:p>
            <a:pPr marL="158750" indent="0">
              <a:buSzPts val="1400"/>
              <a:buNone/>
            </a:pPr>
            <a:endParaRPr lang="en-US"/>
          </a:p>
        </p:txBody>
      </p:sp>
      <p:sp>
        <p:nvSpPr>
          <p:cNvPr id="177" name="Google Shape;177;g27b8addbd5d_0_276:notes">
            <a:extLst>
              <a:ext uri="{FF2B5EF4-FFF2-40B4-BE49-F238E27FC236}">
                <a16:creationId xmlns:a16="http://schemas.microsoft.com/office/drawing/2014/main" id="{74C7981A-1C0A-F0D3-4134-94E379466EF3}"/>
              </a:ext>
            </a:extLst>
          </p:cNvPr>
          <p:cNvSpPr>
            <a:spLocks noGrp="1" noRot="1" noChangeAspect="1"/>
          </p:cNvSpPr>
          <p:nvPr>
            <p:ph type="sldImg" idx="2"/>
          </p:nvPr>
        </p:nvSpPr>
        <p:spPr>
          <a:xfrm>
            <a:off x="735013"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98000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958673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a76656f0a9_0_174:notes"/>
          <p:cNvSpPr>
            <a:spLocks noGrp="1" noRot="1" noChangeAspect="1"/>
          </p:cNvSpPr>
          <p:nvPr>
            <p:ph type="sldImg" idx="2"/>
          </p:nvPr>
        </p:nvSpPr>
        <p:spPr>
          <a:xfrm>
            <a:off x="673100" y="1135063"/>
            <a:ext cx="5446713" cy="30638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2a76656f0a9_0_174:notes"/>
          <p:cNvSpPr txBox="1">
            <a:spLocks noGrp="1"/>
          </p:cNvSpPr>
          <p:nvPr>
            <p:ph type="body" idx="1"/>
          </p:nvPr>
        </p:nvSpPr>
        <p:spPr>
          <a:xfrm>
            <a:off x="679339" y="4369213"/>
            <a:ext cx="5434711" cy="3574960"/>
          </a:xfrm>
          <a:prstGeom prst="rect">
            <a:avLst/>
          </a:prstGeom>
          <a:noFill/>
          <a:ln>
            <a:noFill/>
          </a:ln>
        </p:spPr>
        <p:txBody>
          <a:bodyPr spcFirstLastPara="1" wrap="square" lIns="90675" tIns="45325" rIns="90675" bIns="45325" anchor="t" anchorCtr="0">
            <a:noAutofit/>
          </a:bodyPr>
          <a:lstStyle/>
          <a:p>
            <a:pPr marL="0" indent="0">
              <a:lnSpc>
                <a:spcPct val="115000"/>
              </a:lnSpc>
              <a:buClr>
                <a:schemeClr val="dk1"/>
              </a:buClr>
              <a:buNone/>
            </a:pPr>
            <a:endParaRPr sz="1200" b="1">
              <a:latin typeface="Calibri"/>
              <a:ea typeface="Calibri"/>
              <a:cs typeface="Calibri"/>
              <a:sym typeface="Calibri"/>
            </a:endParaRPr>
          </a:p>
        </p:txBody>
      </p:sp>
      <p:sp>
        <p:nvSpPr>
          <p:cNvPr id="340" name="Google Shape;340;g2a76656f0a9_0_174:notes"/>
          <p:cNvSpPr txBox="1">
            <a:spLocks noGrp="1"/>
          </p:cNvSpPr>
          <p:nvPr>
            <p:ph type="sldNum" idx="12"/>
          </p:nvPr>
        </p:nvSpPr>
        <p:spPr>
          <a:xfrm>
            <a:off x="3848015" y="8623365"/>
            <a:ext cx="2943802" cy="455434"/>
          </a:xfrm>
          <a:prstGeom prst="rect">
            <a:avLst/>
          </a:prstGeom>
          <a:noFill/>
          <a:ln>
            <a:noFill/>
          </a:ln>
        </p:spPr>
        <p:txBody>
          <a:bodyPr spcFirstLastPara="1" wrap="square" lIns="90675" tIns="45325" rIns="90675" bIns="45325" anchor="b" anchorCtr="0">
            <a:noAutofit/>
          </a:bodyPr>
          <a:lstStyle/>
          <a:p>
            <a:pPr algn="r">
              <a:buSzPts val="1400"/>
            </a:pPr>
            <a:fld id="{00000000-1234-1234-1234-123412341234}" type="slidenum">
              <a:rPr lang="en"/>
              <a:pPr algn="r">
                <a:buSzPts val="1400"/>
              </a:pPr>
              <a:t>4</a:t>
            </a:fld>
            <a:endParaRPr/>
          </a:p>
        </p:txBody>
      </p:sp>
    </p:spTree>
    <p:extLst>
      <p:ext uri="{BB962C8B-B14F-4D97-AF65-F5344CB8AC3E}">
        <p14:creationId xmlns:p14="http://schemas.microsoft.com/office/powerpoint/2010/main" val="1827819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B7916-1E1E-1707-4081-B4BC6698C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61CAE3-E08E-2E2E-3923-639685EF44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36F5A5-9D42-56EC-2484-4A2F58F56198}"/>
              </a:ext>
            </a:extLst>
          </p:cNvPr>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089120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1728876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a:extLst>
            <a:ext uri="{FF2B5EF4-FFF2-40B4-BE49-F238E27FC236}">
              <a16:creationId xmlns:a16="http://schemas.microsoft.com/office/drawing/2014/main" id="{CB6444E8-4CC6-C623-E7BF-9CF604E11759}"/>
            </a:ext>
          </a:extLst>
        </p:cNvPr>
        <p:cNvGrpSpPr/>
        <p:nvPr/>
      </p:nvGrpSpPr>
      <p:grpSpPr>
        <a:xfrm>
          <a:off x="0" y="0"/>
          <a:ext cx="0" cy="0"/>
          <a:chOff x="0" y="0"/>
          <a:chExt cx="0" cy="0"/>
        </a:xfrm>
      </p:grpSpPr>
      <p:sp>
        <p:nvSpPr>
          <p:cNvPr id="176" name="Google Shape;176;g27b8addbd5d_0_276:notes">
            <a:extLst>
              <a:ext uri="{FF2B5EF4-FFF2-40B4-BE49-F238E27FC236}">
                <a16:creationId xmlns:a16="http://schemas.microsoft.com/office/drawing/2014/main" id="{986140CF-5A7F-AEAD-B5E5-380263B049AC}"/>
              </a:ext>
            </a:extLst>
          </p:cNvPr>
          <p:cNvSpPr txBox="1">
            <a:spLocks noGrp="1"/>
          </p:cNvSpPr>
          <p:nvPr>
            <p:ph type="body" idx="1"/>
          </p:nvPr>
        </p:nvSpPr>
        <p:spPr>
          <a:xfrm>
            <a:off x="709867" y="4516068"/>
            <a:ext cx="5678938" cy="3695119"/>
          </a:xfrm>
          <a:prstGeom prst="rect">
            <a:avLst/>
          </a:prstGeom>
          <a:noFill/>
          <a:ln>
            <a:noFill/>
          </a:ln>
        </p:spPr>
        <p:txBody>
          <a:bodyPr spcFirstLastPara="1" wrap="square" lIns="94154" tIns="47064" rIns="94154" bIns="47064" anchor="t" anchorCtr="0">
            <a:noAutofit/>
          </a:bodyPr>
          <a:lstStyle/>
          <a:p>
            <a:pPr marL="158750" indent="0">
              <a:buSzPts val="1400"/>
              <a:buNone/>
            </a:pPr>
            <a:endParaRPr lang="en-US"/>
          </a:p>
        </p:txBody>
      </p:sp>
      <p:sp>
        <p:nvSpPr>
          <p:cNvPr id="177" name="Google Shape;177;g27b8addbd5d_0_276:notes">
            <a:extLst>
              <a:ext uri="{FF2B5EF4-FFF2-40B4-BE49-F238E27FC236}">
                <a16:creationId xmlns:a16="http://schemas.microsoft.com/office/drawing/2014/main" id="{74C7981A-1C0A-F0D3-4134-94E379466EF3}"/>
              </a:ext>
            </a:extLst>
          </p:cNvPr>
          <p:cNvSpPr>
            <a:spLocks noGrp="1" noRot="1" noChangeAspect="1"/>
          </p:cNvSpPr>
          <p:nvPr>
            <p:ph type="sldImg" idx="2"/>
          </p:nvPr>
        </p:nvSpPr>
        <p:spPr>
          <a:xfrm>
            <a:off x="735013"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38887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a:extLst>
            <a:ext uri="{FF2B5EF4-FFF2-40B4-BE49-F238E27FC236}">
              <a16:creationId xmlns:a16="http://schemas.microsoft.com/office/drawing/2014/main" id="{AB38279C-BE51-77AC-91ED-34D5642D1D95}"/>
            </a:ext>
          </a:extLst>
        </p:cNvPr>
        <p:cNvGrpSpPr/>
        <p:nvPr/>
      </p:nvGrpSpPr>
      <p:grpSpPr>
        <a:xfrm>
          <a:off x="0" y="0"/>
          <a:ext cx="0" cy="0"/>
          <a:chOff x="0" y="0"/>
          <a:chExt cx="0" cy="0"/>
        </a:xfrm>
      </p:grpSpPr>
      <p:sp>
        <p:nvSpPr>
          <p:cNvPr id="338" name="Google Shape;338;g2a76656f0a9_0_174:notes">
            <a:extLst>
              <a:ext uri="{FF2B5EF4-FFF2-40B4-BE49-F238E27FC236}">
                <a16:creationId xmlns:a16="http://schemas.microsoft.com/office/drawing/2014/main" id="{6F2555D3-E1BF-AC76-544F-FC5B78A9F84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2a76656f0a9_0_174:notes">
            <a:extLst>
              <a:ext uri="{FF2B5EF4-FFF2-40B4-BE49-F238E27FC236}">
                <a16:creationId xmlns:a16="http://schemas.microsoft.com/office/drawing/2014/main" id="{02E47C0E-4D00-99CD-BDBA-CCA2E5894E1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lang="en-US" sz="1200" b="0" dirty="0">
              <a:latin typeface="Calibri"/>
              <a:ea typeface="Calibri"/>
              <a:cs typeface="Calibri"/>
              <a:sym typeface="Calibri"/>
            </a:endParaRPr>
          </a:p>
        </p:txBody>
      </p:sp>
      <p:sp>
        <p:nvSpPr>
          <p:cNvPr id="340" name="Google Shape;340;g2a76656f0a9_0_174:notes">
            <a:extLst>
              <a:ext uri="{FF2B5EF4-FFF2-40B4-BE49-F238E27FC236}">
                <a16:creationId xmlns:a16="http://schemas.microsoft.com/office/drawing/2014/main" id="{BECEE436-7325-3063-B21D-0C9D1B13CC7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43</a:t>
            </a:fld>
            <a:endParaRPr/>
          </a:p>
        </p:txBody>
      </p:sp>
    </p:spTree>
    <p:extLst>
      <p:ext uri="{BB962C8B-B14F-4D97-AF65-F5344CB8AC3E}">
        <p14:creationId xmlns:p14="http://schemas.microsoft.com/office/powerpoint/2010/main" val="35750241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a:extLst>
            <a:ext uri="{FF2B5EF4-FFF2-40B4-BE49-F238E27FC236}">
              <a16:creationId xmlns:a16="http://schemas.microsoft.com/office/drawing/2014/main" id="{7D396E74-86DE-1C8C-88F2-FD30676D965E}"/>
            </a:ext>
          </a:extLst>
        </p:cNvPr>
        <p:cNvGrpSpPr/>
        <p:nvPr/>
      </p:nvGrpSpPr>
      <p:grpSpPr>
        <a:xfrm>
          <a:off x="0" y="0"/>
          <a:ext cx="0" cy="0"/>
          <a:chOff x="0" y="0"/>
          <a:chExt cx="0" cy="0"/>
        </a:xfrm>
      </p:grpSpPr>
      <p:sp>
        <p:nvSpPr>
          <p:cNvPr id="338" name="Google Shape;338;g2a76656f0a9_0_174:notes">
            <a:extLst>
              <a:ext uri="{FF2B5EF4-FFF2-40B4-BE49-F238E27FC236}">
                <a16:creationId xmlns:a16="http://schemas.microsoft.com/office/drawing/2014/main" id="{6563292A-A9F7-3C19-4DB7-B387095C418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2a76656f0a9_0_174:notes">
            <a:extLst>
              <a:ext uri="{FF2B5EF4-FFF2-40B4-BE49-F238E27FC236}">
                <a16:creationId xmlns:a16="http://schemas.microsoft.com/office/drawing/2014/main" id="{CB5BE03D-8CF3-6BE6-C308-2A2D04355E5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lang="en-US" sz="1200" b="0" dirty="0">
              <a:latin typeface="Calibri"/>
              <a:ea typeface="Calibri"/>
              <a:cs typeface="Calibri"/>
              <a:sym typeface="Calibri"/>
            </a:endParaRPr>
          </a:p>
        </p:txBody>
      </p:sp>
      <p:sp>
        <p:nvSpPr>
          <p:cNvPr id="340" name="Google Shape;340;g2a76656f0a9_0_174:notes">
            <a:extLst>
              <a:ext uri="{FF2B5EF4-FFF2-40B4-BE49-F238E27FC236}">
                <a16:creationId xmlns:a16="http://schemas.microsoft.com/office/drawing/2014/main" id="{DC09E1EE-5A82-8990-AE90-E894FE861516}"/>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44</a:t>
            </a:fld>
            <a:endParaRPr/>
          </a:p>
        </p:txBody>
      </p:sp>
    </p:spTree>
    <p:extLst>
      <p:ext uri="{BB962C8B-B14F-4D97-AF65-F5344CB8AC3E}">
        <p14:creationId xmlns:p14="http://schemas.microsoft.com/office/powerpoint/2010/main" val="10020939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12002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842276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85724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4E695-D375-8C23-FFF8-3B39C949DC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853C2A-0164-DF30-F786-3459D6B48A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E1625-9BB8-D0FD-65E7-8B290CAE7F3D}"/>
              </a:ext>
            </a:extLst>
          </p:cNvPr>
          <p:cNvSpPr>
            <a:spLocks noGrp="1"/>
          </p:cNvSpPr>
          <p:nvPr>
            <p:ph type="body" idx="1"/>
          </p:nvPr>
        </p:nvSpPr>
        <p:spPr/>
        <p:txBody>
          <a:bodyPr/>
          <a:lstStyle/>
          <a:p>
            <a:pPr marL="157448" indent="0">
              <a:buNone/>
            </a:pPr>
            <a:endParaRPr lang="en-US"/>
          </a:p>
        </p:txBody>
      </p:sp>
    </p:spTree>
    <p:extLst>
      <p:ext uri="{BB962C8B-B14F-4D97-AF65-F5344CB8AC3E}">
        <p14:creationId xmlns:p14="http://schemas.microsoft.com/office/powerpoint/2010/main" val="2660082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1091826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DC204-7DCB-8A7A-D194-ED6FF3E31C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FE8229-8E91-A5B9-96D5-69299D10F4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B2EAFB-0142-593B-55E5-7C615D94EE8E}"/>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262790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
        <p:nvSpPr>
          <p:cNvPr id="4" name="Slide Number Placeholder 3"/>
          <p:cNvSpPr>
            <a:spLocks noGrp="1"/>
          </p:cNvSpPr>
          <p:nvPr>
            <p:ph type="sldNum" sz="quarter" idx="5"/>
          </p:nvPr>
        </p:nvSpPr>
        <p:spPr/>
        <p:txBody>
          <a:bodyPr lIns="92413" tIns="46207" rIns="92413" bIns="46207"/>
          <a:lstStyle/>
          <a:p>
            <a:pPr defTabSz="924133">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4279660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a:extLst>
            <a:ext uri="{FF2B5EF4-FFF2-40B4-BE49-F238E27FC236}">
              <a16:creationId xmlns:a16="http://schemas.microsoft.com/office/drawing/2014/main" id="{872CA6D3-98D6-7229-6543-51967E5EB822}"/>
            </a:ext>
          </a:extLst>
        </p:cNvPr>
        <p:cNvGrpSpPr/>
        <p:nvPr/>
      </p:nvGrpSpPr>
      <p:grpSpPr>
        <a:xfrm>
          <a:off x="0" y="0"/>
          <a:ext cx="0" cy="0"/>
          <a:chOff x="0" y="0"/>
          <a:chExt cx="0" cy="0"/>
        </a:xfrm>
      </p:grpSpPr>
      <p:sp>
        <p:nvSpPr>
          <p:cNvPr id="176" name="Google Shape;176;g27b8addbd5d_0_276:notes">
            <a:extLst>
              <a:ext uri="{FF2B5EF4-FFF2-40B4-BE49-F238E27FC236}">
                <a16:creationId xmlns:a16="http://schemas.microsoft.com/office/drawing/2014/main" id="{676E33E4-EFC4-DAB6-164E-FC22C70AB15E}"/>
              </a:ext>
            </a:extLst>
          </p:cNvPr>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buSzPts val="1400"/>
              <a:buNone/>
            </a:pPr>
            <a:endParaRPr lang="en-US"/>
          </a:p>
        </p:txBody>
      </p:sp>
      <p:sp>
        <p:nvSpPr>
          <p:cNvPr id="177" name="Google Shape;177;g27b8addbd5d_0_276:notes">
            <a:extLst>
              <a:ext uri="{FF2B5EF4-FFF2-40B4-BE49-F238E27FC236}">
                <a16:creationId xmlns:a16="http://schemas.microsoft.com/office/drawing/2014/main" id="{940F2994-B3A8-55E1-8045-583AF41A916B}"/>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7719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BU Centered Bulleted Text" preserve="1" userDrawn="1">
  <p:cSld name="JR - SBU Centered Bulleted Text">
    <p:spTree>
      <p:nvGrpSpPr>
        <p:cNvPr id="1" name="Shape 96"/>
        <p:cNvGrpSpPr/>
        <p:nvPr/>
      </p:nvGrpSpPr>
      <p:grpSpPr>
        <a:xfrm>
          <a:off x="0" y="0"/>
          <a:ext cx="0" cy="0"/>
          <a:chOff x="0" y="0"/>
          <a:chExt cx="0" cy="0"/>
        </a:xfrm>
      </p:grpSpPr>
      <p:sp>
        <p:nvSpPr>
          <p:cNvPr id="100" name="Google Shape;100;p21"/>
          <p:cNvSpPr txBox="1">
            <a:spLocks noGrp="1"/>
          </p:cNvSpPr>
          <p:nvPr>
            <p:ph type="body" idx="3" hasCustomPrompt="1"/>
          </p:nvPr>
        </p:nvSpPr>
        <p:spPr>
          <a:xfrm>
            <a:off x="879566" y="1027611"/>
            <a:ext cx="7382884" cy="3292589"/>
          </a:xfrm>
          <a:prstGeom prst="rect">
            <a:avLst/>
          </a:prstGeom>
          <a:noFill/>
          <a:ln>
            <a:noFill/>
          </a:ln>
        </p:spPr>
        <p:txBody>
          <a:bodyPr spcFirstLastPara="1" wrap="square" lIns="91425" tIns="91425" rIns="91425" bIns="91425" anchor="t" anchorCtr="0">
            <a:noAutofit/>
          </a:bodyPr>
          <a:lstStyle>
            <a:lvl1pPr marL="457200" marR="0" lvl="0" indent="-336550" algn="l" rtl="0">
              <a:lnSpc>
                <a:spcPct val="100000"/>
              </a:lnSpc>
              <a:spcBef>
                <a:spcPts val="0"/>
              </a:spcBef>
              <a:spcAft>
                <a:spcPts val="0"/>
              </a:spcAft>
              <a:buClr>
                <a:srgbClr val="000000"/>
              </a:buClr>
              <a:buSzPts val="1700"/>
              <a:buFont typeface="Zilla Slab Medium"/>
              <a:buChar char="●"/>
              <a:defRPr sz="1700" b="1" i="0" u="none" strike="noStrike" cap="none">
                <a:solidFill>
                  <a:srgbClr val="000000"/>
                </a:solidFill>
                <a:latin typeface="Zilla Slab" pitchFamily="2" charset="0"/>
                <a:ea typeface="Zilla Slab" pitchFamily="2" charset="0"/>
                <a:cs typeface="Zilla Slab" pitchFamily="2" charset="0"/>
                <a:sym typeface="Zilla Slab Medium"/>
              </a:defRPr>
            </a:lvl1pPr>
            <a:lvl2pPr marL="914400" marR="0" lvl="1" indent="-336550" algn="l" rtl="0">
              <a:lnSpc>
                <a:spcPct val="100000"/>
              </a:lnSpc>
              <a:spcBef>
                <a:spcPts val="0"/>
              </a:spcBef>
              <a:spcAft>
                <a:spcPts val="0"/>
              </a:spcAft>
              <a:buClr>
                <a:srgbClr val="000000"/>
              </a:buClr>
              <a:buSzPts val="1700"/>
              <a:buFont typeface="Zilla Slab Medium"/>
              <a:buChar char="○"/>
              <a:defRPr sz="1700" b="0" i="0" u="none" strike="noStrike" cap="none">
                <a:solidFill>
                  <a:srgbClr val="000000"/>
                </a:solidFill>
                <a:latin typeface="Zilla Slab Medium"/>
                <a:ea typeface="Zilla Slab Medium"/>
                <a:cs typeface="Zilla Slab Medium"/>
                <a:sym typeface="Zilla Slab Medium"/>
              </a:defRPr>
            </a:lvl2pPr>
            <a:lvl3pPr marL="1371600" marR="0" lvl="2" indent="-336550" algn="l" rtl="0">
              <a:lnSpc>
                <a:spcPct val="100000"/>
              </a:lnSpc>
              <a:spcBef>
                <a:spcPts val="0"/>
              </a:spcBef>
              <a:spcAft>
                <a:spcPts val="0"/>
              </a:spcAft>
              <a:buClr>
                <a:srgbClr val="000000"/>
              </a:buClr>
              <a:buSzPts val="1700"/>
              <a:buFont typeface="Zilla Slab Medium"/>
              <a:buChar char="■"/>
              <a:defRPr sz="1700" b="0" i="0" u="none" strike="noStrike" cap="none">
                <a:solidFill>
                  <a:srgbClr val="000000"/>
                </a:solidFill>
                <a:latin typeface="Zilla Slab Medium"/>
                <a:ea typeface="Zilla Slab Medium"/>
                <a:cs typeface="Zilla Slab Medium"/>
                <a:sym typeface="Zilla Slab Medium"/>
              </a:defRPr>
            </a:lvl3pPr>
            <a:lvl4pPr marL="1828800" marR="0" lvl="3" indent="-336550" algn="l" rtl="0">
              <a:lnSpc>
                <a:spcPct val="100000"/>
              </a:lnSpc>
              <a:spcBef>
                <a:spcPts val="0"/>
              </a:spcBef>
              <a:spcAft>
                <a:spcPts val="0"/>
              </a:spcAft>
              <a:buClr>
                <a:srgbClr val="000000"/>
              </a:buClr>
              <a:buSzPts val="1700"/>
              <a:buFont typeface="Zilla Slab Medium"/>
              <a:buChar char="●"/>
              <a:defRPr sz="1700" b="0" i="0" u="none" strike="noStrike" cap="none">
                <a:solidFill>
                  <a:srgbClr val="000000"/>
                </a:solidFill>
                <a:latin typeface="Zilla Slab Medium"/>
                <a:ea typeface="Zilla Slab Medium"/>
                <a:cs typeface="Zilla Slab Medium"/>
                <a:sym typeface="Zilla Slab Medium"/>
              </a:defRPr>
            </a:lvl4pPr>
            <a:lvl5pPr marL="2286000" marR="0" lvl="4" indent="-336550" algn="l" rtl="0">
              <a:lnSpc>
                <a:spcPct val="100000"/>
              </a:lnSpc>
              <a:spcBef>
                <a:spcPts val="0"/>
              </a:spcBef>
              <a:spcAft>
                <a:spcPts val="0"/>
              </a:spcAft>
              <a:buClr>
                <a:srgbClr val="000000"/>
              </a:buClr>
              <a:buSzPts val="1700"/>
              <a:buFont typeface="Zilla Slab Medium"/>
              <a:buChar char="○"/>
              <a:defRPr sz="1700" b="0" i="0" u="none" strike="noStrike" cap="none">
                <a:solidFill>
                  <a:srgbClr val="000000"/>
                </a:solidFill>
                <a:latin typeface="Zilla Slab Medium"/>
                <a:ea typeface="Zilla Slab Medium"/>
                <a:cs typeface="Zilla Slab Medium"/>
                <a:sym typeface="Zilla Slab Medium"/>
              </a:defRPr>
            </a:lvl5pPr>
            <a:lvl6pPr marL="2743200" marR="0" lvl="5" indent="-336550" algn="l" rtl="0">
              <a:lnSpc>
                <a:spcPct val="100000"/>
              </a:lnSpc>
              <a:spcBef>
                <a:spcPts val="0"/>
              </a:spcBef>
              <a:spcAft>
                <a:spcPts val="0"/>
              </a:spcAft>
              <a:buClr>
                <a:srgbClr val="000000"/>
              </a:buClr>
              <a:buSzPts val="1700"/>
              <a:buFont typeface="Zilla Slab Medium"/>
              <a:buChar char="■"/>
              <a:defRPr sz="1700" b="0" i="0" u="none" strike="noStrike" cap="none">
                <a:solidFill>
                  <a:srgbClr val="000000"/>
                </a:solidFill>
                <a:latin typeface="Zilla Slab Medium"/>
                <a:ea typeface="Zilla Slab Medium"/>
                <a:cs typeface="Zilla Slab Medium"/>
                <a:sym typeface="Zilla Slab Medium"/>
              </a:defRPr>
            </a:lvl6pPr>
            <a:lvl7pPr marL="3200400" marR="0" lvl="6" indent="-336550" algn="l" rtl="0">
              <a:lnSpc>
                <a:spcPct val="100000"/>
              </a:lnSpc>
              <a:spcBef>
                <a:spcPts val="0"/>
              </a:spcBef>
              <a:spcAft>
                <a:spcPts val="0"/>
              </a:spcAft>
              <a:buClr>
                <a:srgbClr val="000000"/>
              </a:buClr>
              <a:buSzPts val="1700"/>
              <a:buFont typeface="Zilla Slab Medium"/>
              <a:buChar char="●"/>
              <a:defRPr sz="1700" b="0" i="0" u="none" strike="noStrike" cap="none">
                <a:solidFill>
                  <a:srgbClr val="000000"/>
                </a:solidFill>
                <a:latin typeface="Zilla Slab Medium"/>
                <a:ea typeface="Zilla Slab Medium"/>
                <a:cs typeface="Zilla Slab Medium"/>
                <a:sym typeface="Zilla Slab Medium"/>
              </a:defRPr>
            </a:lvl7pPr>
            <a:lvl8pPr marL="3657600" marR="0" lvl="7" indent="-336550" algn="l" rtl="0">
              <a:lnSpc>
                <a:spcPct val="100000"/>
              </a:lnSpc>
              <a:spcBef>
                <a:spcPts val="0"/>
              </a:spcBef>
              <a:spcAft>
                <a:spcPts val="0"/>
              </a:spcAft>
              <a:buClr>
                <a:srgbClr val="000000"/>
              </a:buClr>
              <a:buSzPts val="1700"/>
              <a:buFont typeface="Zilla Slab Medium"/>
              <a:buChar char="○"/>
              <a:defRPr sz="1700" b="0" i="0" u="none" strike="noStrike" cap="none">
                <a:solidFill>
                  <a:srgbClr val="000000"/>
                </a:solidFill>
                <a:latin typeface="Zilla Slab Medium"/>
                <a:ea typeface="Zilla Slab Medium"/>
                <a:cs typeface="Zilla Slab Medium"/>
                <a:sym typeface="Zilla Slab Medium"/>
              </a:defRPr>
            </a:lvl8pPr>
            <a:lvl9pPr marL="4114800" marR="0" lvl="8" indent="-336550" algn="l" rtl="0">
              <a:lnSpc>
                <a:spcPct val="100000"/>
              </a:lnSpc>
              <a:spcBef>
                <a:spcPts val="0"/>
              </a:spcBef>
              <a:spcAft>
                <a:spcPts val="0"/>
              </a:spcAft>
              <a:buClr>
                <a:srgbClr val="000000"/>
              </a:buClr>
              <a:buSzPts val="1700"/>
              <a:buFont typeface="Zilla Slab Medium"/>
              <a:buChar char="■"/>
              <a:defRPr sz="1700" b="0" i="0" u="none" strike="noStrike" cap="none">
                <a:solidFill>
                  <a:srgbClr val="000000"/>
                </a:solidFill>
                <a:latin typeface="Zilla Slab Medium"/>
                <a:ea typeface="Zilla Slab Medium"/>
                <a:cs typeface="Zilla Slab Medium"/>
                <a:sym typeface="Zilla Slab Medium"/>
              </a:defRPr>
            </a:lvl9pPr>
          </a:lstStyle>
          <a:p>
            <a:r>
              <a:rPr lang="en-US" b="0"/>
              <a:t>SDF</a:t>
            </a:r>
            <a:endParaRPr/>
          </a:p>
        </p:txBody>
      </p:sp>
      <p:sp>
        <p:nvSpPr>
          <p:cNvPr id="102" name="Google Shape;102;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rgbClr val="000000"/>
                </a:solidFill>
                <a:latin typeface="Zilla Slab Medium"/>
                <a:ea typeface="Zilla Slab Medium"/>
                <a:cs typeface="Zilla Slab Medium"/>
                <a:sym typeface="Zilla Slab Medium"/>
              </a:defRPr>
            </a:lvl1pPr>
            <a:lvl2pPr lvl="1" rtl="0">
              <a:buNone/>
              <a:defRPr>
                <a:solidFill>
                  <a:srgbClr val="000000"/>
                </a:solidFill>
                <a:latin typeface="Zilla Slab Medium"/>
                <a:ea typeface="Zilla Slab Medium"/>
                <a:cs typeface="Zilla Slab Medium"/>
                <a:sym typeface="Zilla Slab Medium"/>
              </a:defRPr>
            </a:lvl2pPr>
            <a:lvl3pPr lvl="2" rtl="0">
              <a:buNone/>
              <a:defRPr>
                <a:solidFill>
                  <a:srgbClr val="000000"/>
                </a:solidFill>
                <a:latin typeface="Zilla Slab Medium"/>
                <a:ea typeface="Zilla Slab Medium"/>
                <a:cs typeface="Zilla Slab Medium"/>
                <a:sym typeface="Zilla Slab Medium"/>
              </a:defRPr>
            </a:lvl3pPr>
            <a:lvl4pPr lvl="3" rtl="0">
              <a:buNone/>
              <a:defRPr>
                <a:solidFill>
                  <a:srgbClr val="000000"/>
                </a:solidFill>
                <a:latin typeface="Zilla Slab Medium"/>
                <a:ea typeface="Zilla Slab Medium"/>
                <a:cs typeface="Zilla Slab Medium"/>
                <a:sym typeface="Zilla Slab Medium"/>
              </a:defRPr>
            </a:lvl4pPr>
            <a:lvl5pPr lvl="4" rtl="0">
              <a:buNone/>
              <a:defRPr>
                <a:solidFill>
                  <a:srgbClr val="000000"/>
                </a:solidFill>
                <a:latin typeface="Zilla Slab Medium"/>
                <a:ea typeface="Zilla Slab Medium"/>
                <a:cs typeface="Zilla Slab Medium"/>
                <a:sym typeface="Zilla Slab Medium"/>
              </a:defRPr>
            </a:lvl5pPr>
            <a:lvl6pPr lvl="5" rtl="0">
              <a:buNone/>
              <a:defRPr>
                <a:solidFill>
                  <a:srgbClr val="000000"/>
                </a:solidFill>
                <a:latin typeface="Zilla Slab Medium"/>
                <a:ea typeface="Zilla Slab Medium"/>
                <a:cs typeface="Zilla Slab Medium"/>
                <a:sym typeface="Zilla Slab Medium"/>
              </a:defRPr>
            </a:lvl6pPr>
            <a:lvl7pPr lvl="6" rtl="0">
              <a:buNone/>
              <a:defRPr>
                <a:solidFill>
                  <a:srgbClr val="000000"/>
                </a:solidFill>
                <a:latin typeface="Zilla Slab Medium"/>
                <a:ea typeface="Zilla Slab Medium"/>
                <a:cs typeface="Zilla Slab Medium"/>
                <a:sym typeface="Zilla Slab Medium"/>
              </a:defRPr>
            </a:lvl7pPr>
            <a:lvl8pPr lvl="7" rtl="0">
              <a:buNone/>
              <a:defRPr>
                <a:solidFill>
                  <a:srgbClr val="000000"/>
                </a:solidFill>
                <a:latin typeface="Zilla Slab Medium"/>
                <a:ea typeface="Zilla Slab Medium"/>
                <a:cs typeface="Zilla Slab Medium"/>
                <a:sym typeface="Zilla Slab Medium"/>
              </a:defRPr>
            </a:lvl8pPr>
            <a:lvl9pPr lvl="8" rtl="0">
              <a:buNone/>
              <a:defRPr>
                <a:solidFill>
                  <a:srgbClr val="000000"/>
                </a:solidFill>
                <a:latin typeface="Zilla Slab Medium"/>
                <a:ea typeface="Zilla Slab Medium"/>
                <a:cs typeface="Zilla Slab Medium"/>
                <a:sym typeface="Zilla Slab Medium"/>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24010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900" b="0" i="1">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5542572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BU Title Slide">
  <p:cSld name="SBU Title Slide">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2" name="Google Shape;52;p13"/>
          <p:cNvSpPr txBox="1"/>
          <p:nvPr/>
        </p:nvSpPr>
        <p:spPr>
          <a:xfrm>
            <a:off x="6554163" y="4774697"/>
            <a:ext cx="20574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 sz="1000" b="0" i="0" u="none" strike="noStrike" cap="none">
                <a:solidFill>
                  <a:schemeClr val="lt1"/>
                </a:solidFill>
                <a:latin typeface="Montserrat ExtraBold"/>
                <a:ea typeface="Montserrat ExtraBold"/>
                <a:cs typeface="Montserrat ExtraBold"/>
                <a:sym typeface="Montserrat ExtraBold"/>
              </a:rPr>
              <a:t>‹#›</a:t>
            </a:fld>
            <a:endParaRPr sz="1000" b="0" i="0" u="none" strike="noStrike" cap="none">
              <a:solidFill>
                <a:schemeClr val="lt1"/>
              </a:solidFill>
              <a:latin typeface="Montserrat ExtraBold"/>
              <a:ea typeface="Montserrat ExtraBold"/>
              <a:cs typeface="Montserrat ExtraBold"/>
              <a:sym typeface="Montserrat ExtraBold"/>
            </a:endParaRPr>
          </a:p>
        </p:txBody>
      </p:sp>
      <p:pic>
        <p:nvPicPr>
          <p:cNvPr id="53" name="Google Shape;53;p13"/>
          <p:cNvPicPr preferRelativeResize="0"/>
          <p:nvPr/>
        </p:nvPicPr>
        <p:blipFill rotWithShape="1">
          <a:blip r:embed="rId3">
            <a:alphaModFix/>
          </a:blip>
          <a:srcRect/>
          <a:stretch/>
        </p:blipFill>
        <p:spPr>
          <a:xfrm>
            <a:off x="623222" y="4677677"/>
            <a:ext cx="780725" cy="292043"/>
          </a:xfrm>
          <a:prstGeom prst="rect">
            <a:avLst/>
          </a:prstGeom>
          <a:noFill/>
          <a:ln>
            <a:noFill/>
          </a:ln>
        </p:spPr>
      </p:pic>
      <p:pic>
        <p:nvPicPr>
          <p:cNvPr id="54" name="Google Shape;54;p13"/>
          <p:cNvPicPr preferRelativeResize="0"/>
          <p:nvPr/>
        </p:nvPicPr>
        <p:blipFill rotWithShape="1">
          <a:blip r:embed="rId4">
            <a:alphaModFix/>
          </a:blip>
          <a:srcRect/>
          <a:stretch/>
        </p:blipFill>
        <p:spPr>
          <a:xfrm>
            <a:off x="623226" y="197972"/>
            <a:ext cx="1961452" cy="335425"/>
          </a:xfrm>
          <a:prstGeom prst="rect">
            <a:avLst/>
          </a:prstGeom>
          <a:noFill/>
          <a:ln>
            <a:noFill/>
          </a:ln>
        </p:spPr>
      </p:pic>
      <p:cxnSp>
        <p:nvCxnSpPr>
          <p:cNvPr id="55" name="Google Shape;55;p13"/>
          <p:cNvCxnSpPr/>
          <p:nvPr/>
        </p:nvCxnSpPr>
        <p:spPr>
          <a:xfrm>
            <a:off x="623222" y="4567041"/>
            <a:ext cx="7896000" cy="0"/>
          </a:xfrm>
          <a:prstGeom prst="straightConnector1">
            <a:avLst/>
          </a:prstGeom>
          <a:noFill/>
          <a:ln w="19050" cap="flat" cmpd="sng">
            <a:solidFill>
              <a:schemeClr val="lt1"/>
            </a:solidFill>
            <a:prstDash val="dot"/>
            <a:miter lim="800000"/>
            <a:headEnd type="none" w="sm" len="sm"/>
            <a:tailEnd type="none" w="sm" len="sm"/>
          </a:ln>
        </p:spPr>
      </p:cxnSp>
      <p:sp>
        <p:nvSpPr>
          <p:cNvPr id="56" name="Google Shape;56;p13"/>
          <p:cNvSpPr txBox="1">
            <a:spLocks noGrp="1"/>
          </p:cNvSpPr>
          <p:nvPr>
            <p:ph type="body" idx="1"/>
          </p:nvPr>
        </p:nvSpPr>
        <p:spPr>
          <a:xfrm>
            <a:off x="520792" y="1365447"/>
            <a:ext cx="7886700" cy="2835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chemeClr val="lt1"/>
              </a:buClr>
              <a:buSzPts val="5000"/>
              <a:buFont typeface="Montserrat ExtraBold"/>
              <a:buNone/>
              <a:defRPr sz="5000" b="0" i="0" u="none" strike="noStrike" cap="none">
                <a:solidFill>
                  <a:schemeClr val="lt1"/>
                </a:solidFill>
                <a:latin typeface="Montserrat ExtraBold"/>
                <a:ea typeface="Montserrat ExtraBold"/>
                <a:cs typeface="Montserrat ExtraBold"/>
                <a:sym typeface="Montserrat ExtraBold"/>
              </a:defRPr>
            </a:lvl1pPr>
            <a:lvl2pPr marL="914400" marR="0" lvl="1" indent="-228600" algn="l" rtl="0">
              <a:lnSpc>
                <a:spcPct val="115000"/>
              </a:lnSpc>
              <a:spcBef>
                <a:spcPts val="375"/>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2pPr>
            <a:lvl3pPr marL="1371600" marR="0" lvl="2" indent="-228600" algn="l" rtl="0">
              <a:lnSpc>
                <a:spcPct val="115000"/>
              </a:lnSpc>
              <a:spcBef>
                <a:spcPts val="375"/>
              </a:spcBef>
              <a:spcAft>
                <a:spcPts val="0"/>
              </a:spcAft>
              <a:buClr>
                <a:schemeClr val="lt1"/>
              </a:buClr>
              <a:buSzPts val="2450"/>
              <a:buFont typeface="Zilla Slab"/>
              <a:buNone/>
              <a:defRPr sz="2450" b="1" i="0" u="none" strike="noStrike" cap="none">
                <a:solidFill>
                  <a:schemeClr val="lt1"/>
                </a:solidFill>
                <a:latin typeface="Zilla Slab"/>
                <a:ea typeface="Zilla Slab"/>
                <a:cs typeface="Zilla Slab"/>
                <a:sym typeface="Zilla Slab"/>
              </a:defRPr>
            </a:lvl3pPr>
            <a:lvl4pPr marL="1828800" marR="0" lvl="3" indent="-228600" algn="l" rtl="0">
              <a:lnSpc>
                <a:spcPct val="115000"/>
              </a:lnSpc>
              <a:spcBef>
                <a:spcPts val="375"/>
              </a:spcBef>
              <a:spcAft>
                <a:spcPts val="0"/>
              </a:spcAft>
              <a:buClr>
                <a:schemeClr val="lt1"/>
              </a:buClr>
              <a:buSzPts val="2100"/>
              <a:buFont typeface="Zilla Slab SemiBold"/>
              <a:buNone/>
              <a:defRPr sz="2100" b="0" i="0" u="none" strike="noStrike" cap="none">
                <a:solidFill>
                  <a:schemeClr val="lt1"/>
                </a:solidFill>
                <a:latin typeface="Zilla Slab SemiBold"/>
                <a:ea typeface="Zilla Slab SemiBold"/>
                <a:cs typeface="Zilla Slab SemiBold"/>
                <a:sym typeface="Zilla Slab SemiBold"/>
              </a:defRPr>
            </a:lvl4pPr>
            <a:lvl5pPr marL="2286000" marR="0" lvl="4" indent="-228600" algn="l" rtl="0">
              <a:lnSpc>
                <a:spcPct val="115000"/>
              </a:lnSpc>
              <a:spcBef>
                <a:spcPts val="375"/>
              </a:spcBef>
              <a:spcAft>
                <a:spcPts val="0"/>
              </a:spcAft>
              <a:buClr>
                <a:schemeClr val="lt1"/>
              </a:buClr>
              <a:buSzPts val="1200"/>
              <a:buFont typeface="Zilla Slab"/>
              <a:buNone/>
              <a:defRPr sz="1200" b="1" i="0" u="none" strike="noStrike" cap="none">
                <a:solidFill>
                  <a:schemeClr val="lt1"/>
                </a:solidFill>
                <a:latin typeface="Zilla Slab"/>
                <a:ea typeface="Zilla Slab"/>
                <a:cs typeface="Zilla Slab"/>
                <a:sym typeface="Zilla Slab"/>
              </a:defRPr>
            </a:lvl5pPr>
            <a:lvl6pPr marL="2743200" marR="0" lvl="5" indent="-228600" algn="l" rtl="0">
              <a:lnSpc>
                <a:spcPct val="115000"/>
              </a:lnSpc>
              <a:spcBef>
                <a:spcPts val="375"/>
              </a:spcBef>
              <a:spcAft>
                <a:spcPts val="0"/>
              </a:spcAft>
              <a:buClr>
                <a:schemeClr val="lt1"/>
              </a:buClr>
              <a:buSzPts val="1200"/>
              <a:buFont typeface="Zilla Slab"/>
              <a:buNone/>
              <a:defRPr sz="1200" b="1" i="0" u="none" strike="noStrike" cap="none">
                <a:solidFill>
                  <a:schemeClr val="lt1"/>
                </a:solidFill>
                <a:latin typeface="Zilla Slab"/>
                <a:ea typeface="Zilla Slab"/>
                <a:cs typeface="Zilla Slab"/>
                <a:sym typeface="Zilla Slab"/>
              </a:defRPr>
            </a:lvl6pPr>
            <a:lvl7pPr marL="3200400" marR="0" lvl="6" indent="-228600" algn="l" rtl="0">
              <a:lnSpc>
                <a:spcPct val="115000"/>
              </a:lnSpc>
              <a:spcBef>
                <a:spcPts val="375"/>
              </a:spcBef>
              <a:spcAft>
                <a:spcPts val="0"/>
              </a:spcAft>
              <a:buClr>
                <a:schemeClr val="lt1"/>
              </a:buClr>
              <a:buSzPts val="1200"/>
              <a:buFont typeface="Zilla Slab"/>
              <a:buNone/>
              <a:defRPr sz="1200" b="1" i="0" u="none" strike="noStrike" cap="none">
                <a:solidFill>
                  <a:schemeClr val="lt1"/>
                </a:solidFill>
                <a:latin typeface="Zilla Slab"/>
                <a:ea typeface="Zilla Slab"/>
                <a:cs typeface="Zilla Slab"/>
                <a:sym typeface="Zilla Slab"/>
              </a:defRPr>
            </a:lvl7pPr>
            <a:lvl8pPr marL="3657600" marR="0" lvl="7" indent="-228600" algn="l" rtl="0">
              <a:lnSpc>
                <a:spcPct val="115000"/>
              </a:lnSpc>
              <a:spcBef>
                <a:spcPts val="375"/>
              </a:spcBef>
              <a:spcAft>
                <a:spcPts val="0"/>
              </a:spcAft>
              <a:buClr>
                <a:schemeClr val="lt1"/>
              </a:buClr>
              <a:buSzPts val="1200"/>
              <a:buFont typeface="Zilla Slab"/>
              <a:buNone/>
              <a:defRPr sz="1200" b="1" i="0" u="none" strike="noStrike" cap="none">
                <a:solidFill>
                  <a:schemeClr val="lt1"/>
                </a:solidFill>
                <a:latin typeface="Zilla Slab"/>
                <a:ea typeface="Zilla Slab"/>
                <a:cs typeface="Zilla Slab"/>
                <a:sym typeface="Zilla Slab"/>
              </a:defRPr>
            </a:lvl8pPr>
            <a:lvl9pPr marL="4114800" marR="0" lvl="8" indent="-228600" algn="l" rtl="0">
              <a:lnSpc>
                <a:spcPct val="115000"/>
              </a:lnSpc>
              <a:spcBef>
                <a:spcPts val="375"/>
              </a:spcBef>
              <a:spcAft>
                <a:spcPts val="0"/>
              </a:spcAft>
              <a:buClr>
                <a:schemeClr val="lt1"/>
              </a:buClr>
              <a:buSzPts val="1200"/>
              <a:buFont typeface="Zilla Slab"/>
              <a:buNone/>
              <a:defRPr sz="1200" b="1" i="0" u="none" strike="noStrike" cap="none">
                <a:solidFill>
                  <a:schemeClr val="lt1"/>
                </a:solidFill>
                <a:latin typeface="Zilla Slab"/>
                <a:ea typeface="Zilla Slab"/>
                <a:cs typeface="Zilla Slab"/>
                <a:sym typeface="Zilla Slab"/>
              </a:defRPr>
            </a:lvl9pPr>
          </a:lstStyle>
          <a:p>
            <a:endParaRPr/>
          </a:p>
        </p:txBody>
      </p:sp>
      <p:sp>
        <p:nvSpPr>
          <p:cNvPr id="57" name="Google Shape;57;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solidFill>
                  <a:schemeClr val="lt1"/>
                </a:solidFill>
                <a:latin typeface="Montserrat ExtraBold"/>
                <a:ea typeface="Montserrat ExtraBold"/>
                <a:cs typeface="Montserrat ExtraBold"/>
                <a:sym typeface="Montserrat ExtraBold"/>
              </a:defRPr>
            </a:lvl1pPr>
            <a:lvl2pPr lvl="1" rtl="0">
              <a:buNone/>
              <a:defRPr sz="1300">
                <a:solidFill>
                  <a:schemeClr val="lt1"/>
                </a:solidFill>
                <a:latin typeface="Montserrat ExtraBold"/>
                <a:ea typeface="Montserrat ExtraBold"/>
                <a:cs typeface="Montserrat ExtraBold"/>
                <a:sym typeface="Montserrat ExtraBold"/>
              </a:defRPr>
            </a:lvl2pPr>
            <a:lvl3pPr lvl="2" rtl="0">
              <a:buNone/>
              <a:defRPr sz="1300">
                <a:solidFill>
                  <a:schemeClr val="lt1"/>
                </a:solidFill>
                <a:latin typeface="Montserrat ExtraBold"/>
                <a:ea typeface="Montserrat ExtraBold"/>
                <a:cs typeface="Montserrat ExtraBold"/>
                <a:sym typeface="Montserrat ExtraBold"/>
              </a:defRPr>
            </a:lvl3pPr>
            <a:lvl4pPr lvl="3" rtl="0">
              <a:buNone/>
              <a:defRPr sz="1300">
                <a:solidFill>
                  <a:schemeClr val="lt1"/>
                </a:solidFill>
                <a:latin typeface="Montserrat ExtraBold"/>
                <a:ea typeface="Montserrat ExtraBold"/>
                <a:cs typeface="Montserrat ExtraBold"/>
                <a:sym typeface="Montserrat ExtraBold"/>
              </a:defRPr>
            </a:lvl4pPr>
            <a:lvl5pPr lvl="4" rtl="0">
              <a:buNone/>
              <a:defRPr sz="1300">
                <a:solidFill>
                  <a:schemeClr val="lt1"/>
                </a:solidFill>
                <a:latin typeface="Montserrat ExtraBold"/>
                <a:ea typeface="Montserrat ExtraBold"/>
                <a:cs typeface="Montserrat ExtraBold"/>
                <a:sym typeface="Montserrat ExtraBold"/>
              </a:defRPr>
            </a:lvl5pPr>
            <a:lvl6pPr lvl="5" rtl="0">
              <a:buNone/>
              <a:defRPr sz="1300">
                <a:solidFill>
                  <a:schemeClr val="lt1"/>
                </a:solidFill>
                <a:latin typeface="Montserrat ExtraBold"/>
                <a:ea typeface="Montserrat ExtraBold"/>
                <a:cs typeface="Montserrat ExtraBold"/>
                <a:sym typeface="Montserrat ExtraBold"/>
              </a:defRPr>
            </a:lvl6pPr>
            <a:lvl7pPr lvl="6" rtl="0">
              <a:buNone/>
              <a:defRPr sz="1300">
                <a:solidFill>
                  <a:schemeClr val="lt1"/>
                </a:solidFill>
                <a:latin typeface="Montserrat ExtraBold"/>
                <a:ea typeface="Montserrat ExtraBold"/>
                <a:cs typeface="Montserrat ExtraBold"/>
                <a:sym typeface="Montserrat ExtraBold"/>
              </a:defRPr>
            </a:lvl7pPr>
            <a:lvl8pPr lvl="7" rtl="0">
              <a:buNone/>
              <a:defRPr sz="1300">
                <a:solidFill>
                  <a:schemeClr val="lt1"/>
                </a:solidFill>
                <a:latin typeface="Montserrat ExtraBold"/>
                <a:ea typeface="Montserrat ExtraBold"/>
                <a:cs typeface="Montserrat ExtraBold"/>
                <a:sym typeface="Montserrat ExtraBold"/>
              </a:defRPr>
            </a:lvl8pPr>
            <a:lvl9pPr lvl="8" rtl="0">
              <a:buNone/>
              <a:defRPr sz="1300">
                <a:solidFill>
                  <a:schemeClr val="lt1"/>
                </a:solidFill>
                <a:latin typeface="Montserrat ExtraBold"/>
                <a:ea typeface="Montserrat ExtraBold"/>
                <a:cs typeface="Montserrat ExtraBold"/>
                <a:sym typeface="Montserrat ExtraBold"/>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1281082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
          <p:cNvSpPr txBox="1">
            <a:spLocks noGrp="1"/>
          </p:cNvSpPr>
          <p:nvPr>
            <p:ph type="dt" idx="10"/>
          </p:nvPr>
        </p:nvSpPr>
        <p:spPr>
          <a:xfrm>
            <a:off x="228600" y="3178175"/>
            <a:ext cx="1066800" cy="182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
          <p:cNvSpPr txBox="1">
            <a:spLocks noGrp="1"/>
          </p:cNvSpPr>
          <p:nvPr>
            <p:ph type="ftr" idx="11"/>
          </p:nvPr>
        </p:nvSpPr>
        <p:spPr>
          <a:xfrm>
            <a:off x="1562100" y="3178175"/>
            <a:ext cx="1447800" cy="18256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
          <p:cNvSpPr txBox="1">
            <a:spLocks noGrp="1"/>
          </p:cNvSpPr>
          <p:nvPr>
            <p:ph type="sldNum" idx="12"/>
          </p:nvPr>
        </p:nvSpPr>
        <p:spPr>
          <a:xfrm>
            <a:off x="3276600" y="3178175"/>
            <a:ext cx="1066800" cy="18256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54019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 Headlines">
  <p:cSld name="CAP Headlines">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1534333" y="767947"/>
            <a:ext cx="6418200" cy="10521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chemeClr val="dk2"/>
              </a:buClr>
              <a:buSzPts val="3000"/>
              <a:buFont typeface="Montserrat ExtraBold"/>
              <a:buNone/>
              <a:defRPr sz="3000" b="0" i="0" u="none" strike="noStrike" cap="none">
                <a:solidFill>
                  <a:schemeClr val="dk2"/>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19"/>
          <p:cNvSpPr txBox="1">
            <a:spLocks noGrp="1"/>
          </p:cNvSpPr>
          <p:nvPr>
            <p:ph type="body" idx="1"/>
          </p:nvPr>
        </p:nvSpPr>
        <p:spPr>
          <a:xfrm>
            <a:off x="1534333" y="1382641"/>
            <a:ext cx="6418200" cy="230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750"/>
              </a:spcBef>
              <a:spcAft>
                <a:spcPts val="0"/>
              </a:spcAft>
              <a:buClr>
                <a:schemeClr val="dk1"/>
              </a:buClr>
              <a:buSzPts val="2600"/>
              <a:buFont typeface="Montserrat"/>
              <a:buNone/>
              <a:defRPr sz="2600" b="1" i="0" u="none" strike="noStrike" cap="none">
                <a:solidFill>
                  <a:schemeClr val="dk1"/>
                </a:solidFill>
                <a:latin typeface="Montserrat"/>
                <a:ea typeface="Montserrat"/>
                <a:cs typeface="Montserrat"/>
                <a:sym typeface="Montserrat"/>
              </a:defRPr>
            </a:lvl1pPr>
            <a:lvl2pPr marL="914400" marR="0" lvl="1" indent="-228600" algn="l" rtl="0">
              <a:lnSpc>
                <a:spcPct val="100000"/>
              </a:lnSpc>
              <a:spcBef>
                <a:spcPts val="375"/>
              </a:spcBef>
              <a:spcAft>
                <a:spcPts val="0"/>
              </a:spcAft>
              <a:buClr>
                <a:schemeClr val="dk1"/>
              </a:buClr>
              <a:buSzPts val="2500"/>
              <a:buFont typeface="Zilla Slab"/>
              <a:buNone/>
              <a:defRPr sz="2500" b="1" i="0" u="none" strike="noStrike" cap="none">
                <a:solidFill>
                  <a:schemeClr val="dk1"/>
                </a:solidFill>
                <a:latin typeface="Zilla Slab"/>
                <a:ea typeface="Zilla Slab"/>
                <a:cs typeface="Zilla Slab"/>
                <a:sym typeface="Zilla Slab"/>
              </a:defRPr>
            </a:lvl2pPr>
            <a:lvl3pPr marL="1371600" marR="0" lvl="2" indent="-228600" algn="l" rtl="0">
              <a:lnSpc>
                <a:spcPct val="100000"/>
              </a:lnSpc>
              <a:spcBef>
                <a:spcPts val="375"/>
              </a:spcBef>
              <a:spcAft>
                <a:spcPts val="0"/>
              </a:spcAft>
              <a:buClr>
                <a:schemeClr val="dk1"/>
              </a:buClr>
              <a:buSzPts val="2250"/>
              <a:buFont typeface="Zilla Slab Medium"/>
              <a:buNone/>
              <a:defRPr sz="2250" b="0" i="0" u="none" strike="noStrike" cap="none">
                <a:solidFill>
                  <a:schemeClr val="dk1"/>
                </a:solidFill>
                <a:latin typeface="Zilla Slab Medium"/>
                <a:ea typeface="Zilla Slab Medium"/>
                <a:cs typeface="Zilla Slab Medium"/>
                <a:sym typeface="Zilla Slab Medium"/>
              </a:defRPr>
            </a:lvl3pPr>
            <a:lvl4pPr marL="1828800" marR="0" lvl="3" indent="-228600" algn="l" rtl="0">
              <a:lnSpc>
                <a:spcPct val="100000"/>
              </a:lnSpc>
              <a:spcBef>
                <a:spcPts val="375"/>
              </a:spcBef>
              <a:spcAft>
                <a:spcPts val="0"/>
              </a:spcAft>
              <a:buClr>
                <a:schemeClr val="dk1"/>
              </a:buClr>
              <a:buSzPts val="1800"/>
              <a:buFont typeface="Zilla Slab Medium"/>
              <a:buNone/>
              <a:defRPr sz="1800" b="0" i="0" u="none" strike="noStrike" cap="none">
                <a:solidFill>
                  <a:schemeClr val="dk1"/>
                </a:solidFill>
                <a:latin typeface="Zilla Slab Medium"/>
                <a:ea typeface="Zilla Slab Medium"/>
                <a:cs typeface="Zilla Slab Medium"/>
                <a:sym typeface="Zilla Slab Medium"/>
              </a:defRPr>
            </a:lvl4pPr>
            <a:lvl5pPr marL="2286000" marR="0" lvl="4" indent="-228600" algn="l" rtl="0">
              <a:lnSpc>
                <a:spcPct val="10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5pPr>
            <a:lvl6pPr marL="2743200" marR="0" lvl="5" indent="-228600" algn="l" rtl="0">
              <a:lnSpc>
                <a:spcPct val="10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6pPr>
            <a:lvl7pPr marL="3200400" marR="0" lvl="6" indent="-228600" algn="l" rtl="0">
              <a:lnSpc>
                <a:spcPct val="10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7pPr>
            <a:lvl8pPr marL="3657600" marR="0" lvl="7" indent="-228600" algn="l" rtl="0">
              <a:lnSpc>
                <a:spcPct val="10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8pPr>
            <a:lvl9pPr marL="4114800" marR="0" lvl="8" indent="-228600" algn="l" rtl="0">
              <a:lnSpc>
                <a:spcPct val="10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9pPr>
          </a:lstStyle>
          <a:p>
            <a:endParaRPr/>
          </a:p>
        </p:txBody>
      </p:sp>
      <p:sp>
        <p:nvSpPr>
          <p:cNvPr id="92" name="Google Shape;92;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1"/>
                </a:solidFill>
                <a:latin typeface="Montserrat"/>
                <a:ea typeface="Montserrat"/>
                <a:cs typeface="Montserrat"/>
                <a:sym typeface="Montserrat"/>
              </a:defRPr>
            </a:lvl1pPr>
            <a:lvl2pPr lvl="1" rtl="0">
              <a:buNone/>
              <a:defRPr>
                <a:solidFill>
                  <a:schemeClr val="dk1"/>
                </a:solidFill>
                <a:latin typeface="Montserrat"/>
                <a:ea typeface="Montserrat"/>
                <a:cs typeface="Montserrat"/>
                <a:sym typeface="Montserrat"/>
              </a:defRPr>
            </a:lvl2pPr>
            <a:lvl3pPr lvl="2" rtl="0">
              <a:buNone/>
              <a:defRPr>
                <a:solidFill>
                  <a:schemeClr val="dk1"/>
                </a:solidFill>
                <a:latin typeface="Montserrat"/>
                <a:ea typeface="Montserrat"/>
                <a:cs typeface="Montserrat"/>
                <a:sym typeface="Montserrat"/>
              </a:defRPr>
            </a:lvl3pPr>
            <a:lvl4pPr lvl="3" rtl="0">
              <a:buNone/>
              <a:defRPr>
                <a:solidFill>
                  <a:schemeClr val="dk1"/>
                </a:solidFill>
                <a:latin typeface="Montserrat"/>
                <a:ea typeface="Montserrat"/>
                <a:cs typeface="Montserrat"/>
                <a:sym typeface="Montserrat"/>
              </a:defRPr>
            </a:lvl4pPr>
            <a:lvl5pPr lvl="4" rtl="0">
              <a:buNone/>
              <a:defRPr>
                <a:solidFill>
                  <a:schemeClr val="dk1"/>
                </a:solidFill>
                <a:latin typeface="Montserrat"/>
                <a:ea typeface="Montserrat"/>
                <a:cs typeface="Montserrat"/>
                <a:sym typeface="Montserrat"/>
              </a:defRPr>
            </a:lvl5pPr>
            <a:lvl6pPr lvl="5" rtl="0">
              <a:buNone/>
              <a:defRPr>
                <a:solidFill>
                  <a:schemeClr val="dk1"/>
                </a:solidFill>
                <a:latin typeface="Montserrat"/>
                <a:ea typeface="Montserrat"/>
                <a:cs typeface="Montserrat"/>
                <a:sym typeface="Montserrat"/>
              </a:defRPr>
            </a:lvl6pPr>
            <a:lvl7pPr lvl="6" rtl="0">
              <a:buNone/>
              <a:defRPr>
                <a:solidFill>
                  <a:schemeClr val="dk1"/>
                </a:solidFill>
                <a:latin typeface="Montserrat"/>
                <a:ea typeface="Montserrat"/>
                <a:cs typeface="Montserrat"/>
                <a:sym typeface="Montserrat"/>
              </a:defRPr>
            </a:lvl7pPr>
            <a:lvl8pPr lvl="7" rtl="0">
              <a:buNone/>
              <a:defRPr>
                <a:solidFill>
                  <a:schemeClr val="dk1"/>
                </a:solidFill>
                <a:latin typeface="Montserrat"/>
                <a:ea typeface="Montserrat"/>
                <a:cs typeface="Montserrat"/>
                <a:sym typeface="Montserrat"/>
              </a:defRPr>
            </a:lvl8pPr>
            <a:lvl9pPr lvl="8" rtl="0">
              <a:buNone/>
              <a:defRPr>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67104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and Content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1C5A328-7F6A-F4A2-21B4-FC4EEE01D3F7}"/>
              </a:ext>
            </a:extLst>
          </p:cNvPr>
          <p:cNvSpPr/>
          <p:nvPr/>
        </p:nvSpPr>
        <p:spPr>
          <a:xfrm>
            <a:off x="0" y="1"/>
            <a:ext cx="9144000" cy="734291"/>
          </a:xfrm>
          <a:prstGeom prst="rect">
            <a:avLst/>
          </a:prstGeom>
          <a:solidFill>
            <a:srgbClr val="204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Text Placeholder 6">
            <a:extLst>
              <a:ext uri="{FF2B5EF4-FFF2-40B4-BE49-F238E27FC236}">
                <a16:creationId xmlns:a16="http://schemas.microsoft.com/office/drawing/2014/main" id="{030BE226-9380-3D3B-D35E-7B654F162744}"/>
              </a:ext>
            </a:extLst>
          </p:cNvPr>
          <p:cNvSpPr>
            <a:spLocks noGrp="1"/>
          </p:cNvSpPr>
          <p:nvPr>
            <p:ph type="body" sz="quarter" idx="10"/>
          </p:nvPr>
        </p:nvSpPr>
        <p:spPr>
          <a:xfrm>
            <a:off x="342901" y="171450"/>
            <a:ext cx="8041481" cy="457200"/>
          </a:xfrm>
        </p:spPr>
        <p:txBody>
          <a:bodyPr>
            <a:noAutofit/>
          </a:bodyPr>
          <a:lstStyle>
            <a:lvl1pPr marL="0" indent="0">
              <a:buNone/>
              <a:defRPr sz="2700">
                <a:solidFill>
                  <a:schemeClr val="bg1"/>
                </a:solidFill>
                <a:latin typeface="+mj-lt"/>
              </a:defRPr>
            </a:lvl1pPr>
            <a:lvl2pPr>
              <a:defRPr sz="1500">
                <a:solidFill>
                  <a:schemeClr val="bg1"/>
                </a:solidFill>
                <a:latin typeface="+mj-lt"/>
              </a:defRPr>
            </a:lvl2pPr>
            <a:lvl3pPr>
              <a:defRPr sz="1500">
                <a:solidFill>
                  <a:schemeClr val="bg1"/>
                </a:solidFill>
                <a:latin typeface="+mj-lt"/>
              </a:defRPr>
            </a:lvl3pPr>
            <a:lvl4pPr>
              <a:defRPr sz="1500">
                <a:solidFill>
                  <a:schemeClr val="bg1"/>
                </a:solidFill>
                <a:latin typeface="+mj-lt"/>
              </a:defRPr>
            </a:lvl4pPr>
            <a:lvl5pPr>
              <a:defRPr sz="1500">
                <a:solidFill>
                  <a:schemeClr val="bg1"/>
                </a:solidFill>
                <a:latin typeface="+mj-lt"/>
              </a:defRPr>
            </a:lvl5pPr>
          </a:lstStyle>
          <a:p>
            <a:pPr lvl="0"/>
            <a:r>
              <a:rPr lang="en-US"/>
              <a:t>Click to edit Master text styles</a:t>
            </a:r>
          </a:p>
        </p:txBody>
      </p:sp>
      <p:pic>
        <p:nvPicPr>
          <p:cNvPr id="3" name="Picture 2" descr="A close-up of a logo&#10;&#10;Description automatically generated">
            <a:extLst>
              <a:ext uri="{FF2B5EF4-FFF2-40B4-BE49-F238E27FC236}">
                <a16:creationId xmlns:a16="http://schemas.microsoft.com/office/drawing/2014/main" id="{5BD60BF8-A7C0-C4F6-1AAC-ECDCD7C817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86" y="4471842"/>
            <a:ext cx="1295915" cy="597190"/>
          </a:xfrm>
          <a:prstGeom prst="rect">
            <a:avLst/>
          </a:prstGeom>
        </p:spPr>
      </p:pic>
      <p:sp>
        <p:nvSpPr>
          <p:cNvPr id="5" name="Content Placeholder 4">
            <a:extLst>
              <a:ext uri="{FF2B5EF4-FFF2-40B4-BE49-F238E27FC236}">
                <a16:creationId xmlns:a16="http://schemas.microsoft.com/office/drawing/2014/main" id="{053C4CEF-B016-A1D9-7F21-C55D09DDB67C}"/>
              </a:ext>
            </a:extLst>
          </p:cNvPr>
          <p:cNvSpPr>
            <a:spLocks noGrp="1"/>
          </p:cNvSpPr>
          <p:nvPr>
            <p:ph sz="quarter" idx="11"/>
          </p:nvPr>
        </p:nvSpPr>
        <p:spPr>
          <a:xfrm>
            <a:off x="457201" y="1039416"/>
            <a:ext cx="7927181" cy="3432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4032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46E70B-651B-51FE-2C9F-97FF7C9924CB}"/>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4" name="Google Shape;187;p34">
            <a:extLst>
              <a:ext uri="{FF2B5EF4-FFF2-40B4-BE49-F238E27FC236}">
                <a16:creationId xmlns:a16="http://schemas.microsoft.com/office/drawing/2014/main" id="{C09FCCD0-6432-241D-EC03-2C0695927511}"/>
              </a:ext>
            </a:extLst>
          </p:cNvPr>
          <p:cNvPicPr preferRelativeResize="0"/>
          <p:nvPr userDrawn="1"/>
        </p:nvPicPr>
        <p:blipFill>
          <a:blip r:embed="rId2">
            <a:alphaModFix/>
          </a:blip>
          <a:stretch>
            <a:fillRect/>
          </a:stretch>
        </p:blipFill>
        <p:spPr>
          <a:xfrm>
            <a:off x="6984075" y="216075"/>
            <a:ext cx="1709174" cy="249525"/>
          </a:xfrm>
          <a:prstGeom prst="rect">
            <a:avLst/>
          </a:prstGeom>
          <a:noFill/>
          <a:ln>
            <a:noFill/>
          </a:ln>
        </p:spPr>
      </p:pic>
      <p:sp>
        <p:nvSpPr>
          <p:cNvPr id="7" name="Google Shape;90;p19">
            <a:extLst>
              <a:ext uri="{FF2B5EF4-FFF2-40B4-BE49-F238E27FC236}">
                <a16:creationId xmlns:a16="http://schemas.microsoft.com/office/drawing/2014/main" id="{FF111984-2FAD-EC7E-8AF5-BA5BC494F406}"/>
              </a:ext>
            </a:extLst>
          </p:cNvPr>
          <p:cNvSpPr txBox="1">
            <a:spLocks noGrp="1"/>
          </p:cNvSpPr>
          <p:nvPr>
            <p:ph type="title"/>
          </p:nvPr>
        </p:nvSpPr>
        <p:spPr>
          <a:xfrm>
            <a:off x="358339" y="138235"/>
            <a:ext cx="6302746" cy="402611"/>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chemeClr val="dk2"/>
              </a:buClr>
              <a:buSzPts val="3000"/>
              <a:buFont typeface="Montserrat ExtraBold"/>
              <a:buNone/>
              <a:defRPr sz="2400" b="0" i="0" u="none" strike="noStrike" cap="none">
                <a:solidFill>
                  <a:schemeClr val="dk2"/>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91;p19">
            <a:extLst>
              <a:ext uri="{FF2B5EF4-FFF2-40B4-BE49-F238E27FC236}">
                <a16:creationId xmlns:a16="http://schemas.microsoft.com/office/drawing/2014/main" id="{3CD6EFA9-800D-88D6-FC19-CD369B7ED382}"/>
              </a:ext>
            </a:extLst>
          </p:cNvPr>
          <p:cNvSpPr txBox="1">
            <a:spLocks noGrp="1"/>
          </p:cNvSpPr>
          <p:nvPr>
            <p:ph type="body" idx="1"/>
          </p:nvPr>
        </p:nvSpPr>
        <p:spPr>
          <a:xfrm>
            <a:off x="358339" y="409573"/>
            <a:ext cx="8334910" cy="629039"/>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750"/>
              </a:spcBef>
              <a:spcAft>
                <a:spcPts val="0"/>
              </a:spcAft>
              <a:buClr>
                <a:schemeClr val="dk1"/>
              </a:buClr>
              <a:buSzPts val="2600"/>
              <a:buFont typeface="Montserrat"/>
              <a:buNone/>
              <a:defRPr sz="1200" b="0" i="0" u="none" strike="noStrike" cap="none">
                <a:solidFill>
                  <a:schemeClr val="dk1"/>
                </a:solidFill>
                <a:latin typeface="Montserrat"/>
                <a:ea typeface="Montserrat"/>
                <a:cs typeface="Montserrat"/>
                <a:sym typeface="Montserrat"/>
              </a:defRPr>
            </a:lvl1pPr>
            <a:lvl2pPr marL="914400" marR="0" lvl="1" indent="-228600" algn="l" rtl="0">
              <a:lnSpc>
                <a:spcPct val="100000"/>
              </a:lnSpc>
              <a:spcBef>
                <a:spcPts val="375"/>
              </a:spcBef>
              <a:spcAft>
                <a:spcPts val="0"/>
              </a:spcAft>
              <a:buClr>
                <a:schemeClr val="dk1"/>
              </a:buClr>
              <a:buSzPts val="2500"/>
              <a:buFont typeface="Zilla Slab"/>
              <a:buNone/>
              <a:defRPr sz="2500" b="1" i="0" u="none" strike="noStrike" cap="none">
                <a:solidFill>
                  <a:schemeClr val="dk1"/>
                </a:solidFill>
                <a:latin typeface="Zilla Slab"/>
                <a:ea typeface="Zilla Slab"/>
                <a:cs typeface="Zilla Slab"/>
                <a:sym typeface="Zilla Slab"/>
              </a:defRPr>
            </a:lvl2pPr>
            <a:lvl3pPr marL="1371600" marR="0" lvl="2" indent="-228600" algn="l" rtl="0">
              <a:lnSpc>
                <a:spcPct val="100000"/>
              </a:lnSpc>
              <a:spcBef>
                <a:spcPts val="375"/>
              </a:spcBef>
              <a:spcAft>
                <a:spcPts val="0"/>
              </a:spcAft>
              <a:buClr>
                <a:schemeClr val="dk1"/>
              </a:buClr>
              <a:buSzPts val="2250"/>
              <a:buFont typeface="Zilla Slab Medium"/>
              <a:buNone/>
              <a:defRPr sz="2250" b="0" i="0" u="none" strike="noStrike" cap="none">
                <a:solidFill>
                  <a:schemeClr val="dk1"/>
                </a:solidFill>
                <a:latin typeface="Zilla Slab Medium"/>
                <a:ea typeface="Zilla Slab Medium"/>
                <a:cs typeface="Zilla Slab Medium"/>
                <a:sym typeface="Zilla Slab Medium"/>
              </a:defRPr>
            </a:lvl3pPr>
            <a:lvl4pPr marL="1828800" marR="0" lvl="3" indent="-228600" algn="l" rtl="0">
              <a:lnSpc>
                <a:spcPct val="100000"/>
              </a:lnSpc>
              <a:spcBef>
                <a:spcPts val="375"/>
              </a:spcBef>
              <a:spcAft>
                <a:spcPts val="0"/>
              </a:spcAft>
              <a:buClr>
                <a:schemeClr val="dk1"/>
              </a:buClr>
              <a:buSzPts val="1800"/>
              <a:buFont typeface="Zilla Slab Medium"/>
              <a:buNone/>
              <a:defRPr sz="1800" b="0" i="0" u="none" strike="noStrike" cap="none">
                <a:solidFill>
                  <a:schemeClr val="dk1"/>
                </a:solidFill>
                <a:latin typeface="Zilla Slab Medium"/>
                <a:ea typeface="Zilla Slab Medium"/>
                <a:cs typeface="Zilla Slab Medium"/>
                <a:sym typeface="Zilla Slab Medium"/>
              </a:defRPr>
            </a:lvl4pPr>
            <a:lvl5pPr marL="2286000" marR="0" lvl="4" indent="-228600" algn="l" rtl="0">
              <a:lnSpc>
                <a:spcPct val="10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5pPr>
            <a:lvl6pPr marL="2743200" marR="0" lvl="5" indent="-228600" algn="l" rtl="0">
              <a:lnSpc>
                <a:spcPct val="10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6pPr>
            <a:lvl7pPr marL="3200400" marR="0" lvl="6" indent="-228600" algn="l" rtl="0">
              <a:lnSpc>
                <a:spcPct val="10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7pPr>
            <a:lvl8pPr marL="3657600" marR="0" lvl="7" indent="-228600" algn="l" rtl="0">
              <a:lnSpc>
                <a:spcPct val="10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8pPr>
            <a:lvl9pPr marL="4114800" marR="0" lvl="8" indent="-228600" algn="l" rtl="0">
              <a:lnSpc>
                <a:spcPct val="10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9pPr>
          </a:lstStyle>
          <a:p>
            <a:endParaRPr/>
          </a:p>
        </p:txBody>
      </p:sp>
    </p:spTree>
    <p:extLst>
      <p:ext uri="{BB962C8B-B14F-4D97-AF65-F5344CB8AC3E}">
        <p14:creationId xmlns:p14="http://schemas.microsoft.com/office/powerpoint/2010/main" val="2022068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1872674"/>
            <a:ext cx="8077200" cy="584776"/>
          </a:xfrm>
          <a:prstGeom prst="rect">
            <a:avLst/>
          </a:prstGeom>
        </p:spPr>
        <p:txBody>
          <a:bodyPr vert="horz" anchor="b">
            <a:spAutoFit/>
          </a:bodyPr>
          <a:lstStyle>
            <a:lvl1pPr>
              <a:defRPr sz="3200" b="0" i="0">
                <a:latin typeface="Helvetica Neue Bold Condensed"/>
                <a:cs typeface="Helvetica Neue Bold Condensed"/>
              </a:defRPr>
            </a:lvl1pPr>
          </a:lstStyle>
          <a:p>
            <a:r>
              <a:rPr lang="en-US"/>
              <a:t>Click to add Section Title</a:t>
            </a:r>
          </a:p>
        </p:txBody>
      </p:sp>
      <p:sp>
        <p:nvSpPr>
          <p:cNvPr id="5" name="Text Placeholder 3"/>
          <p:cNvSpPr>
            <a:spLocks noGrp="1"/>
          </p:cNvSpPr>
          <p:nvPr>
            <p:ph type="body" sz="half" idx="11" hasCustomPrompt="1"/>
          </p:nvPr>
        </p:nvSpPr>
        <p:spPr>
          <a:xfrm>
            <a:off x="2362200" y="114301"/>
            <a:ext cx="6172200" cy="628649"/>
          </a:xfrm>
          <a:prstGeom prst="rect">
            <a:avLst/>
          </a:prstGeom>
        </p:spPr>
        <p:txBody>
          <a:bodyPr anchor="b">
            <a:normAutofit/>
          </a:bodyPr>
          <a:lstStyle>
            <a:lvl1pPr marL="0" indent="0" algn="r">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Presentation Title</a:t>
            </a:r>
          </a:p>
        </p:txBody>
      </p:sp>
    </p:spTree>
    <p:extLst>
      <p:ext uri="{BB962C8B-B14F-4D97-AF65-F5344CB8AC3E}">
        <p14:creationId xmlns:p14="http://schemas.microsoft.com/office/powerpoint/2010/main" val="2302460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737999"/>
      </p:ext>
    </p:extLst>
  </p:cSld>
  <p:clrMapOvr>
    <a:masterClrMapping/>
  </p:clrMapOvr>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BU Logo">
  <p:cSld name="SBU Logo">
    <p:spTree>
      <p:nvGrpSpPr>
        <p:cNvPr id="1" name="Shape 103"/>
        <p:cNvGrpSpPr/>
        <p:nvPr/>
      </p:nvGrpSpPr>
      <p:grpSpPr>
        <a:xfrm>
          <a:off x="0" y="0"/>
          <a:ext cx="0" cy="0"/>
          <a:chOff x="0" y="0"/>
          <a:chExt cx="0" cy="0"/>
        </a:xfrm>
      </p:grpSpPr>
      <p:pic>
        <p:nvPicPr>
          <p:cNvPr id="104" name="Google Shape;104;p22"/>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105" name="Google Shape;105;p22"/>
          <p:cNvPicPr preferRelativeResize="0"/>
          <p:nvPr/>
        </p:nvPicPr>
        <p:blipFill rotWithShape="1">
          <a:blip r:embed="rId3">
            <a:alphaModFix/>
          </a:blip>
          <a:srcRect/>
          <a:stretch/>
        </p:blipFill>
        <p:spPr>
          <a:xfrm>
            <a:off x="464900" y="4552725"/>
            <a:ext cx="1908875" cy="326400"/>
          </a:xfrm>
          <a:prstGeom prst="rect">
            <a:avLst/>
          </a:prstGeom>
          <a:noFill/>
          <a:ln>
            <a:noFill/>
          </a:ln>
        </p:spPr>
      </p:pic>
      <p:sp>
        <p:nvSpPr>
          <p:cNvPr id="106" name="Google Shape;106;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BU Centered Text-2 Column">
  <p:cSld name="SBU Centered Text-2 Column">
    <p:spTree>
      <p:nvGrpSpPr>
        <p:cNvPr id="1" name="Shape 111"/>
        <p:cNvGrpSpPr/>
        <p:nvPr/>
      </p:nvGrpSpPr>
      <p:grpSpPr>
        <a:xfrm>
          <a:off x="0" y="0"/>
          <a:ext cx="0" cy="0"/>
          <a:chOff x="0" y="0"/>
          <a:chExt cx="0" cy="0"/>
        </a:xfrm>
      </p:grpSpPr>
      <p:sp>
        <p:nvSpPr>
          <p:cNvPr id="112" name="Google Shape;112;p24"/>
          <p:cNvSpPr txBox="1"/>
          <p:nvPr/>
        </p:nvSpPr>
        <p:spPr>
          <a:xfrm>
            <a:off x="213850" y="37844"/>
            <a:ext cx="3242100" cy="5048100"/>
          </a:xfrm>
          <a:prstGeom prst="rect">
            <a:avLst/>
          </a:prstGeom>
          <a:noFill/>
          <a:ln>
            <a:noFill/>
          </a:ln>
        </p:spPr>
        <p:txBody>
          <a:bodyPr spcFirstLastPara="1" wrap="square" lIns="91425" tIns="0" rIns="0" bIns="0" anchor="ctr" anchorCtr="0">
            <a:normAutofit/>
          </a:bodyPr>
          <a:lstStyle/>
          <a:p>
            <a:pPr marL="0" marR="0" lvl="0" indent="0" algn="ctr" rtl="0">
              <a:lnSpc>
                <a:spcPct val="80000"/>
              </a:lnSpc>
              <a:spcBef>
                <a:spcPts val="0"/>
              </a:spcBef>
              <a:spcAft>
                <a:spcPts val="0"/>
              </a:spcAft>
              <a:buClr>
                <a:srgbClr val="000000"/>
              </a:buClr>
              <a:buSzPts val="2900"/>
              <a:buFont typeface="Arial"/>
              <a:buNone/>
            </a:pPr>
            <a:r>
              <a:rPr lang="en" sz="2900" b="0" i="0" u="none" strike="noStrike" cap="none">
                <a:solidFill>
                  <a:srgbClr val="FFFFFF"/>
                </a:solidFill>
                <a:latin typeface="Montserrat ExtraBold"/>
                <a:ea typeface="Montserrat ExtraBold"/>
                <a:cs typeface="Montserrat ExtraBold"/>
                <a:sym typeface="Montserrat ExtraBold"/>
              </a:rPr>
              <a:t>WHAT’S THIS ALL ABOUT, THEN?</a:t>
            </a:r>
            <a:endParaRPr sz="2900" b="0" i="0" u="none" strike="noStrike" cap="none">
              <a:solidFill>
                <a:srgbClr val="FFFFFF"/>
              </a:solidFill>
              <a:latin typeface="Montserrat ExtraBold"/>
              <a:ea typeface="Montserrat ExtraBold"/>
              <a:cs typeface="Montserrat ExtraBold"/>
              <a:sym typeface="Montserrat ExtraBold"/>
            </a:endParaRPr>
          </a:p>
        </p:txBody>
      </p:sp>
      <p:sp>
        <p:nvSpPr>
          <p:cNvPr id="113" name="Google Shape;113;p24"/>
          <p:cNvSpPr txBox="1">
            <a:spLocks noGrp="1"/>
          </p:cNvSpPr>
          <p:nvPr>
            <p:ph type="title"/>
          </p:nvPr>
        </p:nvSpPr>
        <p:spPr>
          <a:xfrm>
            <a:off x="137650" y="0"/>
            <a:ext cx="3312600" cy="5143500"/>
          </a:xfrm>
          <a:prstGeom prst="rect">
            <a:avLst/>
          </a:prstGeom>
          <a:solidFill>
            <a:schemeClr val="dk2"/>
          </a:solidFill>
          <a:ln>
            <a:noFill/>
          </a:ln>
        </p:spPr>
        <p:txBody>
          <a:bodyPr spcFirstLastPara="1" wrap="square" lIns="201150" tIns="91425" rIns="201150" bIns="91425" anchor="ctr" anchorCtr="0">
            <a:noAutofit/>
          </a:bodyPr>
          <a:lstStyle>
            <a:lvl1pPr marR="0" lvl="0" algn="ctr" rtl="0">
              <a:lnSpc>
                <a:spcPct val="80000"/>
              </a:lnSpc>
              <a:spcBef>
                <a:spcPts val="0"/>
              </a:spcBef>
              <a:spcAft>
                <a:spcPts val="0"/>
              </a:spcAft>
              <a:buClr>
                <a:schemeClr val="lt1"/>
              </a:buClr>
              <a:buSzPts val="3000"/>
              <a:buFont typeface="Montserrat ExtraBold"/>
              <a:buNone/>
              <a:defRPr sz="30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4" name="Google Shape;114;p24"/>
          <p:cNvSpPr txBox="1">
            <a:spLocks noGrp="1"/>
          </p:cNvSpPr>
          <p:nvPr>
            <p:ph type="subTitle" idx="1"/>
          </p:nvPr>
        </p:nvSpPr>
        <p:spPr>
          <a:xfrm>
            <a:off x="3816350" y="609425"/>
            <a:ext cx="4732200" cy="42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900"/>
              <a:buFont typeface="Montserrat ExtraBold"/>
              <a:buNone/>
              <a:defRPr sz="1900" b="0" i="0" u="none" strike="noStrike" cap="none">
                <a:solidFill>
                  <a:srgbClr val="000000"/>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5" name="Google Shape;115;p24"/>
          <p:cNvSpPr txBox="1">
            <a:spLocks noGrp="1"/>
          </p:cNvSpPr>
          <p:nvPr>
            <p:ph type="body" idx="2"/>
          </p:nvPr>
        </p:nvSpPr>
        <p:spPr>
          <a:xfrm>
            <a:off x="3938475" y="1120789"/>
            <a:ext cx="4495500" cy="3649800"/>
          </a:xfrm>
          <a:prstGeom prst="rect">
            <a:avLst/>
          </a:prstGeom>
          <a:noFill/>
          <a:ln>
            <a:noFill/>
          </a:ln>
        </p:spPr>
        <p:txBody>
          <a:bodyPr spcFirstLastPara="1" wrap="square" lIns="91425" tIns="91425" rIns="91425" bIns="91425" anchor="t" anchorCtr="0">
            <a:normAutofit/>
          </a:bodyPr>
          <a:lstStyle>
            <a:lvl1pPr marL="457200" marR="0" lvl="0" indent="-349250" algn="l" rtl="0">
              <a:lnSpc>
                <a:spcPct val="100000"/>
              </a:lnSpc>
              <a:spcBef>
                <a:spcPts val="0"/>
              </a:spcBef>
              <a:spcAft>
                <a:spcPts val="0"/>
              </a:spcAft>
              <a:buClr>
                <a:srgbClr val="000000"/>
              </a:buClr>
              <a:buSzPts val="1900"/>
              <a:buFont typeface="Zilla Slab Medium"/>
              <a:buChar char="●"/>
              <a:defRPr sz="1900" b="0" i="0" u="none" strike="noStrike" cap="none">
                <a:solidFill>
                  <a:srgbClr val="000000"/>
                </a:solidFill>
                <a:latin typeface="Zilla Slab Medium"/>
                <a:ea typeface="Zilla Slab Medium"/>
                <a:cs typeface="Zilla Slab Medium"/>
                <a:sym typeface="Zilla Slab Medium"/>
              </a:defRPr>
            </a:lvl1pPr>
            <a:lvl2pPr marL="914400" marR="0" lvl="1" indent="-349250" algn="l" rtl="0">
              <a:lnSpc>
                <a:spcPct val="100000"/>
              </a:lnSpc>
              <a:spcBef>
                <a:spcPts val="0"/>
              </a:spcBef>
              <a:spcAft>
                <a:spcPts val="0"/>
              </a:spcAft>
              <a:buClr>
                <a:srgbClr val="000000"/>
              </a:buClr>
              <a:buSzPts val="1900"/>
              <a:buFont typeface="Zilla Slab Medium"/>
              <a:buChar char="○"/>
              <a:defRPr sz="1900" b="0" i="0" u="none" strike="noStrike" cap="none">
                <a:solidFill>
                  <a:srgbClr val="000000"/>
                </a:solidFill>
                <a:latin typeface="Zilla Slab Medium"/>
                <a:ea typeface="Zilla Slab Medium"/>
                <a:cs typeface="Zilla Slab Medium"/>
                <a:sym typeface="Zilla Slab Medium"/>
              </a:defRPr>
            </a:lvl2pPr>
            <a:lvl3pPr marL="1371600" marR="0" lvl="2" indent="-330200" algn="l" rtl="0">
              <a:lnSpc>
                <a:spcPct val="100000"/>
              </a:lnSpc>
              <a:spcBef>
                <a:spcPts val="0"/>
              </a:spcBef>
              <a:spcAft>
                <a:spcPts val="0"/>
              </a:spcAft>
              <a:buClr>
                <a:srgbClr val="000000"/>
              </a:buClr>
              <a:buSzPts val="1600"/>
              <a:buFont typeface="Zilla Slab Medium"/>
              <a:buChar char="■"/>
              <a:defRPr sz="1600" b="0" i="0" u="none" strike="noStrike" cap="none">
                <a:solidFill>
                  <a:srgbClr val="000000"/>
                </a:solidFill>
                <a:latin typeface="Zilla Slab Medium"/>
                <a:ea typeface="Zilla Slab Medium"/>
                <a:cs typeface="Zilla Slab Medium"/>
                <a:sym typeface="Zilla Slab Medium"/>
              </a:defRPr>
            </a:lvl3pPr>
            <a:lvl4pPr marL="1828800" marR="0" lvl="3" indent="-317500" algn="l" rtl="0">
              <a:lnSpc>
                <a:spcPct val="100000"/>
              </a:lnSpc>
              <a:spcBef>
                <a:spcPts val="0"/>
              </a:spcBef>
              <a:spcAft>
                <a:spcPts val="0"/>
              </a:spcAft>
              <a:buClr>
                <a:srgbClr val="000000"/>
              </a:buClr>
              <a:buSzPts val="1400"/>
              <a:buFont typeface="Zilla Slab Medium"/>
              <a:buChar char="●"/>
              <a:defRPr sz="1400" b="0" i="0" u="none" strike="noStrike" cap="none">
                <a:solidFill>
                  <a:srgbClr val="000000"/>
                </a:solidFill>
                <a:latin typeface="Zilla Slab Medium"/>
                <a:ea typeface="Zilla Slab Medium"/>
                <a:cs typeface="Zilla Slab Medium"/>
                <a:sym typeface="Zilla Slab Medium"/>
              </a:defRPr>
            </a:lvl4pPr>
            <a:lvl5pPr marL="2286000" marR="0" lvl="4" indent="-317500" algn="l" rtl="0">
              <a:lnSpc>
                <a:spcPct val="100000"/>
              </a:lnSpc>
              <a:spcBef>
                <a:spcPts val="0"/>
              </a:spcBef>
              <a:spcAft>
                <a:spcPts val="0"/>
              </a:spcAft>
              <a:buClr>
                <a:srgbClr val="000000"/>
              </a:buClr>
              <a:buSzPts val="1400"/>
              <a:buFont typeface="Zilla Slab Medium"/>
              <a:buChar char="○"/>
              <a:defRPr sz="1400" b="0" i="0" u="none" strike="noStrike" cap="none">
                <a:solidFill>
                  <a:srgbClr val="000000"/>
                </a:solidFill>
                <a:latin typeface="Zilla Slab Medium"/>
                <a:ea typeface="Zilla Slab Medium"/>
                <a:cs typeface="Zilla Slab Medium"/>
                <a:sym typeface="Zilla Slab Medium"/>
              </a:defRPr>
            </a:lvl5pPr>
            <a:lvl6pPr marL="2743200" marR="0" lvl="5" indent="-317500" algn="l" rtl="0">
              <a:lnSpc>
                <a:spcPct val="100000"/>
              </a:lnSpc>
              <a:spcBef>
                <a:spcPts val="0"/>
              </a:spcBef>
              <a:spcAft>
                <a:spcPts val="0"/>
              </a:spcAft>
              <a:buClr>
                <a:srgbClr val="000000"/>
              </a:buClr>
              <a:buSzPts val="1400"/>
              <a:buFont typeface="Zilla Slab Medium"/>
              <a:buChar char="■"/>
              <a:defRPr sz="1400" b="0" i="0" u="none" strike="noStrike" cap="none">
                <a:solidFill>
                  <a:srgbClr val="000000"/>
                </a:solidFill>
                <a:latin typeface="Zilla Slab Medium"/>
                <a:ea typeface="Zilla Slab Medium"/>
                <a:cs typeface="Zilla Slab Medium"/>
                <a:sym typeface="Zilla Slab Medium"/>
              </a:defRPr>
            </a:lvl6pPr>
            <a:lvl7pPr marL="3200400" marR="0" lvl="6" indent="-317500" algn="l" rtl="0">
              <a:lnSpc>
                <a:spcPct val="100000"/>
              </a:lnSpc>
              <a:spcBef>
                <a:spcPts val="0"/>
              </a:spcBef>
              <a:spcAft>
                <a:spcPts val="0"/>
              </a:spcAft>
              <a:buClr>
                <a:srgbClr val="000000"/>
              </a:buClr>
              <a:buSzPts val="1400"/>
              <a:buFont typeface="Zilla Slab Medium"/>
              <a:buChar char="●"/>
              <a:defRPr sz="1400" b="0" i="0" u="none" strike="noStrike" cap="none">
                <a:solidFill>
                  <a:srgbClr val="000000"/>
                </a:solidFill>
                <a:latin typeface="Zilla Slab Medium"/>
                <a:ea typeface="Zilla Slab Medium"/>
                <a:cs typeface="Zilla Slab Medium"/>
                <a:sym typeface="Zilla Slab Medium"/>
              </a:defRPr>
            </a:lvl7pPr>
            <a:lvl8pPr marL="3657600" marR="0" lvl="7" indent="-317500" algn="l" rtl="0">
              <a:lnSpc>
                <a:spcPct val="100000"/>
              </a:lnSpc>
              <a:spcBef>
                <a:spcPts val="0"/>
              </a:spcBef>
              <a:spcAft>
                <a:spcPts val="0"/>
              </a:spcAft>
              <a:buClr>
                <a:srgbClr val="000000"/>
              </a:buClr>
              <a:buSzPts val="1400"/>
              <a:buFont typeface="Zilla Slab Medium"/>
              <a:buChar char="○"/>
              <a:defRPr sz="1400" b="0" i="0" u="none" strike="noStrike" cap="none">
                <a:solidFill>
                  <a:srgbClr val="000000"/>
                </a:solidFill>
                <a:latin typeface="Zilla Slab Medium"/>
                <a:ea typeface="Zilla Slab Medium"/>
                <a:cs typeface="Zilla Slab Medium"/>
                <a:sym typeface="Zilla Slab Medium"/>
              </a:defRPr>
            </a:lvl8pPr>
            <a:lvl9pPr marL="4114800" marR="0" lvl="8" indent="-317500" algn="l" rtl="0">
              <a:lnSpc>
                <a:spcPct val="100000"/>
              </a:lnSpc>
              <a:spcBef>
                <a:spcPts val="0"/>
              </a:spcBef>
              <a:spcAft>
                <a:spcPts val="0"/>
              </a:spcAft>
              <a:buClr>
                <a:srgbClr val="000000"/>
              </a:buClr>
              <a:buSzPts val="1400"/>
              <a:buFont typeface="Zilla Slab Medium"/>
              <a:buChar char="■"/>
              <a:defRPr sz="1400" b="0" i="0" u="none" strike="noStrike" cap="none">
                <a:solidFill>
                  <a:srgbClr val="000000"/>
                </a:solidFill>
                <a:latin typeface="Zilla Slab Medium"/>
                <a:ea typeface="Zilla Slab Medium"/>
                <a:cs typeface="Zilla Slab Medium"/>
                <a:sym typeface="Zilla Slab Medium"/>
              </a:defRPr>
            </a:lvl9pPr>
          </a:lstStyle>
          <a:p>
            <a:endParaRPr/>
          </a:p>
        </p:txBody>
      </p:sp>
      <p:sp>
        <p:nvSpPr>
          <p:cNvPr id="116" name="Google Shape;116;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rgbClr val="000000"/>
                </a:solidFill>
                <a:latin typeface="Zilla Slab Medium"/>
                <a:ea typeface="Zilla Slab Medium"/>
                <a:cs typeface="Zilla Slab Medium"/>
                <a:sym typeface="Zilla Slab Medium"/>
              </a:defRPr>
            </a:lvl1pPr>
            <a:lvl2pPr lvl="1" rtl="0">
              <a:buNone/>
              <a:defRPr>
                <a:solidFill>
                  <a:srgbClr val="000000"/>
                </a:solidFill>
                <a:latin typeface="Zilla Slab Medium"/>
                <a:ea typeface="Zilla Slab Medium"/>
                <a:cs typeface="Zilla Slab Medium"/>
                <a:sym typeface="Zilla Slab Medium"/>
              </a:defRPr>
            </a:lvl2pPr>
            <a:lvl3pPr lvl="2" rtl="0">
              <a:buNone/>
              <a:defRPr>
                <a:solidFill>
                  <a:srgbClr val="000000"/>
                </a:solidFill>
                <a:latin typeface="Zilla Slab Medium"/>
                <a:ea typeface="Zilla Slab Medium"/>
                <a:cs typeface="Zilla Slab Medium"/>
                <a:sym typeface="Zilla Slab Medium"/>
              </a:defRPr>
            </a:lvl3pPr>
            <a:lvl4pPr lvl="3" rtl="0">
              <a:buNone/>
              <a:defRPr>
                <a:solidFill>
                  <a:srgbClr val="000000"/>
                </a:solidFill>
                <a:latin typeface="Zilla Slab Medium"/>
                <a:ea typeface="Zilla Slab Medium"/>
                <a:cs typeface="Zilla Slab Medium"/>
                <a:sym typeface="Zilla Slab Medium"/>
              </a:defRPr>
            </a:lvl4pPr>
            <a:lvl5pPr lvl="4" rtl="0">
              <a:buNone/>
              <a:defRPr>
                <a:solidFill>
                  <a:srgbClr val="000000"/>
                </a:solidFill>
                <a:latin typeface="Zilla Slab Medium"/>
                <a:ea typeface="Zilla Slab Medium"/>
                <a:cs typeface="Zilla Slab Medium"/>
                <a:sym typeface="Zilla Slab Medium"/>
              </a:defRPr>
            </a:lvl5pPr>
            <a:lvl6pPr lvl="5" rtl="0">
              <a:buNone/>
              <a:defRPr>
                <a:solidFill>
                  <a:srgbClr val="000000"/>
                </a:solidFill>
                <a:latin typeface="Zilla Slab Medium"/>
                <a:ea typeface="Zilla Slab Medium"/>
                <a:cs typeface="Zilla Slab Medium"/>
                <a:sym typeface="Zilla Slab Medium"/>
              </a:defRPr>
            </a:lvl6pPr>
            <a:lvl7pPr lvl="6" rtl="0">
              <a:buNone/>
              <a:defRPr>
                <a:solidFill>
                  <a:srgbClr val="000000"/>
                </a:solidFill>
                <a:latin typeface="Zilla Slab Medium"/>
                <a:ea typeface="Zilla Slab Medium"/>
                <a:cs typeface="Zilla Slab Medium"/>
                <a:sym typeface="Zilla Slab Medium"/>
              </a:defRPr>
            </a:lvl7pPr>
            <a:lvl8pPr lvl="7" rtl="0">
              <a:buNone/>
              <a:defRPr>
                <a:solidFill>
                  <a:srgbClr val="000000"/>
                </a:solidFill>
                <a:latin typeface="Zilla Slab Medium"/>
                <a:ea typeface="Zilla Slab Medium"/>
                <a:cs typeface="Zilla Slab Medium"/>
                <a:sym typeface="Zilla Slab Medium"/>
              </a:defRPr>
            </a:lvl8pPr>
            <a:lvl9pPr lvl="8" rtl="0">
              <a:buNone/>
              <a:defRPr>
                <a:solidFill>
                  <a:srgbClr val="000000"/>
                </a:solidFill>
                <a:latin typeface="Zilla Slab Medium"/>
                <a:ea typeface="Zilla Slab Medium"/>
                <a:cs typeface="Zilla Slab Medium"/>
                <a:sym typeface="Zilla Slab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BU Left Bulleted Text">
  <p:cSld name="SBU Left Bulleted Text">
    <p:spTree>
      <p:nvGrpSpPr>
        <p:cNvPr id="1" name="Shape 117"/>
        <p:cNvGrpSpPr/>
        <p:nvPr/>
      </p:nvGrpSpPr>
      <p:grpSpPr>
        <a:xfrm>
          <a:off x="0" y="0"/>
          <a:ext cx="0" cy="0"/>
          <a:chOff x="0" y="0"/>
          <a:chExt cx="0" cy="0"/>
        </a:xfrm>
      </p:grpSpPr>
      <p:sp>
        <p:nvSpPr>
          <p:cNvPr id="118" name="Google Shape;118;p25"/>
          <p:cNvSpPr>
            <a:spLocks noGrp="1"/>
          </p:cNvSpPr>
          <p:nvPr>
            <p:ph type="pic" idx="2"/>
          </p:nvPr>
        </p:nvSpPr>
        <p:spPr>
          <a:xfrm>
            <a:off x="4579625" y="0"/>
            <a:ext cx="4381200" cy="5143500"/>
          </a:xfrm>
          <a:prstGeom prst="rect">
            <a:avLst/>
          </a:prstGeom>
          <a:noFill/>
          <a:ln>
            <a:noFill/>
          </a:ln>
        </p:spPr>
      </p:sp>
      <p:sp>
        <p:nvSpPr>
          <p:cNvPr id="119" name="Google Shape;119;p25"/>
          <p:cNvSpPr txBox="1">
            <a:spLocks noGrp="1"/>
          </p:cNvSpPr>
          <p:nvPr>
            <p:ph type="title"/>
          </p:nvPr>
        </p:nvSpPr>
        <p:spPr>
          <a:xfrm>
            <a:off x="641150" y="768096"/>
            <a:ext cx="3488100" cy="1045800"/>
          </a:xfrm>
          <a:prstGeom prst="rect">
            <a:avLst/>
          </a:prstGeom>
          <a:noFill/>
          <a:ln>
            <a:noFill/>
          </a:ln>
        </p:spPr>
        <p:txBody>
          <a:bodyPr spcFirstLastPara="1" wrap="square" lIns="91425" tIns="91425" rIns="91425" bIns="91425" anchor="t" anchorCtr="0">
            <a:noAutofit/>
          </a:bodyPr>
          <a:lstStyle>
            <a:lvl1pPr marR="0" lvl="0" algn="l" rtl="0">
              <a:lnSpc>
                <a:spcPct val="80000"/>
              </a:lnSpc>
              <a:spcBef>
                <a:spcPts val="0"/>
              </a:spcBef>
              <a:spcAft>
                <a:spcPts val="0"/>
              </a:spcAft>
              <a:buClr>
                <a:schemeClr val="dk2"/>
              </a:buClr>
              <a:buSzPts val="3300"/>
              <a:buFont typeface="Montserrat ExtraBold"/>
              <a:buNone/>
              <a:defRPr sz="3300" b="0" i="0" u="none" strike="noStrike" cap="none">
                <a:solidFill>
                  <a:schemeClr val="dk2"/>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0" name="Google Shape;120;p25"/>
          <p:cNvSpPr txBox="1"/>
          <p:nvPr/>
        </p:nvSpPr>
        <p:spPr>
          <a:xfrm>
            <a:off x="740375" y="2129525"/>
            <a:ext cx="3182700" cy="477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000"/>
              </a:spcAft>
              <a:buClr>
                <a:srgbClr val="000000"/>
              </a:buClr>
              <a:buSzPts val="1900"/>
              <a:buFont typeface="Arial"/>
              <a:buNone/>
            </a:pPr>
            <a:endParaRPr sz="1900" b="0" i="0" u="none" strike="noStrike" cap="none">
              <a:solidFill>
                <a:srgbClr val="000000"/>
              </a:solidFill>
              <a:latin typeface="Zilla Slab Medium"/>
              <a:ea typeface="Zilla Slab Medium"/>
              <a:cs typeface="Zilla Slab Medium"/>
              <a:sym typeface="Zilla Slab Medium"/>
            </a:endParaRPr>
          </a:p>
        </p:txBody>
      </p:sp>
      <p:sp>
        <p:nvSpPr>
          <p:cNvPr id="121" name="Google Shape;121;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latin typeface="Montserrat ExtraBold"/>
                <a:ea typeface="Montserrat ExtraBold"/>
                <a:cs typeface="Montserrat ExtraBold"/>
                <a:sym typeface="Montserrat ExtraBold"/>
              </a:defRPr>
            </a:lvl1pPr>
            <a:lvl2pPr lvl="1" rtl="0">
              <a:buNone/>
              <a:defRPr>
                <a:solidFill>
                  <a:schemeClr val="dk2"/>
                </a:solidFill>
                <a:latin typeface="Montserrat ExtraBold"/>
                <a:ea typeface="Montserrat ExtraBold"/>
                <a:cs typeface="Montserrat ExtraBold"/>
                <a:sym typeface="Montserrat ExtraBold"/>
              </a:defRPr>
            </a:lvl2pPr>
            <a:lvl3pPr lvl="2" rtl="0">
              <a:buNone/>
              <a:defRPr>
                <a:solidFill>
                  <a:schemeClr val="dk2"/>
                </a:solidFill>
                <a:latin typeface="Montserrat ExtraBold"/>
                <a:ea typeface="Montserrat ExtraBold"/>
                <a:cs typeface="Montserrat ExtraBold"/>
                <a:sym typeface="Montserrat ExtraBold"/>
              </a:defRPr>
            </a:lvl3pPr>
            <a:lvl4pPr lvl="3" rtl="0">
              <a:buNone/>
              <a:defRPr>
                <a:solidFill>
                  <a:schemeClr val="dk2"/>
                </a:solidFill>
                <a:latin typeface="Montserrat ExtraBold"/>
                <a:ea typeface="Montserrat ExtraBold"/>
                <a:cs typeface="Montserrat ExtraBold"/>
                <a:sym typeface="Montserrat ExtraBold"/>
              </a:defRPr>
            </a:lvl4pPr>
            <a:lvl5pPr lvl="4" rtl="0">
              <a:buNone/>
              <a:defRPr>
                <a:solidFill>
                  <a:schemeClr val="dk2"/>
                </a:solidFill>
                <a:latin typeface="Montserrat ExtraBold"/>
                <a:ea typeface="Montserrat ExtraBold"/>
                <a:cs typeface="Montserrat ExtraBold"/>
                <a:sym typeface="Montserrat ExtraBold"/>
              </a:defRPr>
            </a:lvl5pPr>
            <a:lvl6pPr lvl="5" rtl="0">
              <a:buNone/>
              <a:defRPr>
                <a:solidFill>
                  <a:schemeClr val="dk2"/>
                </a:solidFill>
                <a:latin typeface="Montserrat ExtraBold"/>
                <a:ea typeface="Montserrat ExtraBold"/>
                <a:cs typeface="Montserrat ExtraBold"/>
                <a:sym typeface="Montserrat ExtraBold"/>
              </a:defRPr>
            </a:lvl6pPr>
            <a:lvl7pPr lvl="6" rtl="0">
              <a:buNone/>
              <a:defRPr>
                <a:solidFill>
                  <a:schemeClr val="dk2"/>
                </a:solidFill>
                <a:latin typeface="Montserrat ExtraBold"/>
                <a:ea typeface="Montserrat ExtraBold"/>
                <a:cs typeface="Montserrat ExtraBold"/>
                <a:sym typeface="Montserrat ExtraBold"/>
              </a:defRPr>
            </a:lvl7pPr>
            <a:lvl8pPr lvl="7" rtl="0">
              <a:buNone/>
              <a:defRPr>
                <a:solidFill>
                  <a:schemeClr val="dk2"/>
                </a:solidFill>
                <a:latin typeface="Montserrat ExtraBold"/>
                <a:ea typeface="Montserrat ExtraBold"/>
                <a:cs typeface="Montserrat ExtraBold"/>
                <a:sym typeface="Montserrat ExtraBold"/>
              </a:defRPr>
            </a:lvl8pPr>
            <a:lvl9pPr lvl="8" rtl="0">
              <a:buNone/>
              <a:defRPr>
                <a:solidFill>
                  <a:schemeClr val="dk2"/>
                </a:solidFill>
                <a:latin typeface="Montserrat ExtraBold"/>
                <a:ea typeface="Montserrat ExtraBold"/>
                <a:cs typeface="Montserrat ExtraBold"/>
                <a:sym typeface="Montserrat ExtraBold"/>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BU Text 1 Photo">
  <p:cSld name="SBU Text 1 Photo">
    <p:spTree>
      <p:nvGrpSpPr>
        <p:cNvPr id="1" name="Shape 122"/>
        <p:cNvGrpSpPr/>
        <p:nvPr/>
      </p:nvGrpSpPr>
      <p:grpSpPr>
        <a:xfrm>
          <a:off x="0" y="0"/>
          <a:ext cx="0" cy="0"/>
          <a:chOff x="0" y="0"/>
          <a:chExt cx="0" cy="0"/>
        </a:xfrm>
      </p:grpSpPr>
      <p:sp>
        <p:nvSpPr>
          <p:cNvPr id="123" name="Google Shape;123;p26"/>
          <p:cNvSpPr txBox="1">
            <a:spLocks noGrp="1"/>
          </p:cNvSpPr>
          <p:nvPr>
            <p:ph type="title"/>
          </p:nvPr>
        </p:nvSpPr>
        <p:spPr>
          <a:xfrm>
            <a:off x="527844" y="767844"/>
            <a:ext cx="3134700" cy="745800"/>
          </a:xfrm>
          <a:prstGeom prst="rect">
            <a:avLst/>
          </a:prstGeom>
          <a:noFill/>
          <a:ln>
            <a:noFill/>
          </a:ln>
        </p:spPr>
        <p:txBody>
          <a:bodyPr spcFirstLastPara="1" wrap="square" lIns="91425" tIns="0" rIns="0" bIns="0" anchor="t" anchorCtr="0">
            <a:noAutofit/>
          </a:bodyPr>
          <a:lstStyle>
            <a:lvl1pPr marR="0" lvl="0" algn="l" rtl="0">
              <a:lnSpc>
                <a:spcPct val="80000"/>
              </a:lnSpc>
              <a:spcBef>
                <a:spcPts val="0"/>
              </a:spcBef>
              <a:spcAft>
                <a:spcPts val="0"/>
              </a:spcAft>
              <a:buClr>
                <a:schemeClr val="dk2"/>
              </a:buClr>
              <a:buSzPts val="3000"/>
              <a:buFont typeface="Montserrat ExtraBold"/>
              <a:buNone/>
              <a:defRPr sz="3000" b="0" i="0" u="none" strike="noStrike" cap="none">
                <a:solidFill>
                  <a:schemeClr val="dk2"/>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4" name="Google Shape;124;p26"/>
          <p:cNvSpPr>
            <a:spLocks noGrp="1"/>
          </p:cNvSpPr>
          <p:nvPr>
            <p:ph type="pic" idx="2"/>
          </p:nvPr>
        </p:nvSpPr>
        <p:spPr>
          <a:xfrm>
            <a:off x="3725949" y="825652"/>
            <a:ext cx="4791300" cy="3329100"/>
          </a:xfrm>
          <a:prstGeom prst="rect">
            <a:avLst/>
          </a:prstGeom>
          <a:solidFill>
            <a:srgbClr val="F2F2F2"/>
          </a:solidFill>
          <a:ln>
            <a:noFill/>
          </a:ln>
        </p:spPr>
      </p:sp>
      <p:sp>
        <p:nvSpPr>
          <p:cNvPr id="125" name="Google Shape;125;p26"/>
          <p:cNvSpPr txBox="1">
            <a:spLocks noGrp="1"/>
          </p:cNvSpPr>
          <p:nvPr>
            <p:ph type="body" idx="1"/>
          </p:nvPr>
        </p:nvSpPr>
        <p:spPr>
          <a:xfrm>
            <a:off x="527843" y="1895061"/>
            <a:ext cx="3134700" cy="2655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750"/>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1pPr>
            <a:lvl2pPr marL="914400" marR="0" lvl="1" indent="-228600" algn="l" rtl="0">
              <a:lnSpc>
                <a:spcPct val="90000"/>
              </a:lnSpc>
              <a:spcBef>
                <a:spcPts val="375"/>
              </a:spcBef>
              <a:spcAft>
                <a:spcPts val="0"/>
              </a:spcAft>
              <a:buClr>
                <a:schemeClr val="dk1"/>
              </a:buClr>
              <a:buSzPts val="1500"/>
              <a:buFont typeface="Zilla Slab Medium"/>
              <a:buNone/>
              <a:defRPr sz="1500" b="0" i="0" u="none" strike="noStrike" cap="none">
                <a:solidFill>
                  <a:schemeClr val="dk1"/>
                </a:solidFill>
                <a:latin typeface="Zilla Slab Medium"/>
                <a:ea typeface="Zilla Slab Medium"/>
                <a:cs typeface="Zilla Slab Medium"/>
                <a:sym typeface="Zilla Slab Medium"/>
              </a:defRPr>
            </a:lvl2pPr>
            <a:lvl3pPr marL="1371600" marR="0" lvl="2" indent="-228600" algn="l" rtl="0">
              <a:lnSpc>
                <a:spcPct val="90000"/>
              </a:lnSpc>
              <a:spcBef>
                <a:spcPts val="375"/>
              </a:spcBef>
              <a:spcAft>
                <a:spcPts val="0"/>
              </a:spcAft>
              <a:buClr>
                <a:schemeClr val="dk1"/>
              </a:buClr>
              <a:buSzPts val="1350"/>
              <a:buFont typeface="Zilla Slab Medium"/>
              <a:buNone/>
              <a:defRPr sz="1350" b="0" i="0" u="none" strike="noStrike" cap="none">
                <a:solidFill>
                  <a:schemeClr val="dk1"/>
                </a:solidFill>
                <a:latin typeface="Zilla Slab Medium"/>
                <a:ea typeface="Zilla Slab Medium"/>
                <a:cs typeface="Zilla Slab Medium"/>
                <a:sym typeface="Zilla Slab Medium"/>
              </a:defRPr>
            </a:lvl3pPr>
            <a:lvl4pPr marL="1828800" marR="0" lvl="3"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4pPr>
            <a:lvl5pPr marL="2286000" marR="0" lvl="4"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5pPr>
            <a:lvl6pPr marL="2743200" marR="0" lvl="5"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6pPr>
            <a:lvl7pPr marL="3200400" marR="0" lvl="6"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7pPr>
            <a:lvl8pPr marL="3657600" marR="0" lvl="7"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8pPr>
            <a:lvl9pPr marL="4114800" marR="0" lvl="8"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9pPr>
          </a:lstStyle>
          <a:p>
            <a:endParaRPr/>
          </a:p>
        </p:txBody>
      </p:sp>
      <p:sp>
        <p:nvSpPr>
          <p:cNvPr id="126" name="Google Shape;126;p26"/>
          <p:cNvSpPr txBox="1">
            <a:spLocks noGrp="1"/>
          </p:cNvSpPr>
          <p:nvPr>
            <p:ph type="body" idx="3"/>
          </p:nvPr>
        </p:nvSpPr>
        <p:spPr>
          <a:xfrm>
            <a:off x="3725949" y="4194951"/>
            <a:ext cx="4791300" cy="254700"/>
          </a:xfrm>
          <a:prstGeom prst="rect">
            <a:avLst/>
          </a:prstGeom>
          <a:noFill/>
          <a:ln>
            <a:noFill/>
          </a:ln>
        </p:spPr>
        <p:txBody>
          <a:bodyPr spcFirstLastPara="1" wrap="square" lIns="0" tIns="0" rIns="0" bIns="45700" anchor="t" anchorCtr="0">
            <a:noAutofit/>
          </a:bodyPr>
          <a:lstStyle>
            <a:lvl1pPr marL="457200" marR="0" lvl="0" indent="-228600" algn="l" rtl="0">
              <a:lnSpc>
                <a:spcPct val="100000"/>
              </a:lnSpc>
              <a:spcBef>
                <a:spcPts val="750"/>
              </a:spcBef>
              <a:spcAft>
                <a:spcPts val="0"/>
              </a:spcAft>
              <a:buClr>
                <a:schemeClr val="dk1"/>
              </a:buClr>
              <a:buSzPts val="800"/>
              <a:buFont typeface="Zilla Slab"/>
              <a:buNone/>
              <a:defRPr sz="800" b="0" i="0" u="none" strike="noStrike" cap="none">
                <a:solidFill>
                  <a:schemeClr val="dk1"/>
                </a:solidFill>
                <a:latin typeface="Zilla Slab"/>
                <a:ea typeface="Zilla Slab"/>
                <a:cs typeface="Zilla Slab"/>
                <a:sym typeface="Zilla Slab"/>
              </a:defRPr>
            </a:lvl1pPr>
            <a:lvl2pPr marL="914400" marR="0" lvl="1" indent="-228600" algn="l" rtl="0">
              <a:lnSpc>
                <a:spcPct val="90000"/>
              </a:lnSpc>
              <a:spcBef>
                <a:spcPts val="375"/>
              </a:spcBef>
              <a:spcAft>
                <a:spcPts val="0"/>
              </a:spcAft>
              <a:buClr>
                <a:schemeClr val="dk1"/>
              </a:buClr>
              <a:buSzPts val="1500"/>
              <a:buFont typeface="Zilla Slab"/>
              <a:buNone/>
              <a:defRPr sz="1500" b="0" i="0" u="none" strike="noStrike" cap="none">
                <a:solidFill>
                  <a:schemeClr val="dk1"/>
                </a:solidFill>
                <a:latin typeface="Zilla Slab"/>
                <a:ea typeface="Zilla Slab"/>
                <a:cs typeface="Zilla Slab"/>
                <a:sym typeface="Zilla Slab"/>
              </a:defRPr>
            </a:lvl2pPr>
            <a:lvl3pPr marL="1371600" marR="0" lvl="2" indent="-228600" algn="l" rtl="0">
              <a:lnSpc>
                <a:spcPct val="90000"/>
              </a:lnSpc>
              <a:spcBef>
                <a:spcPts val="375"/>
              </a:spcBef>
              <a:spcAft>
                <a:spcPts val="0"/>
              </a:spcAft>
              <a:buClr>
                <a:schemeClr val="dk1"/>
              </a:buClr>
              <a:buSzPts val="1350"/>
              <a:buFont typeface="Zilla Slab"/>
              <a:buNone/>
              <a:defRPr sz="1350" b="0" i="0" u="none" strike="noStrike" cap="none">
                <a:solidFill>
                  <a:schemeClr val="dk1"/>
                </a:solidFill>
                <a:latin typeface="Zilla Slab"/>
                <a:ea typeface="Zilla Slab"/>
                <a:cs typeface="Zilla Slab"/>
                <a:sym typeface="Zilla Slab"/>
              </a:defRPr>
            </a:lvl3pPr>
            <a:lvl4pPr marL="1828800" marR="0" lvl="3"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4pPr>
            <a:lvl5pPr marL="2286000" marR="0" lvl="4"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5pPr>
            <a:lvl6pPr marL="2743200" marR="0" lvl="5"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6pPr>
            <a:lvl7pPr marL="3200400" marR="0" lvl="6"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7pPr>
            <a:lvl8pPr marL="3657600" marR="0" lvl="7"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8pPr>
            <a:lvl9pPr marL="4114800" marR="0" lvl="8"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9pPr>
          </a:lstStyle>
          <a:p>
            <a:endParaRPr/>
          </a:p>
        </p:txBody>
      </p:sp>
      <p:sp>
        <p:nvSpPr>
          <p:cNvPr id="127" name="Google Shape;127;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1"/>
                </a:solidFill>
                <a:latin typeface="Zilla Slab Medium"/>
                <a:ea typeface="Zilla Slab Medium"/>
                <a:cs typeface="Zilla Slab Medium"/>
                <a:sym typeface="Zilla Slab Medium"/>
              </a:defRPr>
            </a:lvl1pPr>
            <a:lvl2pPr lvl="1" rtl="0">
              <a:buNone/>
              <a:defRPr>
                <a:solidFill>
                  <a:schemeClr val="dk1"/>
                </a:solidFill>
                <a:latin typeface="Zilla Slab Medium"/>
                <a:ea typeface="Zilla Slab Medium"/>
                <a:cs typeface="Zilla Slab Medium"/>
                <a:sym typeface="Zilla Slab Medium"/>
              </a:defRPr>
            </a:lvl2pPr>
            <a:lvl3pPr lvl="2" rtl="0">
              <a:buNone/>
              <a:defRPr>
                <a:solidFill>
                  <a:schemeClr val="dk1"/>
                </a:solidFill>
                <a:latin typeface="Zilla Slab Medium"/>
                <a:ea typeface="Zilla Slab Medium"/>
                <a:cs typeface="Zilla Slab Medium"/>
                <a:sym typeface="Zilla Slab Medium"/>
              </a:defRPr>
            </a:lvl3pPr>
            <a:lvl4pPr lvl="3" rtl="0">
              <a:buNone/>
              <a:defRPr>
                <a:solidFill>
                  <a:schemeClr val="dk1"/>
                </a:solidFill>
                <a:latin typeface="Zilla Slab Medium"/>
                <a:ea typeface="Zilla Slab Medium"/>
                <a:cs typeface="Zilla Slab Medium"/>
                <a:sym typeface="Zilla Slab Medium"/>
              </a:defRPr>
            </a:lvl4pPr>
            <a:lvl5pPr lvl="4" rtl="0">
              <a:buNone/>
              <a:defRPr>
                <a:solidFill>
                  <a:schemeClr val="dk1"/>
                </a:solidFill>
                <a:latin typeface="Zilla Slab Medium"/>
                <a:ea typeface="Zilla Slab Medium"/>
                <a:cs typeface="Zilla Slab Medium"/>
                <a:sym typeface="Zilla Slab Medium"/>
              </a:defRPr>
            </a:lvl5pPr>
            <a:lvl6pPr lvl="5" rtl="0">
              <a:buNone/>
              <a:defRPr>
                <a:solidFill>
                  <a:schemeClr val="dk1"/>
                </a:solidFill>
                <a:latin typeface="Zilla Slab Medium"/>
                <a:ea typeface="Zilla Slab Medium"/>
                <a:cs typeface="Zilla Slab Medium"/>
                <a:sym typeface="Zilla Slab Medium"/>
              </a:defRPr>
            </a:lvl6pPr>
            <a:lvl7pPr lvl="6" rtl="0">
              <a:buNone/>
              <a:defRPr>
                <a:solidFill>
                  <a:schemeClr val="dk1"/>
                </a:solidFill>
                <a:latin typeface="Zilla Slab Medium"/>
                <a:ea typeface="Zilla Slab Medium"/>
                <a:cs typeface="Zilla Slab Medium"/>
                <a:sym typeface="Zilla Slab Medium"/>
              </a:defRPr>
            </a:lvl7pPr>
            <a:lvl8pPr lvl="7" rtl="0">
              <a:buNone/>
              <a:defRPr>
                <a:solidFill>
                  <a:schemeClr val="dk1"/>
                </a:solidFill>
                <a:latin typeface="Zilla Slab Medium"/>
                <a:ea typeface="Zilla Slab Medium"/>
                <a:cs typeface="Zilla Slab Medium"/>
                <a:sym typeface="Zilla Slab Medium"/>
              </a:defRPr>
            </a:lvl8pPr>
            <a:lvl9pPr lvl="8" rtl="0">
              <a:buNone/>
              <a:defRPr>
                <a:solidFill>
                  <a:schemeClr val="dk1"/>
                </a:solidFill>
                <a:latin typeface="Zilla Slab Medium"/>
                <a:ea typeface="Zilla Slab Medium"/>
                <a:cs typeface="Zilla Slab Medium"/>
                <a:sym typeface="Zilla Slab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BU Bulleted Text 1 Photo">
  <p:cSld name="SBU Bulleted Text 1 Photo">
    <p:spTree>
      <p:nvGrpSpPr>
        <p:cNvPr id="1" name="Shape 128"/>
        <p:cNvGrpSpPr/>
        <p:nvPr/>
      </p:nvGrpSpPr>
      <p:grpSpPr>
        <a:xfrm>
          <a:off x="0" y="0"/>
          <a:ext cx="0" cy="0"/>
          <a:chOff x="0" y="0"/>
          <a:chExt cx="0" cy="0"/>
        </a:xfrm>
      </p:grpSpPr>
      <p:sp>
        <p:nvSpPr>
          <p:cNvPr id="129" name="Google Shape;129;p27"/>
          <p:cNvSpPr txBox="1">
            <a:spLocks noGrp="1"/>
          </p:cNvSpPr>
          <p:nvPr>
            <p:ph type="title"/>
          </p:nvPr>
        </p:nvSpPr>
        <p:spPr>
          <a:xfrm>
            <a:off x="527844" y="767844"/>
            <a:ext cx="3134700" cy="745800"/>
          </a:xfrm>
          <a:prstGeom prst="rect">
            <a:avLst/>
          </a:prstGeom>
          <a:noFill/>
          <a:ln>
            <a:noFill/>
          </a:ln>
        </p:spPr>
        <p:txBody>
          <a:bodyPr spcFirstLastPara="1" wrap="square" lIns="91425" tIns="0" rIns="0" bIns="0" anchor="t" anchorCtr="0">
            <a:noAutofit/>
          </a:bodyPr>
          <a:lstStyle>
            <a:lvl1pPr marR="0" lvl="0" algn="l" rtl="0">
              <a:lnSpc>
                <a:spcPct val="90000"/>
              </a:lnSpc>
              <a:spcBef>
                <a:spcPts val="0"/>
              </a:spcBef>
              <a:spcAft>
                <a:spcPts val="0"/>
              </a:spcAft>
              <a:buClr>
                <a:schemeClr val="dk2"/>
              </a:buClr>
              <a:buSzPts val="3000"/>
              <a:buFont typeface="Montserrat ExtraBold"/>
              <a:buNone/>
              <a:defRPr sz="3000" b="0" i="0" u="none" strike="noStrike" cap="none">
                <a:solidFill>
                  <a:schemeClr val="dk2"/>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0" name="Google Shape;130;p27"/>
          <p:cNvSpPr txBox="1">
            <a:spLocks noGrp="1"/>
          </p:cNvSpPr>
          <p:nvPr>
            <p:ph type="body" idx="1"/>
          </p:nvPr>
        </p:nvSpPr>
        <p:spPr>
          <a:xfrm>
            <a:off x="527843" y="1709469"/>
            <a:ext cx="3134700" cy="2342400"/>
          </a:xfrm>
          <a:prstGeom prst="rect">
            <a:avLst/>
          </a:prstGeom>
          <a:noFill/>
          <a:ln>
            <a:noFill/>
          </a:ln>
        </p:spPr>
        <p:txBody>
          <a:bodyPr spcFirstLastPara="1" wrap="square" lIns="91425" tIns="45700" rIns="91425" bIns="45700" anchor="t" anchorCtr="0">
            <a:noAutofit/>
          </a:bodyPr>
          <a:lstStyle>
            <a:lvl1pPr marL="457200" marR="0" lvl="0" indent="-304800" algn="l" rtl="0">
              <a:lnSpc>
                <a:spcPct val="100000"/>
              </a:lnSpc>
              <a:spcBef>
                <a:spcPts val="750"/>
              </a:spcBef>
              <a:spcAft>
                <a:spcPts val="0"/>
              </a:spcAft>
              <a:buClr>
                <a:schemeClr val="dk1"/>
              </a:buClr>
              <a:buSzPts val="1200"/>
              <a:buFont typeface="Zilla Slab Medium"/>
              <a:buChar char="•"/>
              <a:defRPr sz="1200" b="0" i="0" u="none" strike="noStrike" cap="none">
                <a:solidFill>
                  <a:schemeClr val="dk1"/>
                </a:solidFill>
                <a:latin typeface="Zilla Slab Medium"/>
                <a:ea typeface="Zilla Slab Medium"/>
                <a:cs typeface="Zilla Slab Medium"/>
                <a:sym typeface="Zilla Slab Medium"/>
              </a:defRPr>
            </a:lvl1pPr>
            <a:lvl2pPr marL="914400" marR="0" lvl="1" indent="-228600" algn="l" rtl="0">
              <a:lnSpc>
                <a:spcPct val="90000"/>
              </a:lnSpc>
              <a:spcBef>
                <a:spcPts val="375"/>
              </a:spcBef>
              <a:spcAft>
                <a:spcPts val="0"/>
              </a:spcAft>
              <a:buClr>
                <a:schemeClr val="dk1"/>
              </a:buClr>
              <a:buSzPts val="1500"/>
              <a:buFont typeface="Zilla Slab Medium"/>
              <a:buNone/>
              <a:defRPr sz="1500" b="0" i="0" u="none" strike="noStrike" cap="none">
                <a:solidFill>
                  <a:schemeClr val="dk1"/>
                </a:solidFill>
                <a:latin typeface="Zilla Slab Medium"/>
                <a:ea typeface="Zilla Slab Medium"/>
                <a:cs typeface="Zilla Slab Medium"/>
                <a:sym typeface="Zilla Slab Medium"/>
              </a:defRPr>
            </a:lvl2pPr>
            <a:lvl3pPr marL="1371600" marR="0" lvl="2" indent="-228600" algn="l" rtl="0">
              <a:lnSpc>
                <a:spcPct val="90000"/>
              </a:lnSpc>
              <a:spcBef>
                <a:spcPts val="375"/>
              </a:spcBef>
              <a:spcAft>
                <a:spcPts val="0"/>
              </a:spcAft>
              <a:buClr>
                <a:schemeClr val="dk1"/>
              </a:buClr>
              <a:buSzPts val="1350"/>
              <a:buFont typeface="Zilla Slab Medium"/>
              <a:buNone/>
              <a:defRPr sz="1350" b="0" i="0" u="none" strike="noStrike" cap="none">
                <a:solidFill>
                  <a:schemeClr val="dk1"/>
                </a:solidFill>
                <a:latin typeface="Zilla Slab Medium"/>
                <a:ea typeface="Zilla Slab Medium"/>
                <a:cs typeface="Zilla Slab Medium"/>
                <a:sym typeface="Zilla Slab Medium"/>
              </a:defRPr>
            </a:lvl3pPr>
            <a:lvl4pPr marL="1828800" marR="0" lvl="3"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4pPr>
            <a:lvl5pPr marL="2286000" marR="0" lvl="4"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5pPr>
            <a:lvl6pPr marL="2743200" marR="0" lvl="5"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6pPr>
            <a:lvl7pPr marL="3200400" marR="0" lvl="6"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7pPr>
            <a:lvl8pPr marL="3657600" marR="0" lvl="7"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8pPr>
            <a:lvl9pPr marL="4114800" marR="0" lvl="8"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9pPr>
          </a:lstStyle>
          <a:p>
            <a:endParaRPr/>
          </a:p>
        </p:txBody>
      </p:sp>
      <p:sp>
        <p:nvSpPr>
          <p:cNvPr id="131" name="Google Shape;131;p27"/>
          <p:cNvSpPr>
            <a:spLocks noGrp="1"/>
          </p:cNvSpPr>
          <p:nvPr>
            <p:ph type="pic" idx="2"/>
          </p:nvPr>
        </p:nvSpPr>
        <p:spPr>
          <a:xfrm>
            <a:off x="3725949" y="825652"/>
            <a:ext cx="4791300" cy="3329100"/>
          </a:xfrm>
          <a:prstGeom prst="rect">
            <a:avLst/>
          </a:prstGeom>
          <a:solidFill>
            <a:srgbClr val="F2F2F2"/>
          </a:solidFill>
          <a:ln>
            <a:noFill/>
          </a:ln>
        </p:spPr>
      </p:sp>
      <p:sp>
        <p:nvSpPr>
          <p:cNvPr id="132" name="Google Shape;132;p27"/>
          <p:cNvSpPr txBox="1">
            <a:spLocks noGrp="1"/>
          </p:cNvSpPr>
          <p:nvPr>
            <p:ph type="body" idx="3"/>
          </p:nvPr>
        </p:nvSpPr>
        <p:spPr>
          <a:xfrm>
            <a:off x="3725949" y="4194951"/>
            <a:ext cx="4791300" cy="254700"/>
          </a:xfrm>
          <a:prstGeom prst="rect">
            <a:avLst/>
          </a:prstGeom>
          <a:noFill/>
          <a:ln>
            <a:noFill/>
          </a:ln>
        </p:spPr>
        <p:txBody>
          <a:bodyPr spcFirstLastPara="1" wrap="square" lIns="0" tIns="0" rIns="0" bIns="45700" anchor="t" anchorCtr="0">
            <a:noAutofit/>
          </a:bodyPr>
          <a:lstStyle>
            <a:lvl1pPr marL="457200" marR="0" lvl="0" indent="-228600" algn="l" rtl="0">
              <a:lnSpc>
                <a:spcPct val="100000"/>
              </a:lnSpc>
              <a:spcBef>
                <a:spcPts val="750"/>
              </a:spcBef>
              <a:spcAft>
                <a:spcPts val="0"/>
              </a:spcAft>
              <a:buClr>
                <a:schemeClr val="dk1"/>
              </a:buClr>
              <a:buSzPts val="800"/>
              <a:buFont typeface="Zilla Slab"/>
              <a:buNone/>
              <a:defRPr sz="800" b="0" i="0" u="none" strike="noStrike" cap="none">
                <a:solidFill>
                  <a:schemeClr val="dk1"/>
                </a:solidFill>
                <a:latin typeface="Zilla Slab"/>
                <a:ea typeface="Zilla Slab"/>
                <a:cs typeface="Zilla Slab"/>
                <a:sym typeface="Zilla Slab"/>
              </a:defRPr>
            </a:lvl1pPr>
            <a:lvl2pPr marL="914400" marR="0" lvl="1" indent="-228600" algn="l" rtl="0">
              <a:lnSpc>
                <a:spcPct val="90000"/>
              </a:lnSpc>
              <a:spcBef>
                <a:spcPts val="375"/>
              </a:spcBef>
              <a:spcAft>
                <a:spcPts val="0"/>
              </a:spcAft>
              <a:buClr>
                <a:schemeClr val="dk1"/>
              </a:buClr>
              <a:buSzPts val="1500"/>
              <a:buFont typeface="Zilla Slab"/>
              <a:buNone/>
              <a:defRPr sz="1500" b="0" i="0" u="none" strike="noStrike" cap="none">
                <a:solidFill>
                  <a:schemeClr val="dk1"/>
                </a:solidFill>
                <a:latin typeface="Zilla Slab"/>
                <a:ea typeface="Zilla Slab"/>
                <a:cs typeface="Zilla Slab"/>
                <a:sym typeface="Zilla Slab"/>
              </a:defRPr>
            </a:lvl2pPr>
            <a:lvl3pPr marL="1371600" marR="0" lvl="2" indent="-228600" algn="l" rtl="0">
              <a:lnSpc>
                <a:spcPct val="90000"/>
              </a:lnSpc>
              <a:spcBef>
                <a:spcPts val="375"/>
              </a:spcBef>
              <a:spcAft>
                <a:spcPts val="0"/>
              </a:spcAft>
              <a:buClr>
                <a:schemeClr val="dk1"/>
              </a:buClr>
              <a:buSzPts val="1350"/>
              <a:buFont typeface="Zilla Slab"/>
              <a:buNone/>
              <a:defRPr sz="1350" b="0" i="0" u="none" strike="noStrike" cap="none">
                <a:solidFill>
                  <a:schemeClr val="dk1"/>
                </a:solidFill>
                <a:latin typeface="Zilla Slab"/>
                <a:ea typeface="Zilla Slab"/>
                <a:cs typeface="Zilla Slab"/>
                <a:sym typeface="Zilla Slab"/>
              </a:defRPr>
            </a:lvl3pPr>
            <a:lvl4pPr marL="1828800" marR="0" lvl="3"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4pPr>
            <a:lvl5pPr marL="2286000" marR="0" lvl="4"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5pPr>
            <a:lvl6pPr marL="2743200" marR="0" lvl="5"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6pPr>
            <a:lvl7pPr marL="3200400" marR="0" lvl="6"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7pPr>
            <a:lvl8pPr marL="3657600" marR="0" lvl="7"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8pPr>
            <a:lvl9pPr marL="4114800" marR="0" lvl="8"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9pPr>
          </a:lstStyle>
          <a:p>
            <a:endParaRPr/>
          </a:p>
        </p:txBody>
      </p:sp>
      <p:sp>
        <p:nvSpPr>
          <p:cNvPr id="133" name="Google Shape;133;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1"/>
                </a:solidFill>
                <a:latin typeface="Zilla Slab Medium"/>
                <a:ea typeface="Zilla Slab Medium"/>
                <a:cs typeface="Zilla Slab Medium"/>
                <a:sym typeface="Zilla Slab Medium"/>
              </a:defRPr>
            </a:lvl1pPr>
            <a:lvl2pPr lvl="1" rtl="0">
              <a:buNone/>
              <a:defRPr>
                <a:solidFill>
                  <a:schemeClr val="dk1"/>
                </a:solidFill>
                <a:latin typeface="Zilla Slab Medium"/>
                <a:ea typeface="Zilla Slab Medium"/>
                <a:cs typeface="Zilla Slab Medium"/>
                <a:sym typeface="Zilla Slab Medium"/>
              </a:defRPr>
            </a:lvl2pPr>
            <a:lvl3pPr lvl="2" rtl="0">
              <a:buNone/>
              <a:defRPr>
                <a:solidFill>
                  <a:schemeClr val="dk1"/>
                </a:solidFill>
                <a:latin typeface="Zilla Slab Medium"/>
                <a:ea typeface="Zilla Slab Medium"/>
                <a:cs typeface="Zilla Slab Medium"/>
                <a:sym typeface="Zilla Slab Medium"/>
              </a:defRPr>
            </a:lvl3pPr>
            <a:lvl4pPr lvl="3" rtl="0">
              <a:buNone/>
              <a:defRPr>
                <a:solidFill>
                  <a:schemeClr val="dk1"/>
                </a:solidFill>
                <a:latin typeface="Zilla Slab Medium"/>
                <a:ea typeface="Zilla Slab Medium"/>
                <a:cs typeface="Zilla Slab Medium"/>
                <a:sym typeface="Zilla Slab Medium"/>
              </a:defRPr>
            </a:lvl4pPr>
            <a:lvl5pPr lvl="4" rtl="0">
              <a:buNone/>
              <a:defRPr>
                <a:solidFill>
                  <a:schemeClr val="dk1"/>
                </a:solidFill>
                <a:latin typeface="Zilla Slab Medium"/>
                <a:ea typeface="Zilla Slab Medium"/>
                <a:cs typeface="Zilla Slab Medium"/>
                <a:sym typeface="Zilla Slab Medium"/>
              </a:defRPr>
            </a:lvl5pPr>
            <a:lvl6pPr lvl="5" rtl="0">
              <a:buNone/>
              <a:defRPr>
                <a:solidFill>
                  <a:schemeClr val="dk1"/>
                </a:solidFill>
                <a:latin typeface="Zilla Slab Medium"/>
                <a:ea typeface="Zilla Slab Medium"/>
                <a:cs typeface="Zilla Slab Medium"/>
                <a:sym typeface="Zilla Slab Medium"/>
              </a:defRPr>
            </a:lvl6pPr>
            <a:lvl7pPr lvl="6" rtl="0">
              <a:buNone/>
              <a:defRPr>
                <a:solidFill>
                  <a:schemeClr val="dk1"/>
                </a:solidFill>
                <a:latin typeface="Zilla Slab Medium"/>
                <a:ea typeface="Zilla Slab Medium"/>
                <a:cs typeface="Zilla Slab Medium"/>
                <a:sym typeface="Zilla Slab Medium"/>
              </a:defRPr>
            </a:lvl7pPr>
            <a:lvl8pPr lvl="7" rtl="0">
              <a:buNone/>
              <a:defRPr>
                <a:solidFill>
                  <a:schemeClr val="dk1"/>
                </a:solidFill>
                <a:latin typeface="Zilla Slab Medium"/>
                <a:ea typeface="Zilla Slab Medium"/>
                <a:cs typeface="Zilla Slab Medium"/>
                <a:sym typeface="Zilla Slab Medium"/>
              </a:defRPr>
            </a:lvl8pPr>
            <a:lvl9pPr lvl="8" rtl="0">
              <a:buNone/>
              <a:defRPr>
                <a:solidFill>
                  <a:schemeClr val="dk1"/>
                </a:solidFill>
                <a:latin typeface="Zilla Slab Medium"/>
                <a:ea typeface="Zilla Slab Medium"/>
                <a:cs typeface="Zilla Slab Medium"/>
                <a:sym typeface="Zilla Slab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BU Text-3 Photos">
  <p:cSld name="SBU Text-3 Photos">
    <p:spTree>
      <p:nvGrpSpPr>
        <p:cNvPr id="1" name="Shape 142"/>
        <p:cNvGrpSpPr/>
        <p:nvPr/>
      </p:nvGrpSpPr>
      <p:grpSpPr>
        <a:xfrm>
          <a:off x="0" y="0"/>
          <a:ext cx="0" cy="0"/>
          <a:chOff x="0" y="0"/>
          <a:chExt cx="0" cy="0"/>
        </a:xfrm>
      </p:grpSpPr>
      <p:sp>
        <p:nvSpPr>
          <p:cNvPr id="143" name="Google Shape;143;p29"/>
          <p:cNvSpPr txBox="1">
            <a:spLocks noGrp="1"/>
          </p:cNvSpPr>
          <p:nvPr>
            <p:ph type="body" idx="1"/>
          </p:nvPr>
        </p:nvSpPr>
        <p:spPr>
          <a:xfrm>
            <a:off x="527843" y="1704236"/>
            <a:ext cx="3134700" cy="2655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750"/>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1pPr>
            <a:lvl2pPr marL="914400" marR="0" lvl="1" indent="-228600" algn="l" rtl="0">
              <a:lnSpc>
                <a:spcPct val="90000"/>
              </a:lnSpc>
              <a:spcBef>
                <a:spcPts val="375"/>
              </a:spcBef>
              <a:spcAft>
                <a:spcPts val="0"/>
              </a:spcAft>
              <a:buClr>
                <a:schemeClr val="dk1"/>
              </a:buClr>
              <a:buSzPts val="1500"/>
              <a:buFont typeface="Zilla Slab"/>
              <a:buNone/>
              <a:defRPr sz="1500" b="0" i="0" u="none" strike="noStrike" cap="none">
                <a:solidFill>
                  <a:schemeClr val="dk1"/>
                </a:solidFill>
                <a:latin typeface="Zilla Slab"/>
                <a:ea typeface="Zilla Slab"/>
                <a:cs typeface="Zilla Slab"/>
                <a:sym typeface="Zilla Slab"/>
              </a:defRPr>
            </a:lvl2pPr>
            <a:lvl3pPr marL="1371600" marR="0" lvl="2" indent="-228600" algn="l" rtl="0">
              <a:lnSpc>
                <a:spcPct val="90000"/>
              </a:lnSpc>
              <a:spcBef>
                <a:spcPts val="375"/>
              </a:spcBef>
              <a:spcAft>
                <a:spcPts val="0"/>
              </a:spcAft>
              <a:buClr>
                <a:schemeClr val="dk1"/>
              </a:buClr>
              <a:buSzPts val="1350"/>
              <a:buFont typeface="Zilla Slab"/>
              <a:buNone/>
              <a:defRPr sz="1350" b="0" i="0" u="none" strike="noStrike" cap="none">
                <a:solidFill>
                  <a:schemeClr val="dk1"/>
                </a:solidFill>
                <a:latin typeface="Zilla Slab"/>
                <a:ea typeface="Zilla Slab"/>
                <a:cs typeface="Zilla Slab"/>
                <a:sym typeface="Zilla Slab"/>
              </a:defRPr>
            </a:lvl3pPr>
            <a:lvl4pPr marL="1828800" marR="0" lvl="3"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4pPr>
            <a:lvl5pPr marL="2286000" marR="0" lvl="4"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5pPr>
            <a:lvl6pPr marL="2743200" marR="0" lvl="5"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6pPr>
            <a:lvl7pPr marL="3200400" marR="0" lvl="6"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7pPr>
            <a:lvl8pPr marL="3657600" marR="0" lvl="7"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8pPr>
            <a:lvl9pPr marL="4114800" marR="0" lvl="8"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9pPr>
          </a:lstStyle>
          <a:p>
            <a:endParaRPr/>
          </a:p>
        </p:txBody>
      </p:sp>
      <p:sp>
        <p:nvSpPr>
          <p:cNvPr id="144" name="Google Shape;144;p29"/>
          <p:cNvSpPr>
            <a:spLocks noGrp="1"/>
          </p:cNvSpPr>
          <p:nvPr>
            <p:ph type="pic" idx="2"/>
          </p:nvPr>
        </p:nvSpPr>
        <p:spPr>
          <a:xfrm>
            <a:off x="3723085" y="834083"/>
            <a:ext cx="2323800" cy="3318600"/>
          </a:xfrm>
          <a:prstGeom prst="rect">
            <a:avLst/>
          </a:prstGeom>
          <a:solidFill>
            <a:srgbClr val="F2F2F2"/>
          </a:solidFill>
          <a:ln>
            <a:noFill/>
          </a:ln>
        </p:spPr>
      </p:sp>
      <p:sp>
        <p:nvSpPr>
          <p:cNvPr id="145" name="Google Shape;145;p29"/>
          <p:cNvSpPr>
            <a:spLocks noGrp="1"/>
          </p:cNvSpPr>
          <p:nvPr>
            <p:ph type="pic" idx="3"/>
          </p:nvPr>
        </p:nvSpPr>
        <p:spPr>
          <a:xfrm>
            <a:off x="6189636" y="834083"/>
            <a:ext cx="2334600" cy="1581000"/>
          </a:xfrm>
          <a:prstGeom prst="rect">
            <a:avLst/>
          </a:prstGeom>
          <a:solidFill>
            <a:srgbClr val="F2F2F2"/>
          </a:solidFill>
          <a:ln>
            <a:noFill/>
          </a:ln>
        </p:spPr>
      </p:sp>
      <p:sp>
        <p:nvSpPr>
          <p:cNvPr id="146" name="Google Shape;146;p29"/>
          <p:cNvSpPr>
            <a:spLocks noGrp="1"/>
          </p:cNvSpPr>
          <p:nvPr>
            <p:ph type="pic" idx="4"/>
          </p:nvPr>
        </p:nvSpPr>
        <p:spPr>
          <a:xfrm>
            <a:off x="6189636" y="2578715"/>
            <a:ext cx="2328600" cy="1574100"/>
          </a:xfrm>
          <a:prstGeom prst="rect">
            <a:avLst/>
          </a:prstGeom>
          <a:solidFill>
            <a:srgbClr val="F2F2F2"/>
          </a:solidFill>
          <a:ln>
            <a:noFill/>
          </a:ln>
        </p:spPr>
      </p:sp>
      <p:sp>
        <p:nvSpPr>
          <p:cNvPr id="147" name="Google Shape;147;p29"/>
          <p:cNvSpPr txBox="1">
            <a:spLocks noGrp="1"/>
          </p:cNvSpPr>
          <p:nvPr>
            <p:ph type="body" idx="5"/>
          </p:nvPr>
        </p:nvSpPr>
        <p:spPr>
          <a:xfrm>
            <a:off x="3725949" y="4194951"/>
            <a:ext cx="4791300" cy="254700"/>
          </a:xfrm>
          <a:prstGeom prst="rect">
            <a:avLst/>
          </a:prstGeom>
          <a:noFill/>
          <a:ln>
            <a:noFill/>
          </a:ln>
        </p:spPr>
        <p:txBody>
          <a:bodyPr spcFirstLastPara="1" wrap="square" lIns="0" tIns="0" rIns="0" bIns="45700" anchor="t" anchorCtr="0">
            <a:noAutofit/>
          </a:bodyPr>
          <a:lstStyle>
            <a:lvl1pPr marL="457200" marR="0" lvl="0" indent="-228600" algn="l" rtl="0">
              <a:lnSpc>
                <a:spcPct val="100000"/>
              </a:lnSpc>
              <a:spcBef>
                <a:spcPts val="750"/>
              </a:spcBef>
              <a:spcAft>
                <a:spcPts val="0"/>
              </a:spcAft>
              <a:buClr>
                <a:schemeClr val="dk1"/>
              </a:buClr>
              <a:buSzPts val="800"/>
              <a:buFont typeface="Zilla Slab"/>
              <a:buNone/>
              <a:defRPr sz="800" b="0" i="0" u="none" strike="noStrike" cap="none">
                <a:solidFill>
                  <a:schemeClr val="dk1"/>
                </a:solidFill>
                <a:latin typeface="Zilla Slab"/>
                <a:ea typeface="Zilla Slab"/>
                <a:cs typeface="Zilla Slab"/>
                <a:sym typeface="Zilla Slab"/>
              </a:defRPr>
            </a:lvl1pPr>
            <a:lvl2pPr marL="914400" marR="0" lvl="1" indent="-228600" algn="l" rtl="0">
              <a:lnSpc>
                <a:spcPct val="90000"/>
              </a:lnSpc>
              <a:spcBef>
                <a:spcPts val="375"/>
              </a:spcBef>
              <a:spcAft>
                <a:spcPts val="0"/>
              </a:spcAft>
              <a:buClr>
                <a:schemeClr val="dk1"/>
              </a:buClr>
              <a:buSzPts val="1500"/>
              <a:buFont typeface="Zilla Slab"/>
              <a:buNone/>
              <a:defRPr sz="1500" b="0" i="0" u="none" strike="noStrike" cap="none">
                <a:solidFill>
                  <a:schemeClr val="dk1"/>
                </a:solidFill>
                <a:latin typeface="Zilla Slab"/>
                <a:ea typeface="Zilla Slab"/>
                <a:cs typeface="Zilla Slab"/>
                <a:sym typeface="Zilla Slab"/>
              </a:defRPr>
            </a:lvl2pPr>
            <a:lvl3pPr marL="1371600" marR="0" lvl="2" indent="-228600" algn="l" rtl="0">
              <a:lnSpc>
                <a:spcPct val="90000"/>
              </a:lnSpc>
              <a:spcBef>
                <a:spcPts val="375"/>
              </a:spcBef>
              <a:spcAft>
                <a:spcPts val="0"/>
              </a:spcAft>
              <a:buClr>
                <a:schemeClr val="dk1"/>
              </a:buClr>
              <a:buSzPts val="1350"/>
              <a:buFont typeface="Zilla Slab"/>
              <a:buNone/>
              <a:defRPr sz="1350" b="0" i="0" u="none" strike="noStrike" cap="none">
                <a:solidFill>
                  <a:schemeClr val="dk1"/>
                </a:solidFill>
                <a:latin typeface="Zilla Slab"/>
                <a:ea typeface="Zilla Slab"/>
                <a:cs typeface="Zilla Slab"/>
                <a:sym typeface="Zilla Slab"/>
              </a:defRPr>
            </a:lvl3pPr>
            <a:lvl4pPr marL="1828800" marR="0" lvl="3"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4pPr>
            <a:lvl5pPr marL="2286000" marR="0" lvl="4"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5pPr>
            <a:lvl6pPr marL="2743200" marR="0" lvl="5"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6pPr>
            <a:lvl7pPr marL="3200400" marR="0" lvl="6"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7pPr>
            <a:lvl8pPr marL="3657600" marR="0" lvl="7"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8pPr>
            <a:lvl9pPr marL="4114800" marR="0" lvl="8"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9pPr>
          </a:lstStyle>
          <a:p>
            <a:endParaRPr/>
          </a:p>
        </p:txBody>
      </p:sp>
      <p:sp>
        <p:nvSpPr>
          <p:cNvPr id="148" name="Google Shape;148;p29"/>
          <p:cNvSpPr txBox="1">
            <a:spLocks noGrp="1"/>
          </p:cNvSpPr>
          <p:nvPr>
            <p:ph type="title"/>
          </p:nvPr>
        </p:nvSpPr>
        <p:spPr>
          <a:xfrm>
            <a:off x="527844" y="767844"/>
            <a:ext cx="3134700" cy="745800"/>
          </a:xfrm>
          <a:prstGeom prst="rect">
            <a:avLst/>
          </a:prstGeom>
          <a:noFill/>
          <a:ln>
            <a:noFill/>
          </a:ln>
        </p:spPr>
        <p:txBody>
          <a:bodyPr spcFirstLastPara="1" wrap="square" lIns="91425" tIns="0" rIns="0" bIns="0" anchor="t" anchorCtr="0">
            <a:noAutofit/>
          </a:bodyPr>
          <a:lstStyle>
            <a:lvl1pPr marR="0" lvl="0" algn="l" rtl="0">
              <a:lnSpc>
                <a:spcPct val="90000"/>
              </a:lnSpc>
              <a:spcBef>
                <a:spcPts val="0"/>
              </a:spcBef>
              <a:spcAft>
                <a:spcPts val="0"/>
              </a:spcAft>
              <a:buClr>
                <a:schemeClr val="dk2"/>
              </a:buClr>
              <a:buSzPts val="3000"/>
              <a:buFont typeface="Montserrat ExtraBold"/>
              <a:buNone/>
              <a:defRPr sz="3000" b="0" i="0" u="none" strike="noStrike" cap="none">
                <a:solidFill>
                  <a:schemeClr val="dk2"/>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9" name="Google Shape;149;p2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1"/>
                </a:solidFill>
                <a:latin typeface="Zilla Slab"/>
                <a:ea typeface="Zilla Slab"/>
                <a:cs typeface="Zilla Slab"/>
                <a:sym typeface="Zilla Slab"/>
              </a:defRPr>
            </a:lvl1pPr>
            <a:lvl2pPr lvl="1" rtl="0">
              <a:buNone/>
              <a:defRPr>
                <a:solidFill>
                  <a:schemeClr val="dk1"/>
                </a:solidFill>
                <a:latin typeface="Zilla Slab"/>
                <a:ea typeface="Zilla Slab"/>
                <a:cs typeface="Zilla Slab"/>
                <a:sym typeface="Zilla Slab"/>
              </a:defRPr>
            </a:lvl2pPr>
            <a:lvl3pPr lvl="2" rtl="0">
              <a:buNone/>
              <a:defRPr>
                <a:solidFill>
                  <a:schemeClr val="dk1"/>
                </a:solidFill>
                <a:latin typeface="Zilla Slab"/>
                <a:ea typeface="Zilla Slab"/>
                <a:cs typeface="Zilla Slab"/>
                <a:sym typeface="Zilla Slab"/>
              </a:defRPr>
            </a:lvl3pPr>
            <a:lvl4pPr lvl="3" rtl="0">
              <a:buNone/>
              <a:defRPr>
                <a:solidFill>
                  <a:schemeClr val="dk1"/>
                </a:solidFill>
                <a:latin typeface="Zilla Slab"/>
                <a:ea typeface="Zilla Slab"/>
                <a:cs typeface="Zilla Slab"/>
                <a:sym typeface="Zilla Slab"/>
              </a:defRPr>
            </a:lvl4pPr>
            <a:lvl5pPr lvl="4" rtl="0">
              <a:buNone/>
              <a:defRPr>
                <a:solidFill>
                  <a:schemeClr val="dk1"/>
                </a:solidFill>
                <a:latin typeface="Zilla Slab"/>
                <a:ea typeface="Zilla Slab"/>
                <a:cs typeface="Zilla Slab"/>
                <a:sym typeface="Zilla Slab"/>
              </a:defRPr>
            </a:lvl5pPr>
            <a:lvl6pPr lvl="5" rtl="0">
              <a:buNone/>
              <a:defRPr>
                <a:solidFill>
                  <a:schemeClr val="dk1"/>
                </a:solidFill>
                <a:latin typeface="Zilla Slab"/>
                <a:ea typeface="Zilla Slab"/>
                <a:cs typeface="Zilla Slab"/>
                <a:sym typeface="Zilla Slab"/>
              </a:defRPr>
            </a:lvl6pPr>
            <a:lvl7pPr lvl="6" rtl="0">
              <a:buNone/>
              <a:defRPr>
                <a:solidFill>
                  <a:schemeClr val="dk1"/>
                </a:solidFill>
                <a:latin typeface="Zilla Slab"/>
                <a:ea typeface="Zilla Slab"/>
                <a:cs typeface="Zilla Slab"/>
                <a:sym typeface="Zilla Slab"/>
              </a:defRPr>
            </a:lvl7pPr>
            <a:lvl8pPr lvl="7" rtl="0">
              <a:buNone/>
              <a:defRPr>
                <a:solidFill>
                  <a:schemeClr val="dk1"/>
                </a:solidFill>
                <a:latin typeface="Zilla Slab"/>
                <a:ea typeface="Zilla Slab"/>
                <a:cs typeface="Zilla Slab"/>
                <a:sym typeface="Zilla Slab"/>
              </a:defRPr>
            </a:lvl8pPr>
            <a:lvl9pPr lvl="8" rtl="0">
              <a:buNone/>
              <a:defRPr>
                <a:solidFill>
                  <a:schemeClr val="dk1"/>
                </a:solidFill>
                <a:latin typeface="Zilla Slab"/>
                <a:ea typeface="Zilla Slab"/>
                <a:cs typeface="Zilla Slab"/>
                <a:sym typeface="Zilla Slab"/>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BU 3 Photos">
  <p:cSld name="SBU 3 Photos">
    <p:spTree>
      <p:nvGrpSpPr>
        <p:cNvPr id="1" name="Shape 150"/>
        <p:cNvGrpSpPr/>
        <p:nvPr/>
      </p:nvGrpSpPr>
      <p:grpSpPr>
        <a:xfrm>
          <a:off x="0" y="0"/>
          <a:ext cx="0" cy="0"/>
          <a:chOff x="0" y="0"/>
          <a:chExt cx="0" cy="0"/>
        </a:xfrm>
      </p:grpSpPr>
      <p:sp>
        <p:nvSpPr>
          <p:cNvPr id="151" name="Google Shape;151;p30"/>
          <p:cNvSpPr txBox="1">
            <a:spLocks noGrp="1"/>
          </p:cNvSpPr>
          <p:nvPr>
            <p:ph type="title"/>
          </p:nvPr>
        </p:nvSpPr>
        <p:spPr>
          <a:xfrm>
            <a:off x="1546525" y="712677"/>
            <a:ext cx="6418200" cy="6294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3000"/>
              <a:buFont typeface="Montserrat ExtraBold"/>
              <a:buNone/>
              <a:defRPr sz="3000" b="0" i="0" u="none" strike="noStrike" cap="none">
                <a:solidFill>
                  <a:schemeClr val="dk2"/>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2" name="Google Shape;152;p30"/>
          <p:cNvSpPr>
            <a:spLocks noGrp="1"/>
          </p:cNvSpPr>
          <p:nvPr>
            <p:ph type="pic" idx="2"/>
          </p:nvPr>
        </p:nvSpPr>
        <p:spPr>
          <a:xfrm>
            <a:off x="1639147" y="1415679"/>
            <a:ext cx="1827600" cy="2616600"/>
          </a:xfrm>
          <a:prstGeom prst="rect">
            <a:avLst/>
          </a:prstGeom>
          <a:solidFill>
            <a:srgbClr val="F2F2F2"/>
          </a:solidFill>
          <a:ln>
            <a:noFill/>
          </a:ln>
        </p:spPr>
      </p:sp>
      <p:sp>
        <p:nvSpPr>
          <p:cNvPr id="153" name="Google Shape;153;p30"/>
          <p:cNvSpPr>
            <a:spLocks noGrp="1"/>
          </p:cNvSpPr>
          <p:nvPr>
            <p:ph type="pic" idx="3"/>
          </p:nvPr>
        </p:nvSpPr>
        <p:spPr>
          <a:xfrm>
            <a:off x="5725471" y="1416158"/>
            <a:ext cx="1827600" cy="2616600"/>
          </a:xfrm>
          <a:prstGeom prst="rect">
            <a:avLst/>
          </a:prstGeom>
          <a:solidFill>
            <a:srgbClr val="F2F2F2"/>
          </a:solidFill>
          <a:ln>
            <a:noFill/>
          </a:ln>
        </p:spPr>
      </p:sp>
      <p:sp>
        <p:nvSpPr>
          <p:cNvPr id="154" name="Google Shape;154;p30"/>
          <p:cNvSpPr>
            <a:spLocks noGrp="1"/>
          </p:cNvSpPr>
          <p:nvPr>
            <p:ph type="pic" idx="4"/>
          </p:nvPr>
        </p:nvSpPr>
        <p:spPr>
          <a:xfrm>
            <a:off x="3672930" y="1415679"/>
            <a:ext cx="1827600" cy="2616600"/>
          </a:xfrm>
          <a:prstGeom prst="rect">
            <a:avLst/>
          </a:prstGeom>
          <a:solidFill>
            <a:srgbClr val="F2F2F2"/>
          </a:solidFill>
          <a:ln>
            <a:noFill/>
          </a:ln>
        </p:spPr>
      </p:sp>
      <p:sp>
        <p:nvSpPr>
          <p:cNvPr id="155" name="Google Shape;155;p30"/>
          <p:cNvSpPr txBox="1">
            <a:spLocks noGrp="1"/>
          </p:cNvSpPr>
          <p:nvPr>
            <p:ph type="body" idx="1"/>
          </p:nvPr>
        </p:nvSpPr>
        <p:spPr>
          <a:xfrm>
            <a:off x="1639147" y="4094029"/>
            <a:ext cx="1827600" cy="355800"/>
          </a:xfrm>
          <a:prstGeom prst="rect">
            <a:avLst/>
          </a:prstGeom>
          <a:noFill/>
          <a:ln>
            <a:noFill/>
          </a:ln>
        </p:spPr>
        <p:txBody>
          <a:bodyPr spcFirstLastPara="1" wrap="square" lIns="0" tIns="0" rIns="0" bIns="45700" anchor="t" anchorCtr="0">
            <a:noAutofit/>
          </a:bodyPr>
          <a:lstStyle>
            <a:lvl1pPr marL="457200" marR="0" lvl="0" indent="-228600" algn="l" rtl="0">
              <a:lnSpc>
                <a:spcPct val="100000"/>
              </a:lnSpc>
              <a:spcBef>
                <a:spcPts val="750"/>
              </a:spcBef>
              <a:spcAft>
                <a:spcPts val="0"/>
              </a:spcAft>
              <a:buClr>
                <a:schemeClr val="dk1"/>
              </a:buClr>
              <a:buSzPts val="800"/>
              <a:buFont typeface="Zilla Slab Medium"/>
              <a:buNone/>
              <a:defRPr sz="800" b="0" i="0" u="none" strike="noStrike" cap="none">
                <a:solidFill>
                  <a:schemeClr val="dk1"/>
                </a:solidFill>
                <a:latin typeface="Zilla Slab Medium"/>
                <a:ea typeface="Zilla Slab Medium"/>
                <a:cs typeface="Zilla Slab Medium"/>
                <a:sym typeface="Zilla Slab Medium"/>
              </a:defRPr>
            </a:lvl1pPr>
            <a:lvl2pPr marL="914400" marR="0" lvl="1" indent="-228600" algn="l" rtl="0">
              <a:lnSpc>
                <a:spcPct val="90000"/>
              </a:lnSpc>
              <a:spcBef>
                <a:spcPts val="375"/>
              </a:spcBef>
              <a:spcAft>
                <a:spcPts val="0"/>
              </a:spcAft>
              <a:buClr>
                <a:schemeClr val="dk1"/>
              </a:buClr>
              <a:buSzPts val="1500"/>
              <a:buFont typeface="Zilla Slab Medium"/>
              <a:buNone/>
              <a:defRPr sz="1500" b="0" i="0" u="none" strike="noStrike" cap="none">
                <a:solidFill>
                  <a:schemeClr val="dk1"/>
                </a:solidFill>
                <a:latin typeface="Zilla Slab Medium"/>
                <a:ea typeface="Zilla Slab Medium"/>
                <a:cs typeface="Zilla Slab Medium"/>
                <a:sym typeface="Zilla Slab Medium"/>
              </a:defRPr>
            </a:lvl2pPr>
            <a:lvl3pPr marL="1371600" marR="0" lvl="2" indent="-228600" algn="l" rtl="0">
              <a:lnSpc>
                <a:spcPct val="90000"/>
              </a:lnSpc>
              <a:spcBef>
                <a:spcPts val="375"/>
              </a:spcBef>
              <a:spcAft>
                <a:spcPts val="0"/>
              </a:spcAft>
              <a:buClr>
                <a:schemeClr val="dk1"/>
              </a:buClr>
              <a:buSzPts val="1350"/>
              <a:buFont typeface="Zilla Slab Medium"/>
              <a:buNone/>
              <a:defRPr sz="1350" b="0" i="0" u="none" strike="noStrike" cap="none">
                <a:solidFill>
                  <a:schemeClr val="dk1"/>
                </a:solidFill>
                <a:latin typeface="Zilla Slab Medium"/>
                <a:ea typeface="Zilla Slab Medium"/>
                <a:cs typeface="Zilla Slab Medium"/>
                <a:sym typeface="Zilla Slab Medium"/>
              </a:defRPr>
            </a:lvl3pPr>
            <a:lvl4pPr marL="1828800" marR="0" lvl="3"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4pPr>
            <a:lvl5pPr marL="2286000" marR="0" lvl="4"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5pPr>
            <a:lvl6pPr marL="2743200" marR="0" lvl="5"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6pPr>
            <a:lvl7pPr marL="3200400" marR="0" lvl="6"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7pPr>
            <a:lvl8pPr marL="3657600" marR="0" lvl="7"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8pPr>
            <a:lvl9pPr marL="4114800" marR="0" lvl="8"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9pPr>
          </a:lstStyle>
          <a:p>
            <a:endParaRPr/>
          </a:p>
        </p:txBody>
      </p:sp>
      <p:sp>
        <p:nvSpPr>
          <p:cNvPr id="156" name="Google Shape;156;p30"/>
          <p:cNvSpPr txBox="1">
            <a:spLocks noGrp="1"/>
          </p:cNvSpPr>
          <p:nvPr>
            <p:ph type="body" idx="5"/>
          </p:nvPr>
        </p:nvSpPr>
        <p:spPr>
          <a:xfrm>
            <a:off x="3672930" y="4097144"/>
            <a:ext cx="1827600" cy="355800"/>
          </a:xfrm>
          <a:prstGeom prst="rect">
            <a:avLst/>
          </a:prstGeom>
          <a:noFill/>
          <a:ln>
            <a:noFill/>
          </a:ln>
        </p:spPr>
        <p:txBody>
          <a:bodyPr spcFirstLastPara="1" wrap="square" lIns="0" tIns="0" rIns="0" bIns="45700" anchor="t" anchorCtr="0">
            <a:noAutofit/>
          </a:bodyPr>
          <a:lstStyle>
            <a:lvl1pPr marL="457200" marR="0" lvl="0" indent="-228600" algn="l" rtl="0">
              <a:lnSpc>
                <a:spcPct val="100000"/>
              </a:lnSpc>
              <a:spcBef>
                <a:spcPts val="750"/>
              </a:spcBef>
              <a:spcAft>
                <a:spcPts val="0"/>
              </a:spcAft>
              <a:buClr>
                <a:schemeClr val="dk1"/>
              </a:buClr>
              <a:buSzPts val="800"/>
              <a:buFont typeface="Zilla Slab"/>
              <a:buNone/>
              <a:defRPr sz="800" b="0" i="0" u="none" strike="noStrike" cap="none">
                <a:solidFill>
                  <a:schemeClr val="dk1"/>
                </a:solidFill>
                <a:latin typeface="Zilla Slab"/>
                <a:ea typeface="Zilla Slab"/>
                <a:cs typeface="Zilla Slab"/>
                <a:sym typeface="Zilla Slab"/>
              </a:defRPr>
            </a:lvl1pPr>
            <a:lvl2pPr marL="914400" marR="0" lvl="1" indent="-228600" algn="l" rtl="0">
              <a:lnSpc>
                <a:spcPct val="90000"/>
              </a:lnSpc>
              <a:spcBef>
                <a:spcPts val="375"/>
              </a:spcBef>
              <a:spcAft>
                <a:spcPts val="0"/>
              </a:spcAft>
              <a:buClr>
                <a:schemeClr val="dk1"/>
              </a:buClr>
              <a:buSzPts val="1500"/>
              <a:buFont typeface="Zilla Slab"/>
              <a:buNone/>
              <a:defRPr sz="1500" b="0" i="0" u="none" strike="noStrike" cap="none">
                <a:solidFill>
                  <a:schemeClr val="dk1"/>
                </a:solidFill>
                <a:latin typeface="Zilla Slab"/>
                <a:ea typeface="Zilla Slab"/>
                <a:cs typeface="Zilla Slab"/>
                <a:sym typeface="Zilla Slab"/>
              </a:defRPr>
            </a:lvl2pPr>
            <a:lvl3pPr marL="1371600" marR="0" lvl="2" indent="-228600" algn="l" rtl="0">
              <a:lnSpc>
                <a:spcPct val="90000"/>
              </a:lnSpc>
              <a:spcBef>
                <a:spcPts val="375"/>
              </a:spcBef>
              <a:spcAft>
                <a:spcPts val="0"/>
              </a:spcAft>
              <a:buClr>
                <a:schemeClr val="dk1"/>
              </a:buClr>
              <a:buSzPts val="1350"/>
              <a:buFont typeface="Zilla Slab"/>
              <a:buNone/>
              <a:defRPr sz="1350" b="0" i="0" u="none" strike="noStrike" cap="none">
                <a:solidFill>
                  <a:schemeClr val="dk1"/>
                </a:solidFill>
                <a:latin typeface="Zilla Slab"/>
                <a:ea typeface="Zilla Slab"/>
                <a:cs typeface="Zilla Slab"/>
                <a:sym typeface="Zilla Slab"/>
              </a:defRPr>
            </a:lvl3pPr>
            <a:lvl4pPr marL="1828800" marR="0" lvl="3"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4pPr>
            <a:lvl5pPr marL="2286000" marR="0" lvl="4"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5pPr>
            <a:lvl6pPr marL="2743200" marR="0" lvl="5"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6pPr>
            <a:lvl7pPr marL="3200400" marR="0" lvl="6"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7pPr>
            <a:lvl8pPr marL="3657600" marR="0" lvl="7"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8pPr>
            <a:lvl9pPr marL="4114800" marR="0" lvl="8"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9pPr>
          </a:lstStyle>
          <a:p>
            <a:endParaRPr/>
          </a:p>
        </p:txBody>
      </p:sp>
      <p:sp>
        <p:nvSpPr>
          <p:cNvPr id="157" name="Google Shape;157;p30"/>
          <p:cNvSpPr txBox="1">
            <a:spLocks noGrp="1"/>
          </p:cNvSpPr>
          <p:nvPr>
            <p:ph type="body" idx="6"/>
          </p:nvPr>
        </p:nvSpPr>
        <p:spPr>
          <a:xfrm>
            <a:off x="5725471" y="4097144"/>
            <a:ext cx="1827600" cy="355800"/>
          </a:xfrm>
          <a:prstGeom prst="rect">
            <a:avLst/>
          </a:prstGeom>
          <a:noFill/>
          <a:ln>
            <a:noFill/>
          </a:ln>
        </p:spPr>
        <p:txBody>
          <a:bodyPr spcFirstLastPara="1" wrap="square" lIns="0" tIns="0" rIns="0" bIns="45700" anchor="t" anchorCtr="0">
            <a:noAutofit/>
          </a:bodyPr>
          <a:lstStyle>
            <a:lvl1pPr marL="457200" marR="0" lvl="0" indent="-228600" algn="l" rtl="0">
              <a:lnSpc>
                <a:spcPct val="100000"/>
              </a:lnSpc>
              <a:spcBef>
                <a:spcPts val="750"/>
              </a:spcBef>
              <a:spcAft>
                <a:spcPts val="0"/>
              </a:spcAft>
              <a:buClr>
                <a:schemeClr val="dk1"/>
              </a:buClr>
              <a:buSzPts val="800"/>
              <a:buFont typeface="Zilla Slab"/>
              <a:buNone/>
              <a:defRPr sz="800" b="0" i="0" u="none" strike="noStrike" cap="none">
                <a:solidFill>
                  <a:schemeClr val="dk1"/>
                </a:solidFill>
                <a:latin typeface="Zilla Slab"/>
                <a:ea typeface="Zilla Slab"/>
                <a:cs typeface="Zilla Slab"/>
                <a:sym typeface="Zilla Slab"/>
              </a:defRPr>
            </a:lvl1pPr>
            <a:lvl2pPr marL="914400" marR="0" lvl="1" indent="-228600" algn="l" rtl="0">
              <a:lnSpc>
                <a:spcPct val="90000"/>
              </a:lnSpc>
              <a:spcBef>
                <a:spcPts val="375"/>
              </a:spcBef>
              <a:spcAft>
                <a:spcPts val="0"/>
              </a:spcAft>
              <a:buClr>
                <a:schemeClr val="dk1"/>
              </a:buClr>
              <a:buSzPts val="1500"/>
              <a:buFont typeface="Zilla Slab"/>
              <a:buNone/>
              <a:defRPr sz="1500" b="0" i="0" u="none" strike="noStrike" cap="none">
                <a:solidFill>
                  <a:schemeClr val="dk1"/>
                </a:solidFill>
                <a:latin typeface="Zilla Slab"/>
                <a:ea typeface="Zilla Slab"/>
                <a:cs typeface="Zilla Slab"/>
                <a:sym typeface="Zilla Slab"/>
              </a:defRPr>
            </a:lvl2pPr>
            <a:lvl3pPr marL="1371600" marR="0" lvl="2" indent="-228600" algn="l" rtl="0">
              <a:lnSpc>
                <a:spcPct val="90000"/>
              </a:lnSpc>
              <a:spcBef>
                <a:spcPts val="375"/>
              </a:spcBef>
              <a:spcAft>
                <a:spcPts val="0"/>
              </a:spcAft>
              <a:buClr>
                <a:schemeClr val="dk1"/>
              </a:buClr>
              <a:buSzPts val="1350"/>
              <a:buFont typeface="Zilla Slab"/>
              <a:buNone/>
              <a:defRPr sz="1350" b="0" i="0" u="none" strike="noStrike" cap="none">
                <a:solidFill>
                  <a:schemeClr val="dk1"/>
                </a:solidFill>
                <a:latin typeface="Zilla Slab"/>
                <a:ea typeface="Zilla Slab"/>
                <a:cs typeface="Zilla Slab"/>
                <a:sym typeface="Zilla Slab"/>
              </a:defRPr>
            </a:lvl3pPr>
            <a:lvl4pPr marL="1828800" marR="0" lvl="3"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4pPr>
            <a:lvl5pPr marL="2286000" marR="0" lvl="4"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5pPr>
            <a:lvl6pPr marL="2743200" marR="0" lvl="5"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6pPr>
            <a:lvl7pPr marL="3200400" marR="0" lvl="6"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7pPr>
            <a:lvl8pPr marL="3657600" marR="0" lvl="7"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8pPr>
            <a:lvl9pPr marL="4114800" marR="0" lvl="8"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9pPr>
          </a:lstStyle>
          <a:p>
            <a:endParaRPr/>
          </a:p>
        </p:txBody>
      </p:sp>
      <p:sp>
        <p:nvSpPr>
          <p:cNvPr id="158" name="Google Shape;158;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1"/>
                </a:solidFill>
                <a:latin typeface="Zilla Slab Medium"/>
                <a:ea typeface="Zilla Slab Medium"/>
                <a:cs typeface="Zilla Slab Medium"/>
                <a:sym typeface="Zilla Slab Medium"/>
              </a:defRPr>
            </a:lvl1pPr>
            <a:lvl2pPr lvl="1" rtl="0">
              <a:buNone/>
              <a:defRPr>
                <a:solidFill>
                  <a:schemeClr val="dk1"/>
                </a:solidFill>
                <a:latin typeface="Zilla Slab Medium"/>
                <a:ea typeface="Zilla Slab Medium"/>
                <a:cs typeface="Zilla Slab Medium"/>
                <a:sym typeface="Zilla Slab Medium"/>
              </a:defRPr>
            </a:lvl2pPr>
            <a:lvl3pPr lvl="2" rtl="0">
              <a:buNone/>
              <a:defRPr>
                <a:solidFill>
                  <a:schemeClr val="dk1"/>
                </a:solidFill>
                <a:latin typeface="Zilla Slab Medium"/>
                <a:ea typeface="Zilla Slab Medium"/>
                <a:cs typeface="Zilla Slab Medium"/>
                <a:sym typeface="Zilla Slab Medium"/>
              </a:defRPr>
            </a:lvl3pPr>
            <a:lvl4pPr lvl="3" rtl="0">
              <a:buNone/>
              <a:defRPr>
                <a:solidFill>
                  <a:schemeClr val="dk1"/>
                </a:solidFill>
                <a:latin typeface="Zilla Slab Medium"/>
                <a:ea typeface="Zilla Slab Medium"/>
                <a:cs typeface="Zilla Slab Medium"/>
                <a:sym typeface="Zilla Slab Medium"/>
              </a:defRPr>
            </a:lvl4pPr>
            <a:lvl5pPr lvl="4" rtl="0">
              <a:buNone/>
              <a:defRPr>
                <a:solidFill>
                  <a:schemeClr val="dk1"/>
                </a:solidFill>
                <a:latin typeface="Zilla Slab Medium"/>
                <a:ea typeface="Zilla Slab Medium"/>
                <a:cs typeface="Zilla Slab Medium"/>
                <a:sym typeface="Zilla Slab Medium"/>
              </a:defRPr>
            </a:lvl5pPr>
            <a:lvl6pPr lvl="5" rtl="0">
              <a:buNone/>
              <a:defRPr>
                <a:solidFill>
                  <a:schemeClr val="dk1"/>
                </a:solidFill>
                <a:latin typeface="Zilla Slab Medium"/>
                <a:ea typeface="Zilla Slab Medium"/>
                <a:cs typeface="Zilla Slab Medium"/>
                <a:sym typeface="Zilla Slab Medium"/>
              </a:defRPr>
            </a:lvl6pPr>
            <a:lvl7pPr lvl="6" rtl="0">
              <a:buNone/>
              <a:defRPr>
                <a:solidFill>
                  <a:schemeClr val="dk1"/>
                </a:solidFill>
                <a:latin typeface="Zilla Slab Medium"/>
                <a:ea typeface="Zilla Slab Medium"/>
                <a:cs typeface="Zilla Slab Medium"/>
                <a:sym typeface="Zilla Slab Medium"/>
              </a:defRPr>
            </a:lvl7pPr>
            <a:lvl8pPr lvl="7" rtl="0">
              <a:buNone/>
              <a:defRPr>
                <a:solidFill>
                  <a:schemeClr val="dk1"/>
                </a:solidFill>
                <a:latin typeface="Zilla Slab Medium"/>
                <a:ea typeface="Zilla Slab Medium"/>
                <a:cs typeface="Zilla Slab Medium"/>
                <a:sym typeface="Zilla Slab Medium"/>
              </a:defRPr>
            </a:lvl8pPr>
            <a:lvl9pPr lvl="8" rtl="0">
              <a:buNone/>
              <a:defRPr>
                <a:solidFill>
                  <a:schemeClr val="dk1"/>
                </a:solidFill>
                <a:latin typeface="Zilla Slab Medium"/>
                <a:ea typeface="Zilla Slab Medium"/>
                <a:cs typeface="Zilla Slab Medium"/>
                <a:sym typeface="Zilla Slab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BU Text 1 Chart">
  <p:cSld name="SBU Text 1 Chart">
    <p:spTree>
      <p:nvGrpSpPr>
        <p:cNvPr id="1" name="Shape 159"/>
        <p:cNvGrpSpPr/>
        <p:nvPr/>
      </p:nvGrpSpPr>
      <p:grpSpPr>
        <a:xfrm>
          <a:off x="0" y="0"/>
          <a:ext cx="0" cy="0"/>
          <a:chOff x="0" y="0"/>
          <a:chExt cx="0" cy="0"/>
        </a:xfrm>
      </p:grpSpPr>
      <p:sp>
        <p:nvSpPr>
          <p:cNvPr id="160" name="Google Shape;160;p31"/>
          <p:cNvSpPr txBox="1">
            <a:spLocks noGrp="1"/>
          </p:cNvSpPr>
          <p:nvPr>
            <p:ph type="title"/>
          </p:nvPr>
        </p:nvSpPr>
        <p:spPr>
          <a:xfrm>
            <a:off x="521802" y="767844"/>
            <a:ext cx="3134700" cy="745800"/>
          </a:xfrm>
          <a:prstGeom prst="rect">
            <a:avLst/>
          </a:prstGeom>
          <a:noFill/>
          <a:ln>
            <a:noFill/>
          </a:ln>
        </p:spPr>
        <p:txBody>
          <a:bodyPr spcFirstLastPara="1" wrap="square" lIns="91425" tIns="0" rIns="0" bIns="0" anchor="t" anchorCtr="0">
            <a:noAutofit/>
          </a:bodyPr>
          <a:lstStyle>
            <a:lvl1pPr marR="0" lvl="0" algn="l" rtl="0">
              <a:lnSpc>
                <a:spcPct val="90000"/>
              </a:lnSpc>
              <a:spcBef>
                <a:spcPts val="0"/>
              </a:spcBef>
              <a:spcAft>
                <a:spcPts val="0"/>
              </a:spcAft>
              <a:buClr>
                <a:schemeClr val="dk2"/>
              </a:buClr>
              <a:buSzPts val="3000"/>
              <a:buFont typeface="Montserrat ExtraBold"/>
              <a:buNone/>
              <a:defRPr sz="3000" b="0" i="0" u="none" strike="noStrike" cap="none">
                <a:solidFill>
                  <a:schemeClr val="dk2"/>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1" name="Google Shape;161;p31"/>
          <p:cNvSpPr>
            <a:spLocks noGrp="1"/>
          </p:cNvSpPr>
          <p:nvPr>
            <p:ph type="chart" idx="2"/>
          </p:nvPr>
        </p:nvSpPr>
        <p:spPr>
          <a:xfrm>
            <a:off x="3713357" y="856255"/>
            <a:ext cx="4803900" cy="32586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828383"/>
              </a:buClr>
              <a:buSzPts val="1200"/>
              <a:buFont typeface="Arial"/>
              <a:buNone/>
              <a:defRPr sz="1200" b="0" i="0" u="none" strike="noStrike" cap="none">
                <a:solidFill>
                  <a:srgbClr val="828383"/>
                </a:solidFill>
                <a:latin typeface="Georgia"/>
                <a:ea typeface="Georgia"/>
                <a:cs typeface="Georgia"/>
                <a:sym typeface="Georgia"/>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2" name="Google Shape;162;p31"/>
          <p:cNvSpPr txBox="1">
            <a:spLocks noGrp="1"/>
          </p:cNvSpPr>
          <p:nvPr>
            <p:ph type="body" idx="1"/>
          </p:nvPr>
        </p:nvSpPr>
        <p:spPr>
          <a:xfrm>
            <a:off x="527843" y="1704236"/>
            <a:ext cx="3134700" cy="2655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750"/>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1pPr>
            <a:lvl2pPr marL="914400" marR="0" lvl="1" indent="-228600" algn="l" rtl="0">
              <a:lnSpc>
                <a:spcPct val="90000"/>
              </a:lnSpc>
              <a:spcBef>
                <a:spcPts val="375"/>
              </a:spcBef>
              <a:spcAft>
                <a:spcPts val="0"/>
              </a:spcAft>
              <a:buClr>
                <a:schemeClr val="dk1"/>
              </a:buClr>
              <a:buSzPts val="1500"/>
              <a:buFont typeface="Zilla Slab Medium"/>
              <a:buNone/>
              <a:defRPr sz="1500" b="0" i="0" u="none" strike="noStrike" cap="none">
                <a:solidFill>
                  <a:schemeClr val="dk1"/>
                </a:solidFill>
                <a:latin typeface="Zilla Slab Medium"/>
                <a:ea typeface="Zilla Slab Medium"/>
                <a:cs typeface="Zilla Slab Medium"/>
                <a:sym typeface="Zilla Slab Medium"/>
              </a:defRPr>
            </a:lvl2pPr>
            <a:lvl3pPr marL="1371600" marR="0" lvl="2" indent="-228600" algn="l" rtl="0">
              <a:lnSpc>
                <a:spcPct val="90000"/>
              </a:lnSpc>
              <a:spcBef>
                <a:spcPts val="375"/>
              </a:spcBef>
              <a:spcAft>
                <a:spcPts val="0"/>
              </a:spcAft>
              <a:buClr>
                <a:schemeClr val="dk1"/>
              </a:buClr>
              <a:buSzPts val="1350"/>
              <a:buFont typeface="Zilla Slab Medium"/>
              <a:buNone/>
              <a:defRPr sz="1350" b="0" i="0" u="none" strike="noStrike" cap="none">
                <a:solidFill>
                  <a:schemeClr val="dk1"/>
                </a:solidFill>
                <a:latin typeface="Zilla Slab Medium"/>
                <a:ea typeface="Zilla Slab Medium"/>
                <a:cs typeface="Zilla Slab Medium"/>
                <a:sym typeface="Zilla Slab Medium"/>
              </a:defRPr>
            </a:lvl3pPr>
            <a:lvl4pPr marL="1828800" marR="0" lvl="3"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4pPr>
            <a:lvl5pPr marL="2286000" marR="0" lvl="4"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5pPr>
            <a:lvl6pPr marL="2743200" marR="0" lvl="5"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6pPr>
            <a:lvl7pPr marL="3200400" marR="0" lvl="6"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7pPr>
            <a:lvl8pPr marL="3657600" marR="0" lvl="7"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8pPr>
            <a:lvl9pPr marL="4114800" marR="0" lvl="8"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9pPr>
          </a:lstStyle>
          <a:p>
            <a:endParaRPr/>
          </a:p>
        </p:txBody>
      </p:sp>
      <p:sp>
        <p:nvSpPr>
          <p:cNvPr id="163" name="Google Shape;163;p31"/>
          <p:cNvSpPr txBox="1">
            <a:spLocks noGrp="1"/>
          </p:cNvSpPr>
          <p:nvPr>
            <p:ph type="body" idx="3"/>
          </p:nvPr>
        </p:nvSpPr>
        <p:spPr>
          <a:xfrm>
            <a:off x="3725949" y="4194951"/>
            <a:ext cx="4791300" cy="254700"/>
          </a:xfrm>
          <a:prstGeom prst="rect">
            <a:avLst/>
          </a:prstGeom>
          <a:noFill/>
          <a:ln>
            <a:noFill/>
          </a:ln>
        </p:spPr>
        <p:txBody>
          <a:bodyPr spcFirstLastPara="1" wrap="square" lIns="0" tIns="0" rIns="0" bIns="45700" anchor="t" anchorCtr="0">
            <a:noAutofit/>
          </a:bodyPr>
          <a:lstStyle>
            <a:lvl1pPr marL="457200" marR="0" lvl="0" indent="-228600" algn="l" rtl="0">
              <a:lnSpc>
                <a:spcPct val="100000"/>
              </a:lnSpc>
              <a:spcBef>
                <a:spcPts val="750"/>
              </a:spcBef>
              <a:spcAft>
                <a:spcPts val="0"/>
              </a:spcAft>
              <a:buClr>
                <a:schemeClr val="dk1"/>
              </a:buClr>
              <a:buSzPts val="800"/>
              <a:buFont typeface="Zilla Slab"/>
              <a:buNone/>
              <a:defRPr sz="800" b="0" i="0" u="none" strike="noStrike" cap="none">
                <a:solidFill>
                  <a:schemeClr val="dk1"/>
                </a:solidFill>
                <a:latin typeface="Zilla Slab"/>
                <a:ea typeface="Zilla Slab"/>
                <a:cs typeface="Zilla Slab"/>
                <a:sym typeface="Zilla Slab"/>
              </a:defRPr>
            </a:lvl1pPr>
            <a:lvl2pPr marL="914400" marR="0" lvl="1" indent="-228600" algn="l" rtl="0">
              <a:lnSpc>
                <a:spcPct val="90000"/>
              </a:lnSpc>
              <a:spcBef>
                <a:spcPts val="375"/>
              </a:spcBef>
              <a:spcAft>
                <a:spcPts val="0"/>
              </a:spcAft>
              <a:buClr>
                <a:schemeClr val="dk1"/>
              </a:buClr>
              <a:buSzPts val="1500"/>
              <a:buFont typeface="Zilla Slab"/>
              <a:buNone/>
              <a:defRPr sz="1500" b="0" i="0" u="none" strike="noStrike" cap="none">
                <a:solidFill>
                  <a:schemeClr val="dk1"/>
                </a:solidFill>
                <a:latin typeface="Zilla Slab"/>
                <a:ea typeface="Zilla Slab"/>
                <a:cs typeface="Zilla Slab"/>
                <a:sym typeface="Zilla Slab"/>
              </a:defRPr>
            </a:lvl2pPr>
            <a:lvl3pPr marL="1371600" marR="0" lvl="2" indent="-228600" algn="l" rtl="0">
              <a:lnSpc>
                <a:spcPct val="90000"/>
              </a:lnSpc>
              <a:spcBef>
                <a:spcPts val="375"/>
              </a:spcBef>
              <a:spcAft>
                <a:spcPts val="0"/>
              </a:spcAft>
              <a:buClr>
                <a:schemeClr val="dk1"/>
              </a:buClr>
              <a:buSzPts val="1350"/>
              <a:buFont typeface="Zilla Slab"/>
              <a:buNone/>
              <a:defRPr sz="1350" b="0" i="0" u="none" strike="noStrike" cap="none">
                <a:solidFill>
                  <a:schemeClr val="dk1"/>
                </a:solidFill>
                <a:latin typeface="Zilla Slab"/>
                <a:ea typeface="Zilla Slab"/>
                <a:cs typeface="Zilla Slab"/>
                <a:sym typeface="Zilla Slab"/>
              </a:defRPr>
            </a:lvl3pPr>
            <a:lvl4pPr marL="1828800" marR="0" lvl="3"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4pPr>
            <a:lvl5pPr marL="2286000" marR="0" lvl="4"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5pPr>
            <a:lvl6pPr marL="2743200" marR="0" lvl="5"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6pPr>
            <a:lvl7pPr marL="3200400" marR="0" lvl="6"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7pPr>
            <a:lvl8pPr marL="3657600" marR="0" lvl="7"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8pPr>
            <a:lvl9pPr marL="4114800" marR="0" lvl="8"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9pPr>
          </a:lstStyle>
          <a:p>
            <a:endParaRPr/>
          </a:p>
        </p:txBody>
      </p:sp>
      <p:pic>
        <p:nvPicPr>
          <p:cNvPr id="164" name="Google Shape;164;p31"/>
          <p:cNvPicPr preferRelativeResize="0"/>
          <p:nvPr/>
        </p:nvPicPr>
        <p:blipFill rotWithShape="1">
          <a:blip r:embed="rId2">
            <a:alphaModFix/>
          </a:blip>
          <a:srcRect/>
          <a:stretch/>
        </p:blipFill>
        <p:spPr>
          <a:xfrm>
            <a:off x="628650" y="4677660"/>
            <a:ext cx="780725" cy="288806"/>
          </a:xfrm>
          <a:prstGeom prst="rect">
            <a:avLst/>
          </a:prstGeom>
          <a:noFill/>
          <a:ln>
            <a:noFill/>
          </a:ln>
        </p:spPr>
      </p:pic>
      <p:sp>
        <p:nvSpPr>
          <p:cNvPr id="165" name="Google Shape;165;p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1"/>
                </a:solidFill>
                <a:latin typeface="Zilla Slab Medium"/>
                <a:ea typeface="Zilla Slab Medium"/>
                <a:cs typeface="Zilla Slab Medium"/>
                <a:sym typeface="Zilla Slab Medium"/>
              </a:defRPr>
            </a:lvl1pPr>
            <a:lvl2pPr lvl="1" rtl="0">
              <a:buNone/>
              <a:defRPr>
                <a:solidFill>
                  <a:schemeClr val="dk1"/>
                </a:solidFill>
                <a:latin typeface="Zilla Slab Medium"/>
                <a:ea typeface="Zilla Slab Medium"/>
                <a:cs typeface="Zilla Slab Medium"/>
                <a:sym typeface="Zilla Slab Medium"/>
              </a:defRPr>
            </a:lvl2pPr>
            <a:lvl3pPr lvl="2" rtl="0">
              <a:buNone/>
              <a:defRPr>
                <a:solidFill>
                  <a:schemeClr val="dk1"/>
                </a:solidFill>
                <a:latin typeface="Zilla Slab Medium"/>
                <a:ea typeface="Zilla Slab Medium"/>
                <a:cs typeface="Zilla Slab Medium"/>
                <a:sym typeface="Zilla Slab Medium"/>
              </a:defRPr>
            </a:lvl3pPr>
            <a:lvl4pPr lvl="3" rtl="0">
              <a:buNone/>
              <a:defRPr>
                <a:solidFill>
                  <a:schemeClr val="dk1"/>
                </a:solidFill>
                <a:latin typeface="Zilla Slab Medium"/>
                <a:ea typeface="Zilla Slab Medium"/>
                <a:cs typeface="Zilla Slab Medium"/>
                <a:sym typeface="Zilla Slab Medium"/>
              </a:defRPr>
            </a:lvl4pPr>
            <a:lvl5pPr lvl="4" rtl="0">
              <a:buNone/>
              <a:defRPr>
                <a:solidFill>
                  <a:schemeClr val="dk1"/>
                </a:solidFill>
                <a:latin typeface="Zilla Slab Medium"/>
                <a:ea typeface="Zilla Slab Medium"/>
                <a:cs typeface="Zilla Slab Medium"/>
                <a:sym typeface="Zilla Slab Medium"/>
              </a:defRPr>
            </a:lvl5pPr>
            <a:lvl6pPr lvl="5" rtl="0">
              <a:buNone/>
              <a:defRPr>
                <a:solidFill>
                  <a:schemeClr val="dk1"/>
                </a:solidFill>
                <a:latin typeface="Zilla Slab Medium"/>
                <a:ea typeface="Zilla Slab Medium"/>
                <a:cs typeface="Zilla Slab Medium"/>
                <a:sym typeface="Zilla Slab Medium"/>
              </a:defRPr>
            </a:lvl6pPr>
            <a:lvl7pPr lvl="6" rtl="0">
              <a:buNone/>
              <a:defRPr>
                <a:solidFill>
                  <a:schemeClr val="dk1"/>
                </a:solidFill>
                <a:latin typeface="Zilla Slab Medium"/>
                <a:ea typeface="Zilla Slab Medium"/>
                <a:cs typeface="Zilla Slab Medium"/>
                <a:sym typeface="Zilla Slab Medium"/>
              </a:defRPr>
            </a:lvl7pPr>
            <a:lvl8pPr lvl="7" rtl="0">
              <a:buNone/>
              <a:defRPr>
                <a:solidFill>
                  <a:schemeClr val="dk1"/>
                </a:solidFill>
                <a:latin typeface="Zilla Slab Medium"/>
                <a:ea typeface="Zilla Slab Medium"/>
                <a:cs typeface="Zilla Slab Medium"/>
                <a:sym typeface="Zilla Slab Medium"/>
              </a:defRPr>
            </a:lvl8pPr>
            <a:lvl9pPr lvl="8" rtl="0">
              <a:buNone/>
              <a:defRPr>
                <a:solidFill>
                  <a:schemeClr val="dk1"/>
                </a:solidFill>
                <a:latin typeface="Zilla Slab Medium"/>
                <a:ea typeface="Zilla Slab Medium"/>
                <a:cs typeface="Zilla Slab Medium"/>
                <a:sym typeface="Zilla Slab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19">
            <a:alphaModFix/>
          </a:blip>
          <a:srcRect/>
          <a:stretch/>
        </p:blipFill>
        <p:spPr>
          <a:xfrm>
            <a:off x="0" y="0"/>
            <a:ext cx="9144000" cy="5143500"/>
          </a:xfrm>
          <a:prstGeom prst="rect">
            <a:avLst/>
          </a:prstGeom>
          <a:noFill/>
          <a:ln>
            <a:noFill/>
          </a:ln>
        </p:spPr>
      </p:pic>
      <p:sp>
        <p:nvSpPr>
          <p:cNvPr id="74" name="Google Shape;74;p17"/>
          <p:cNvSpPr/>
          <p:nvPr/>
        </p:nvSpPr>
        <p:spPr>
          <a:xfrm>
            <a:off x="201478" y="0"/>
            <a:ext cx="8772000" cy="5143500"/>
          </a:xfrm>
          <a:prstGeom prst="rect">
            <a:avLst/>
          </a:prstGeom>
          <a:solidFill>
            <a:schemeClr val="lt1"/>
          </a:solidFill>
          <a:ln>
            <a:noFill/>
          </a:ln>
        </p:spPr>
        <p:txBody>
          <a:bodyPr spcFirstLastPara="1" wrap="square" lIns="91425" tIns="45700" rIns="91425" bIns="45700" anchor="ctr" anchorCtr="0">
            <a:noAutofit/>
          </a:bodyPr>
          <a:lstStyle/>
          <a:p>
            <a:pPr marL="2057400" marR="0" lvl="6" indent="0" algn="ctr" rtl="0">
              <a:lnSpc>
                <a:spcPct val="100000"/>
              </a:lnSpc>
              <a:spcBef>
                <a:spcPts val="0"/>
              </a:spcBef>
              <a:spcAft>
                <a:spcPts val="0"/>
              </a:spcAft>
              <a:buClr>
                <a:srgbClr val="000000"/>
              </a:buClr>
              <a:buSzPts val="1350"/>
              <a:buFont typeface="Arial"/>
              <a:buNone/>
            </a:pPr>
            <a:r>
              <a:rPr lang="en" sz="1350" b="0" i="0" u="none" strike="noStrike" cap="none">
                <a:solidFill>
                  <a:schemeClr val="lt1"/>
                </a:solidFill>
                <a:latin typeface="Calibri"/>
                <a:ea typeface="Calibri"/>
                <a:cs typeface="Calibri"/>
                <a:sym typeface="Calibri"/>
              </a:rPr>
              <a:t>‘</a:t>
            </a:r>
            <a:endParaRPr sz="1350" b="0" i="0" u="none" strike="noStrike" cap="none">
              <a:solidFill>
                <a:schemeClr val="lt1"/>
              </a:solidFill>
              <a:latin typeface="Calibri"/>
              <a:ea typeface="Calibri"/>
              <a:cs typeface="Calibri"/>
              <a:sym typeface="Calibri"/>
            </a:endParaRPr>
          </a:p>
        </p:txBody>
      </p:sp>
      <p:pic>
        <p:nvPicPr>
          <p:cNvPr id="75" name="Google Shape;75;p17"/>
          <p:cNvPicPr preferRelativeResize="0"/>
          <p:nvPr/>
        </p:nvPicPr>
        <p:blipFill rotWithShape="1">
          <a:blip r:embed="rId20">
            <a:alphaModFix/>
          </a:blip>
          <a:srcRect/>
          <a:stretch/>
        </p:blipFill>
        <p:spPr>
          <a:xfrm>
            <a:off x="628650" y="4774708"/>
            <a:ext cx="1494606" cy="252677"/>
          </a:xfrm>
          <a:prstGeom prst="rect">
            <a:avLst/>
          </a:prstGeom>
          <a:noFill/>
          <a:ln>
            <a:noFill/>
          </a:ln>
        </p:spPr>
      </p:pic>
      <p:sp>
        <p:nvSpPr>
          <p:cNvPr id="76" name="Google Shape;76;p17"/>
          <p:cNvSpPr txBox="1"/>
          <p:nvPr/>
        </p:nvSpPr>
        <p:spPr>
          <a:xfrm>
            <a:off x="1534333" y="767947"/>
            <a:ext cx="6418200" cy="10521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3600"/>
              <a:buFont typeface="Arial"/>
              <a:buNone/>
            </a:pPr>
            <a:endParaRPr sz="3600" b="0" i="0" u="none" strike="noStrike" cap="none">
              <a:solidFill>
                <a:schemeClr val="dk2"/>
              </a:solidFill>
              <a:latin typeface="Montserrat ExtraBold"/>
              <a:ea typeface="Montserrat ExtraBold"/>
              <a:cs typeface="Montserrat ExtraBold"/>
              <a:sym typeface="Montserrat ExtraBold"/>
            </a:endParaRPr>
          </a:p>
        </p:txBody>
      </p:sp>
      <p:sp>
        <p:nvSpPr>
          <p:cNvPr id="77" name="Google Shape;77;p17"/>
          <p:cNvSpPr txBox="1"/>
          <p:nvPr/>
        </p:nvSpPr>
        <p:spPr>
          <a:xfrm>
            <a:off x="1534333" y="1916916"/>
            <a:ext cx="6418200" cy="2308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28383"/>
              </a:buClr>
              <a:buSzPts val="1200"/>
              <a:buFont typeface="Arial"/>
              <a:buNone/>
            </a:pPr>
            <a:endParaRPr sz="1200" b="0" i="0" u="none" strike="noStrike" cap="none">
              <a:solidFill>
                <a:srgbClr val="828383"/>
              </a:solidFill>
              <a:latin typeface="Arial"/>
              <a:ea typeface="Arial"/>
              <a:cs typeface="Arial"/>
              <a:sym typeface="Arial"/>
            </a:endParaRPr>
          </a:p>
        </p:txBody>
      </p:sp>
      <p:sp>
        <p:nvSpPr>
          <p:cNvPr id="78" name="Google Shape;78;p17"/>
          <p:cNvSpPr txBox="1"/>
          <p:nvPr/>
        </p:nvSpPr>
        <p:spPr>
          <a:xfrm>
            <a:off x="6554163" y="4764109"/>
            <a:ext cx="20574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 sz="800" b="0" i="0" u="none" strike="noStrike" cap="none">
                <a:solidFill>
                  <a:schemeClr val="dk1"/>
                </a:solidFill>
                <a:latin typeface="Montserrat Medium"/>
                <a:ea typeface="Montserrat Medium"/>
                <a:cs typeface="Montserrat Medium"/>
                <a:sym typeface="Montserrat Medium"/>
              </a:rPr>
              <a:t>‹#›</a:t>
            </a:fld>
            <a:endParaRPr sz="800" b="0" i="0" u="none" strike="noStrike" cap="none">
              <a:solidFill>
                <a:schemeClr val="dk1"/>
              </a:solidFill>
              <a:latin typeface="Montserrat Medium"/>
              <a:ea typeface="Montserrat Medium"/>
              <a:cs typeface="Montserrat Medium"/>
              <a:sym typeface="Montserrat Medium"/>
            </a:endParaRPr>
          </a:p>
        </p:txBody>
      </p:sp>
      <p:cxnSp>
        <p:nvCxnSpPr>
          <p:cNvPr id="79" name="Google Shape;79;p17"/>
          <p:cNvCxnSpPr/>
          <p:nvPr/>
        </p:nvCxnSpPr>
        <p:spPr>
          <a:xfrm>
            <a:off x="628650" y="4643240"/>
            <a:ext cx="7890600" cy="0"/>
          </a:xfrm>
          <a:prstGeom prst="straightConnector1">
            <a:avLst/>
          </a:prstGeom>
          <a:noFill/>
          <a:ln w="9525" cap="flat" cmpd="sng">
            <a:solidFill>
              <a:srgbClr val="C0C0C0"/>
            </a:solidFill>
            <a:prstDash val="dot"/>
            <a:miter lim="800000"/>
            <a:headEnd type="none" w="sm" len="sm"/>
            <a:tailEnd type="none" w="sm" len="sm"/>
          </a:ln>
        </p:spPr>
      </p:cxnSp>
      <p:sp>
        <p:nvSpPr>
          <p:cNvPr id="80" name="Google Shape;80;p1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chemeClr val="tx1"/>
                </a:solidFill>
              </a:defRPr>
            </a:lvl1pPr>
            <a:lvl2pPr lvl="1" algn="r" rtl="0">
              <a:buNone/>
              <a:defRPr sz="1300">
                <a:solidFill>
                  <a:schemeClr val="tx1"/>
                </a:solidFill>
              </a:defRPr>
            </a:lvl2pPr>
            <a:lvl3pPr lvl="2" algn="r" rtl="0">
              <a:buNone/>
              <a:defRPr sz="1300">
                <a:solidFill>
                  <a:schemeClr val="tx1"/>
                </a:solidFill>
              </a:defRPr>
            </a:lvl3pPr>
            <a:lvl4pPr lvl="3" algn="r" rtl="0">
              <a:buNone/>
              <a:defRPr sz="1300">
                <a:solidFill>
                  <a:schemeClr val="tx1"/>
                </a:solidFill>
              </a:defRPr>
            </a:lvl4pPr>
            <a:lvl5pPr lvl="4" algn="r" rtl="0">
              <a:buNone/>
              <a:defRPr sz="1300">
                <a:solidFill>
                  <a:schemeClr val="tx1"/>
                </a:solidFill>
              </a:defRPr>
            </a:lvl5pPr>
            <a:lvl6pPr lvl="5" algn="r" rtl="0">
              <a:buNone/>
              <a:defRPr sz="1300">
                <a:solidFill>
                  <a:schemeClr val="tx1"/>
                </a:solidFill>
              </a:defRPr>
            </a:lvl6pPr>
            <a:lvl7pPr lvl="6" algn="r" rtl="0">
              <a:buNone/>
              <a:defRPr sz="1300">
                <a:solidFill>
                  <a:schemeClr val="tx1"/>
                </a:solidFill>
              </a:defRPr>
            </a:lvl7pPr>
            <a:lvl8pPr lvl="7" algn="r" rtl="0">
              <a:buNone/>
              <a:defRPr sz="1300">
                <a:solidFill>
                  <a:schemeClr val="tx1"/>
                </a:solidFill>
              </a:defRPr>
            </a:lvl8pPr>
            <a:lvl9pPr lvl="8" algn="r" rtl="0">
              <a:buNone/>
              <a:defRPr sz="1300">
                <a:solidFill>
                  <a:schemeClr val="tx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7" r:id="rId1"/>
    <p:sldLayoutId id="2147483667" r:id="rId2"/>
    <p:sldLayoutId id="2147483669" r:id="rId3"/>
    <p:sldLayoutId id="2147483670" r:id="rId4"/>
    <p:sldLayoutId id="2147483671" r:id="rId5"/>
    <p:sldLayoutId id="2147483672" r:id="rId6"/>
    <p:sldLayoutId id="2147483674" r:id="rId7"/>
    <p:sldLayoutId id="2147483675" r:id="rId8"/>
    <p:sldLayoutId id="2147483676" r:id="rId9"/>
    <p:sldLayoutId id="2147483700" r:id="rId10"/>
    <p:sldLayoutId id="2147483702" r:id="rId11"/>
    <p:sldLayoutId id="2147483704" r:id="rId12"/>
    <p:sldLayoutId id="2147483706" r:id="rId13"/>
    <p:sldLayoutId id="2147483708" r:id="rId14"/>
    <p:sldLayoutId id="2147483710" r:id="rId15"/>
    <p:sldLayoutId id="2147483711" r:id="rId16"/>
    <p:sldLayoutId id="2147483712"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1AA_E5241DCF.xml"/><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microsoft.com/office/2018/10/relationships/comments" Target="../comments/modernComment_7FFFD160_761E8EF1.xml"/><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microsoft.com/office/2018/10/relationships/comments" Target="../comments/modernComment_7FFFD177_3A87511B.xml"/><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8" Type="http://schemas.openxmlformats.org/officeDocument/2006/relationships/image" Target="../media/image52.svg"/><Relationship Id="rId3" Type="http://schemas.microsoft.com/office/2018/10/relationships/comments" Target="../comments/modernComment_7FFFF544_DAD1DC2.xml"/><Relationship Id="rId7"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17.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jpeg"/></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hyperlink" Target="https://www.stonybrook.edu/commcms/change-management/change_intitiatives/Current_Initiatives/WolfieONE/change_network/" TargetMode="External"/><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hyperlink" Target="https://docs.google.com/spreadsheets/d/1mFG-WrT48Kv5aorcH1-l67ptlqDkQpP0UKiOjXU0_JE/edit?gid=2023941331#gid=2023941331" TargetMode="External"/><Relationship Id="rId4" Type="http://schemas.openxmlformats.org/officeDocument/2006/relationships/hyperlink" Target="https://docs.google.com/spreadsheets/d/e/2PACX-1vRfh3gdssAkKI1wsKb3Yh6eymQI_akkGQIcxxoct6l3473czJrNmJmixn-fPbT0FOQ2b94pFuFqi4pJ/pubhtm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1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7.png"/><Relationship Id="rId7" Type="http://schemas.openxmlformats.org/officeDocument/2006/relationships/image" Target="../media/image62.png"/><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png"/><Relationship Id="rId9" Type="http://schemas.openxmlformats.org/officeDocument/2006/relationships/image" Target="../media/image64.png"/></Relationships>
</file>

<file path=ppt/slides/_rels/slide4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7.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0.pn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18" Type="http://schemas.openxmlformats.org/officeDocument/2006/relationships/image" Target="../media/image7.png"/><Relationship Id="rId3" Type="http://schemas.openxmlformats.org/officeDocument/2006/relationships/image" Target="../media/image25.png"/><Relationship Id="rId7" Type="http://schemas.openxmlformats.org/officeDocument/2006/relationships/image" Target="../media/image29.svg"/><Relationship Id="rId12" Type="http://schemas.openxmlformats.org/officeDocument/2006/relationships/image" Target="../media/image34.png"/><Relationship Id="rId17" Type="http://schemas.openxmlformats.org/officeDocument/2006/relationships/image" Target="../media/image39.svg"/><Relationship Id="rId2" Type="http://schemas.openxmlformats.org/officeDocument/2006/relationships/notesSlide" Target="../notesSlides/notesSlide8.xml"/><Relationship Id="rId16" Type="http://schemas.openxmlformats.org/officeDocument/2006/relationships/image" Target="../media/image38.png"/><Relationship Id="rId1" Type="http://schemas.openxmlformats.org/officeDocument/2006/relationships/slideLayout" Target="../slideLayouts/slideLayout1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3"/>
          <p:cNvSpPr txBox="1">
            <a:spLocks noGrp="1"/>
          </p:cNvSpPr>
          <p:nvPr>
            <p:ph type="title" idx="4294967295"/>
          </p:nvPr>
        </p:nvSpPr>
        <p:spPr>
          <a:xfrm>
            <a:off x="628650" y="2097441"/>
            <a:ext cx="7886700" cy="2449621"/>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80000"/>
              </a:lnSpc>
              <a:spcBef>
                <a:spcPts val="0"/>
              </a:spcBef>
              <a:spcAft>
                <a:spcPts val="0"/>
              </a:spcAft>
              <a:buClr>
                <a:schemeClr val="lt1"/>
              </a:buClr>
              <a:buSzPts val="5000"/>
              <a:buFont typeface="Montserrat ExtraBold"/>
              <a:buNone/>
              <a:tabLst/>
              <a:defRPr/>
            </a:pPr>
            <a:r>
              <a:rPr kumimoji="0" lang="en-US" sz="5700" b="0" i="0" u="none" strike="noStrike" kern="0" cap="none" spc="0" normalizeH="0" baseline="0" noProof="0" err="1">
                <a:ln>
                  <a:noFill/>
                </a:ln>
                <a:solidFill>
                  <a:srgbClr val="FFFFFF"/>
                </a:solidFill>
                <a:effectLst/>
                <a:uLnTx/>
                <a:uFillTx/>
                <a:latin typeface="Montserrat ExtraBold"/>
                <a:ea typeface="Montserrat ExtraBold"/>
                <a:cs typeface="Montserrat ExtraBold"/>
                <a:sym typeface="Montserrat ExtraBold"/>
              </a:rPr>
              <a:t>WolfieONE</a:t>
            </a:r>
            <a:endParaRPr kumimoji="0" lang="en-US" sz="5700" b="0" i="0" u="none" strike="noStrike" kern="0" cap="none" spc="0" normalizeH="0" baseline="0" noProof="0">
              <a:ln>
                <a:noFill/>
              </a:ln>
              <a:solidFill>
                <a:srgbClr val="FFFFFF"/>
              </a:solidFill>
              <a:effectLst/>
              <a:uLnTx/>
              <a:uFillTx/>
              <a:latin typeface="Montserrat ExtraBold"/>
              <a:ea typeface="Montserrat ExtraBold"/>
              <a:cs typeface="Montserrat ExtraBold"/>
              <a:sym typeface="Montserrat ExtraBold"/>
            </a:endParaRPr>
          </a:p>
          <a:p>
            <a:pPr marL="0" marR="0" lvl="0" indent="0" algn="l" defTabSz="914400" rtl="0" eaLnBrk="1" fontAlgn="auto" latinLnBrk="0" hangingPunct="1">
              <a:lnSpc>
                <a:spcPct val="80000"/>
              </a:lnSpc>
              <a:spcBef>
                <a:spcPts val="0"/>
              </a:spcBef>
              <a:spcAft>
                <a:spcPts val="0"/>
              </a:spcAft>
              <a:buClr>
                <a:schemeClr val="lt1"/>
              </a:buClr>
              <a:buSzPts val="5000"/>
              <a:buFont typeface="Montserrat ExtraBold"/>
              <a:buNone/>
              <a:tabLst/>
              <a:defRPr/>
            </a:pPr>
            <a:r>
              <a:rPr kumimoji="0" lang="en-US" sz="2100" b="0" i="1" u="none" strike="noStrike" kern="0" cap="none" spc="0" normalizeH="0" baseline="0" noProof="0">
                <a:ln>
                  <a:noFill/>
                </a:ln>
                <a:solidFill>
                  <a:srgbClr val="FFFFFF"/>
                </a:solidFill>
                <a:effectLst/>
                <a:uLnTx/>
                <a:uFillTx/>
                <a:latin typeface="Montserrat ExtraBold"/>
                <a:ea typeface="Montserrat ExtraBold"/>
                <a:cs typeface="Montserrat ExtraBold"/>
                <a:sym typeface="Montserrat ExtraBold"/>
              </a:rPr>
              <a:t>Change Leader Network Recap</a:t>
            </a:r>
          </a:p>
          <a:p>
            <a:pPr marL="0" marR="0" lvl="0" indent="0" algn="l" defTabSz="914400" rtl="0" eaLnBrk="1" fontAlgn="auto" latinLnBrk="0" hangingPunct="1">
              <a:lnSpc>
                <a:spcPct val="90000"/>
              </a:lnSpc>
              <a:spcBef>
                <a:spcPts val="1000"/>
              </a:spcBef>
              <a:spcAft>
                <a:spcPts val="0"/>
              </a:spcAft>
              <a:buClr>
                <a:schemeClr val="lt1"/>
              </a:buClr>
              <a:buSzPts val="5000"/>
              <a:buFont typeface="Montserrat ExtraBold"/>
              <a:buNone/>
              <a:tabLst/>
              <a:defRPr/>
            </a:pPr>
            <a:endParaRPr kumimoji="0" lang="en-US" sz="2000" b="0" i="0" u="none" strike="noStrike" kern="0" cap="none" spc="0" normalizeH="0" baseline="0" noProof="0">
              <a:ln>
                <a:noFill/>
              </a:ln>
              <a:solidFill>
                <a:srgbClr val="FFFFFF"/>
              </a:solidFill>
              <a:effectLst/>
              <a:uLnTx/>
              <a:uFillTx/>
              <a:latin typeface="Zilla Slab Medium"/>
              <a:ea typeface="Zilla Slab Medium"/>
              <a:cs typeface="Zilla Slab Medium"/>
              <a:sym typeface="Zilla Slab Medium"/>
            </a:endParaRPr>
          </a:p>
          <a:p>
            <a:pPr marL="0" marR="0" lvl="0" indent="0" algn="l" defTabSz="914400" rtl="0" eaLnBrk="1" fontAlgn="auto" latinLnBrk="0" hangingPunct="1">
              <a:lnSpc>
                <a:spcPct val="90000"/>
              </a:lnSpc>
              <a:spcBef>
                <a:spcPts val="1000"/>
              </a:spcBef>
              <a:spcAft>
                <a:spcPts val="0"/>
              </a:spcAft>
              <a:buClr>
                <a:schemeClr val="lt1"/>
              </a:buClr>
              <a:buSzPts val="5000"/>
              <a:buFont typeface="Montserrat ExtraBold"/>
              <a:buNone/>
              <a:tabLst/>
              <a:defRPr/>
            </a:pPr>
            <a:r>
              <a:rPr kumimoji="0" lang="en-US" sz="2000" b="0" i="0" u="none" strike="noStrike" kern="0" cap="none" spc="0" normalizeH="0" baseline="0" noProof="0">
                <a:ln>
                  <a:noFill/>
                </a:ln>
                <a:solidFill>
                  <a:srgbClr val="FFFFFF"/>
                </a:solidFill>
                <a:effectLst/>
                <a:uLnTx/>
                <a:uFillTx/>
                <a:latin typeface="Montserrat" panose="00000500000000000000" pitchFamily="2" charset="0"/>
                <a:ea typeface="Zilla Slab Medium"/>
                <a:cs typeface="Zilla Slab Medium"/>
                <a:sym typeface="Zilla Slab Medium"/>
              </a:rPr>
              <a:t>January 10, 2025</a:t>
            </a:r>
          </a:p>
          <a:p>
            <a:pPr marL="0" marR="0" lvl="0" indent="0" algn="l" defTabSz="914400" rtl="0" eaLnBrk="1" fontAlgn="auto" latinLnBrk="0" hangingPunct="1">
              <a:lnSpc>
                <a:spcPct val="80000"/>
              </a:lnSpc>
              <a:spcBef>
                <a:spcPts val="0"/>
              </a:spcBef>
              <a:spcAft>
                <a:spcPts val="0"/>
              </a:spcAft>
              <a:buClr>
                <a:schemeClr val="lt1"/>
              </a:buClr>
              <a:buSzPts val="5000"/>
              <a:buFont typeface="Montserrat ExtraBold"/>
              <a:buNone/>
              <a:tabLst/>
              <a:defRPr/>
            </a:pPr>
            <a:endParaRPr kumimoji="0" lang="en-US" sz="1100" b="0" i="0" u="none" strike="noStrike" kern="0" cap="none" spc="0" normalizeH="0" baseline="0" noProof="0">
              <a:ln>
                <a:noFill/>
              </a:ln>
              <a:solidFill>
                <a:srgbClr val="FFFFFF"/>
              </a:solidFill>
              <a:effectLst/>
              <a:uLnTx/>
              <a:uFillTx/>
              <a:latin typeface="Zilla Slab Medium"/>
              <a:ea typeface="Zilla Slab Medium"/>
              <a:cs typeface="Zilla Slab Medium"/>
              <a:sym typeface="Zilla Slab Medium"/>
            </a:endParaRPr>
          </a:p>
          <a:p>
            <a:pPr marL="0" marR="0" lvl="0" indent="0" algn="l" defTabSz="914400" rtl="0" eaLnBrk="1" fontAlgn="auto" latinLnBrk="0" hangingPunct="1">
              <a:lnSpc>
                <a:spcPct val="80000"/>
              </a:lnSpc>
              <a:spcBef>
                <a:spcPts val="0"/>
              </a:spcBef>
              <a:spcAft>
                <a:spcPts val="0"/>
              </a:spcAft>
              <a:buClr>
                <a:schemeClr val="lt1"/>
              </a:buClr>
              <a:buSzPts val="5000"/>
              <a:buFont typeface="Montserrat ExtraBold"/>
              <a:buNone/>
              <a:tabLst/>
              <a:defRPr/>
            </a:pPr>
            <a:endParaRPr kumimoji="0" lang="en-US" sz="1100" b="0" i="0" u="none" strike="noStrike" kern="0" cap="none" spc="0" normalizeH="0" baseline="0" noProof="0">
              <a:ln>
                <a:noFill/>
              </a:ln>
              <a:solidFill>
                <a:srgbClr val="FFFFFF"/>
              </a:solidFill>
              <a:effectLst/>
              <a:uLnTx/>
              <a:uFillTx/>
              <a:latin typeface="Zilla Slab Medium"/>
              <a:ea typeface="Zilla Slab Medium"/>
              <a:cs typeface="Zilla Slab Medium"/>
              <a:sym typeface="Zilla Slab Medium"/>
            </a:endParaRPr>
          </a:p>
          <a:p>
            <a:pPr marL="0" marR="0" lvl="0" indent="0" algn="l" defTabSz="914400" rtl="0" eaLnBrk="1" fontAlgn="auto" latinLnBrk="0" hangingPunct="1">
              <a:lnSpc>
                <a:spcPct val="80000"/>
              </a:lnSpc>
              <a:spcBef>
                <a:spcPts val="0"/>
              </a:spcBef>
              <a:spcAft>
                <a:spcPts val="0"/>
              </a:spcAft>
              <a:buClr>
                <a:schemeClr val="lt1"/>
              </a:buClr>
              <a:buSzPts val="5000"/>
              <a:buFont typeface="Montserrat ExtraBold"/>
              <a:buNone/>
              <a:tabLst/>
              <a:defRPr/>
            </a:pPr>
            <a:endParaRPr kumimoji="0" lang="en-US" sz="1400" b="1" i="0" u="none" strike="noStrike" kern="0" cap="none" spc="0" normalizeH="0" baseline="0" noProof="0">
              <a:ln>
                <a:noFill/>
              </a:ln>
              <a:solidFill>
                <a:srgbClr val="FFFFFF"/>
              </a:solidFill>
              <a:effectLst/>
              <a:uLnTx/>
              <a:uFillTx/>
              <a:latin typeface="Zilla Slab"/>
              <a:ea typeface="Zilla Slab"/>
              <a:cs typeface="Zilla Slab"/>
              <a:sym typeface="Zilla Slab"/>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1">
          <a:extLst>
            <a:ext uri="{FF2B5EF4-FFF2-40B4-BE49-F238E27FC236}">
              <a16:creationId xmlns:a16="http://schemas.microsoft.com/office/drawing/2014/main" id="{C68A7D56-ABB8-D7FC-AD8C-C410A728B841}"/>
            </a:ext>
          </a:extLst>
        </p:cNvPr>
        <p:cNvGrpSpPr/>
        <p:nvPr/>
      </p:nvGrpSpPr>
      <p:grpSpPr>
        <a:xfrm>
          <a:off x="0" y="0"/>
          <a:ext cx="0" cy="0"/>
          <a:chOff x="0" y="0"/>
          <a:chExt cx="0" cy="0"/>
        </a:xfrm>
      </p:grpSpPr>
      <p:pic>
        <p:nvPicPr>
          <p:cNvPr id="343" name="Google Shape;343;p48">
            <a:extLst>
              <a:ext uri="{FF2B5EF4-FFF2-40B4-BE49-F238E27FC236}">
                <a16:creationId xmlns:a16="http://schemas.microsoft.com/office/drawing/2014/main" id="{23840385-4FC5-8F3C-708A-CDA5DA7D3838}"/>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984075" y="216075"/>
            <a:ext cx="1709174" cy="249525"/>
          </a:xfrm>
          <a:prstGeom prst="rect">
            <a:avLst/>
          </a:prstGeom>
          <a:noFill/>
          <a:ln>
            <a:noFill/>
          </a:ln>
        </p:spPr>
      </p:pic>
      <p:sp>
        <p:nvSpPr>
          <p:cNvPr id="3" name="Title 1">
            <a:extLst>
              <a:ext uri="{FF2B5EF4-FFF2-40B4-BE49-F238E27FC236}">
                <a16:creationId xmlns:a16="http://schemas.microsoft.com/office/drawing/2014/main" id="{8C4FFB52-AE49-8195-5B89-83A536F81C58}"/>
              </a:ext>
            </a:extLst>
          </p:cNvPr>
          <p:cNvSpPr txBox="1">
            <a:spLocks noGrp="1"/>
          </p:cNvSpPr>
          <p:nvPr>
            <p:ph type="title" idx="4294967295"/>
          </p:nvPr>
        </p:nvSpPr>
        <p:spPr>
          <a:xfrm>
            <a:off x="259115" y="61821"/>
            <a:ext cx="6567671" cy="599581"/>
          </a:xfrm>
          <a:prstGeom prst="rect">
            <a:avLst/>
          </a:prstGeom>
          <a:solidFill>
            <a:srgbClr val="FFFFFF"/>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003385"/>
                </a:solidFill>
                <a:latin typeface="Montserrat ExtraBold" pitchFamily="2" charset="77"/>
                <a:ea typeface="Roboto Condensed" panose="02000000000000000000" pitchFamily="2" charset="0"/>
                <a:cs typeface="Montserrat ExtraBold" pitchFamily="2" charset="77"/>
              </a:defRPr>
            </a:lvl1pPr>
          </a:lstStyle>
          <a:p>
            <a:pPr marL="0" marR="0" lvl="0" indent="0" algn="l" defTabSz="914400" rtl="0" eaLnBrk="1" fontAlgn="auto" latinLnBrk="0" hangingPunct="1">
              <a:lnSpc>
                <a:spcPct val="90000"/>
              </a:lnSpc>
              <a:spcBef>
                <a:spcPct val="0"/>
              </a:spcBef>
              <a:spcAft>
                <a:spcPts val="0"/>
              </a:spcAft>
              <a:buClr>
                <a:srgbClr val="000000"/>
              </a:buClr>
              <a:buSzTx/>
              <a:buFont typeface="Arial"/>
              <a:buNone/>
              <a:tabLst/>
              <a:defRPr/>
            </a:pPr>
            <a:r>
              <a:rPr kumimoji="0" lang="en-US" sz="2400" b="1" i="0" u="none" strike="noStrike" kern="1200" cap="none" spc="0" normalizeH="0" baseline="0" noProof="0" err="1">
                <a:ln>
                  <a:noFill/>
                </a:ln>
                <a:solidFill>
                  <a:schemeClr val="bg2"/>
                </a:solidFill>
                <a:effectLst/>
                <a:uLnTx/>
                <a:uFillTx/>
                <a:latin typeface="Montserrat" panose="00000500000000000000" pitchFamily="2" charset="0"/>
                <a:ea typeface="Roboto Condensed" panose="02000000000000000000" pitchFamily="2" charset="0"/>
                <a:cs typeface="Montserrat ExtraBold" pitchFamily="2" charset="77"/>
                <a:sym typeface="Arial"/>
              </a:rPr>
              <a:t>WolfieONE</a:t>
            </a:r>
            <a:r>
              <a:rPr kumimoji="0" lang="en-US" sz="2400" b="1" i="0" u="none" strike="noStrike" kern="1200" cap="none" spc="0" normalizeH="0" baseline="0" noProof="0">
                <a:ln>
                  <a:noFill/>
                </a:ln>
                <a:solidFill>
                  <a:schemeClr val="bg2"/>
                </a:solidFill>
                <a:effectLst/>
                <a:uLnTx/>
                <a:uFillTx/>
                <a:latin typeface="Montserrat" panose="00000500000000000000" pitchFamily="2" charset="0"/>
                <a:ea typeface="Roboto Condensed" panose="02000000000000000000" pitchFamily="2" charset="0"/>
                <a:cs typeface="Montserrat ExtraBold" pitchFamily="2" charset="77"/>
                <a:sym typeface="Arial"/>
              </a:rPr>
              <a:t> – “How to explain it”</a:t>
            </a:r>
          </a:p>
        </p:txBody>
      </p:sp>
      <p:sp>
        <p:nvSpPr>
          <p:cNvPr id="6" name="Google Shape;219;p35">
            <a:extLst>
              <a:ext uri="{FF2B5EF4-FFF2-40B4-BE49-F238E27FC236}">
                <a16:creationId xmlns:a16="http://schemas.microsoft.com/office/drawing/2014/main" id="{78A04A82-2BD3-7C55-AB7B-B8FD37AEC337}"/>
              </a:ext>
            </a:extLst>
          </p:cNvPr>
          <p:cNvSpPr txBox="1"/>
          <p:nvPr/>
        </p:nvSpPr>
        <p:spPr>
          <a:xfrm>
            <a:off x="406400" y="1078622"/>
            <a:ext cx="3969068" cy="3154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50" b="1" dirty="0">
                <a:solidFill>
                  <a:schemeClr val="bg1"/>
                </a:solidFill>
                <a:latin typeface="Montserrat"/>
                <a:ea typeface="Montserrat"/>
                <a:cs typeface="Montserrat"/>
                <a:sym typeface="Montserrat"/>
              </a:rPr>
              <a:t>Business Transformation Initiative:</a:t>
            </a:r>
            <a:br>
              <a:rPr lang="en-US" sz="1250" b="1" dirty="0">
                <a:solidFill>
                  <a:schemeClr val="bg1"/>
                </a:solidFill>
                <a:latin typeface="Montserrat"/>
                <a:ea typeface="Montserrat"/>
                <a:cs typeface="Montserrat"/>
                <a:sym typeface="Montserrat"/>
              </a:rPr>
            </a:br>
            <a:endParaRPr lang="en-US" sz="1250" b="1" dirty="0">
              <a:solidFill>
                <a:schemeClr val="bg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US" sz="1250" dirty="0" err="1">
                <a:solidFill>
                  <a:schemeClr val="bg1"/>
                </a:solidFill>
                <a:latin typeface="Montserrat"/>
                <a:ea typeface="Montserrat"/>
                <a:cs typeface="Montserrat"/>
                <a:sym typeface="Montserrat"/>
              </a:rPr>
              <a:t>WolfieONE</a:t>
            </a:r>
            <a:r>
              <a:rPr lang="en-US" sz="1250" dirty="0">
                <a:solidFill>
                  <a:schemeClr val="bg1"/>
                </a:solidFill>
                <a:latin typeface="Montserrat"/>
                <a:ea typeface="Montserrat"/>
                <a:cs typeface="Montserrat"/>
                <a:sym typeface="Montserrat"/>
              </a:rPr>
              <a:t> is more than just a software update. It is a strategic transformation initiative that will design and implement an Enterprise Resource Planning (ERP) ecosystem at SBU, supported by Oracle, to better support our financial, budget, HR and business operations.  </a:t>
            </a:r>
          </a:p>
          <a:p>
            <a:pPr marL="0" lvl="0" indent="0" algn="l" rtl="0">
              <a:spcBef>
                <a:spcPts val="0"/>
              </a:spcBef>
              <a:spcAft>
                <a:spcPts val="0"/>
              </a:spcAft>
              <a:buClr>
                <a:schemeClr val="dk1"/>
              </a:buClr>
              <a:buSzPts val="1100"/>
              <a:buFont typeface="Arial"/>
              <a:buNone/>
            </a:pPr>
            <a:endParaRPr lang="en-US" sz="1250" dirty="0">
              <a:solidFill>
                <a:schemeClr val="bg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US" sz="1250" b="1" dirty="0">
                <a:solidFill>
                  <a:schemeClr val="bg1"/>
                </a:solidFill>
                <a:latin typeface="Montserrat"/>
                <a:ea typeface="Montserrat"/>
                <a:cs typeface="Montserrat"/>
                <a:sym typeface="Montserrat"/>
              </a:rPr>
              <a:t>The new, cloud-based software will replace some of our systems but will also seamlessly integrate with many existing systems.</a:t>
            </a:r>
            <a:endParaRPr dirty="0"/>
          </a:p>
        </p:txBody>
      </p:sp>
      <p:sp>
        <p:nvSpPr>
          <p:cNvPr id="4" name="Google Shape;219;p35">
            <a:extLst>
              <a:ext uri="{FF2B5EF4-FFF2-40B4-BE49-F238E27FC236}">
                <a16:creationId xmlns:a16="http://schemas.microsoft.com/office/drawing/2014/main" id="{CF19A1B0-18CE-76D3-8C9A-AE9472B05D58}"/>
              </a:ext>
            </a:extLst>
          </p:cNvPr>
          <p:cNvSpPr txBox="1"/>
          <p:nvPr/>
        </p:nvSpPr>
        <p:spPr>
          <a:xfrm>
            <a:off x="4572000" y="1078621"/>
            <a:ext cx="4002637" cy="3154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50" b="1" dirty="0">
                <a:solidFill>
                  <a:schemeClr val="bg2"/>
                </a:solidFill>
                <a:latin typeface="Montserrat"/>
                <a:ea typeface="Montserrat"/>
                <a:cs typeface="Montserrat"/>
                <a:sym typeface="Montserrat"/>
              </a:rPr>
              <a:t>Our</a:t>
            </a:r>
            <a:r>
              <a:rPr lang="en" sz="1250" b="1" dirty="0">
                <a:solidFill>
                  <a:schemeClr val="bg2"/>
                </a:solidFill>
                <a:latin typeface="Montserrat"/>
                <a:ea typeface="Montserrat"/>
                <a:cs typeface="Montserrat"/>
                <a:sym typeface="Montserrat"/>
              </a:rPr>
              <a:t> WHY:</a:t>
            </a:r>
            <a:br>
              <a:rPr lang="en" sz="1250" b="1" dirty="0">
                <a:solidFill>
                  <a:schemeClr val="bg2"/>
                </a:solidFill>
                <a:latin typeface="Montserrat"/>
                <a:ea typeface="Montserrat"/>
                <a:cs typeface="Montserrat"/>
                <a:sym typeface="Montserrat"/>
              </a:rPr>
            </a:br>
            <a:br>
              <a:rPr lang="en" sz="1250" b="1" dirty="0">
                <a:solidFill>
                  <a:schemeClr val="bg2"/>
                </a:solidFill>
                <a:latin typeface="Montserrat"/>
                <a:ea typeface="Montserrat"/>
                <a:cs typeface="Montserrat"/>
                <a:sym typeface="Montserrat"/>
              </a:rPr>
            </a:br>
            <a:r>
              <a:rPr lang="en-US" sz="1250" dirty="0">
                <a:solidFill>
                  <a:schemeClr val="dk1"/>
                </a:solidFill>
                <a:latin typeface="Montserrat"/>
                <a:ea typeface="Montserrat"/>
                <a:cs typeface="Montserrat"/>
                <a:sym typeface="Montserrat"/>
              </a:rPr>
              <a:t>Beyond the business reasons that became apparent during and post-pandemic, there are human capital drivers for this initiative, such as </a:t>
            </a:r>
            <a:r>
              <a:rPr lang="en-US" sz="1250" b="1" dirty="0">
                <a:solidFill>
                  <a:schemeClr val="dk1"/>
                </a:solidFill>
                <a:latin typeface="Montserrat"/>
                <a:ea typeface="Montserrat"/>
                <a:cs typeface="Montserrat"/>
                <a:sym typeface="Montserrat"/>
              </a:rPr>
              <a:t>employee morale and institutional reputation</a:t>
            </a:r>
            <a:r>
              <a:rPr lang="en-US" sz="1250" dirty="0">
                <a:solidFill>
                  <a:schemeClr val="dk1"/>
                </a:solidFill>
                <a:latin typeface="Montserrat"/>
                <a:ea typeface="Montserrat"/>
                <a:cs typeface="Montserrat"/>
                <a:sym typeface="Montserrat"/>
              </a:rPr>
              <a:t>. </a:t>
            </a:r>
          </a:p>
          <a:p>
            <a:pPr marL="0" lvl="0" indent="0" algn="l" rtl="0">
              <a:spcBef>
                <a:spcPts val="0"/>
              </a:spcBef>
              <a:spcAft>
                <a:spcPts val="0"/>
              </a:spcAft>
              <a:buClr>
                <a:schemeClr val="dk1"/>
              </a:buClr>
              <a:buSzPts val="1100"/>
              <a:buFont typeface="Arial"/>
              <a:buNone/>
            </a:pPr>
            <a:endParaRPr lang="en-US" sz="1250" dirty="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US" sz="1250" dirty="0">
                <a:solidFill>
                  <a:schemeClr val="dk1"/>
                </a:solidFill>
                <a:latin typeface="Montserrat"/>
                <a:ea typeface="Montserrat"/>
                <a:cs typeface="Montserrat"/>
                <a:sym typeface="Montserrat"/>
              </a:rPr>
              <a:t>The industry is moving from on-premise to the cloud in a number of ways. To remain competitive, modernizing archaic systems and processes is essential. </a:t>
            </a:r>
          </a:p>
          <a:p>
            <a:pPr marL="0" lvl="0" indent="0" algn="l" rtl="0">
              <a:spcBef>
                <a:spcPts val="0"/>
              </a:spcBef>
              <a:spcAft>
                <a:spcPts val="0"/>
              </a:spcAft>
              <a:buClr>
                <a:schemeClr val="dk1"/>
              </a:buClr>
              <a:buSzPts val="1100"/>
              <a:buFont typeface="Arial"/>
              <a:buNone/>
            </a:pPr>
            <a:endParaRPr lang="en-US" sz="1250" dirty="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US" sz="1250" dirty="0">
                <a:solidFill>
                  <a:schemeClr val="dk1"/>
                </a:solidFill>
                <a:latin typeface="Montserrat"/>
                <a:ea typeface="Montserrat"/>
                <a:cs typeface="Montserrat"/>
                <a:sym typeface="Montserrat"/>
              </a:rPr>
              <a:t>The employee experience and how you spend your time interacting with data is one of our top reasons for this transformation.</a:t>
            </a:r>
            <a:endParaRPr sz="1250" dirty="0">
              <a:solidFill>
                <a:schemeClr val="dk1"/>
              </a:solidFill>
              <a:latin typeface="Montserrat"/>
              <a:ea typeface="Montserrat"/>
              <a:cs typeface="Montserrat"/>
              <a:sym typeface="Montserrat"/>
            </a:endParaRPr>
          </a:p>
          <a:p>
            <a:pPr marL="0" lvl="0" indent="0" algn="l" rtl="0">
              <a:spcBef>
                <a:spcPts val="0"/>
              </a:spcBef>
              <a:spcAft>
                <a:spcPts val="0"/>
              </a:spcAft>
              <a:buNone/>
            </a:pPr>
            <a:endParaRPr dirty="0"/>
          </a:p>
        </p:txBody>
      </p:sp>
      <p:sp>
        <p:nvSpPr>
          <p:cNvPr id="5" name="Rectangle 4">
            <a:extLst>
              <a:ext uri="{FF2B5EF4-FFF2-40B4-BE49-F238E27FC236}">
                <a16:creationId xmlns:a16="http://schemas.microsoft.com/office/drawing/2014/main" id="{17B612EE-8822-DC7A-A602-2F2CB29FE33B}"/>
              </a:ext>
              <a:ext uri="{C183D7F6-B498-43B3-948B-1728B52AA6E4}">
                <adec:decorative xmlns:adec="http://schemas.microsoft.com/office/drawing/2017/decorative" val="1"/>
              </a:ext>
            </a:extLst>
          </p:cNvPr>
          <p:cNvSpPr/>
          <p:nvPr/>
        </p:nvSpPr>
        <p:spPr>
          <a:xfrm>
            <a:off x="406400" y="1092195"/>
            <a:ext cx="3969068" cy="315446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8598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1">
          <a:extLst>
            <a:ext uri="{FF2B5EF4-FFF2-40B4-BE49-F238E27FC236}">
              <a16:creationId xmlns:a16="http://schemas.microsoft.com/office/drawing/2014/main" id="{DD872221-1989-705A-7CA3-CD18699FD7CF}"/>
            </a:ext>
          </a:extLst>
        </p:cNvPr>
        <p:cNvGrpSpPr/>
        <p:nvPr/>
      </p:nvGrpSpPr>
      <p:grpSpPr>
        <a:xfrm>
          <a:off x="0" y="0"/>
          <a:ext cx="0" cy="0"/>
          <a:chOff x="0" y="0"/>
          <a:chExt cx="0" cy="0"/>
        </a:xfrm>
      </p:grpSpPr>
      <p:pic>
        <p:nvPicPr>
          <p:cNvPr id="343" name="Google Shape;343;p48">
            <a:extLst>
              <a:ext uri="{FF2B5EF4-FFF2-40B4-BE49-F238E27FC236}">
                <a16:creationId xmlns:a16="http://schemas.microsoft.com/office/drawing/2014/main" id="{CB9C4987-FBDF-5B69-5A1C-65AE1D7D3ABB}"/>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984075" y="216075"/>
            <a:ext cx="1709174" cy="249525"/>
          </a:xfrm>
          <a:prstGeom prst="rect">
            <a:avLst/>
          </a:prstGeom>
          <a:noFill/>
          <a:ln>
            <a:noFill/>
          </a:ln>
        </p:spPr>
      </p:pic>
      <p:pic>
        <p:nvPicPr>
          <p:cNvPr id="3" name="Picture 2">
            <a:extLst>
              <a:ext uri="{FF2B5EF4-FFF2-40B4-BE49-F238E27FC236}">
                <a16:creationId xmlns:a16="http://schemas.microsoft.com/office/drawing/2014/main" id="{D56390C1-2866-9811-9760-70DFEC57EC6F}"/>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99" r="6418"/>
          <a:stretch/>
        </p:blipFill>
        <p:spPr bwMode="auto">
          <a:xfrm>
            <a:off x="5484804" y="867813"/>
            <a:ext cx="3404646" cy="30452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8150DF2-5FFE-95C1-F940-CB765063CB6F}"/>
              </a:ext>
            </a:extLst>
          </p:cNvPr>
          <p:cNvSpPr txBox="1"/>
          <p:nvPr/>
        </p:nvSpPr>
        <p:spPr>
          <a:xfrm>
            <a:off x="308356" y="589928"/>
            <a:ext cx="5409398" cy="3785652"/>
          </a:xfrm>
          <a:prstGeom prst="rect">
            <a:avLst/>
          </a:prstGeom>
          <a:noFill/>
        </p:spPr>
        <p:txBody>
          <a:bodyPr wrap="square">
            <a:spAutoFit/>
          </a:bodyPr>
          <a:lstStyle/>
          <a:p>
            <a:pPr marL="171450" indent="-171450" algn="l" rtl="0" fontAlgn="base">
              <a:buFont typeface="Wingdings" panose="05000000000000000000" pitchFamily="2" charset="2"/>
              <a:buChar char="Ø"/>
            </a:pPr>
            <a:r>
              <a:rPr lang="en-US" sz="1200" b="0" i="0" u="none" strike="noStrike" dirty="0">
                <a:solidFill>
                  <a:srgbClr val="000000"/>
                </a:solidFill>
                <a:effectLst/>
                <a:latin typeface="Montserrat" panose="00000500000000000000" pitchFamily="2" charset="0"/>
              </a:rPr>
              <a:t> Gradual reduction of on-premise (i.e., campus-based) systems, paper-based processes and labor-intensive manual processes</a:t>
            </a:r>
            <a:r>
              <a:rPr lang="en-US" sz="1200" b="0" i="0" dirty="0">
                <a:solidFill>
                  <a:srgbClr val="000000"/>
                </a:solidFill>
                <a:effectLst/>
                <a:latin typeface="Montserrat" panose="00000500000000000000" pitchFamily="2" charset="0"/>
              </a:rPr>
              <a:t>​</a:t>
            </a:r>
          </a:p>
          <a:p>
            <a:pPr marL="171450" indent="-171450" algn="l" rtl="0" fontAlgn="base">
              <a:buFont typeface="Wingdings" panose="05000000000000000000" pitchFamily="2" charset="2"/>
              <a:buChar char="Ø"/>
            </a:pPr>
            <a:endParaRPr lang="en-US" sz="1200" b="0" i="0" u="none" strike="noStrike" dirty="0">
              <a:solidFill>
                <a:srgbClr val="000000"/>
              </a:solidFill>
              <a:effectLst/>
              <a:latin typeface="Montserrat" panose="00000500000000000000" pitchFamily="2" charset="0"/>
            </a:endParaRPr>
          </a:p>
          <a:p>
            <a:pPr marL="171450" indent="-171450" fontAlgn="base">
              <a:buFont typeface="Wingdings" panose="05000000000000000000" pitchFamily="2" charset="2"/>
              <a:buChar char="Ø"/>
            </a:pPr>
            <a:r>
              <a:rPr lang="en-US" sz="1200" b="0" i="0" u="none" strike="noStrike" dirty="0">
                <a:solidFill>
                  <a:srgbClr val="000000"/>
                </a:solidFill>
                <a:effectLst/>
                <a:latin typeface="Montserrat" panose="00000500000000000000" pitchFamily="2" charset="0"/>
              </a:rPr>
              <a:t> Better integration across various ERP modules which supports smoother transaction processes and more powerful blended analytics/reports</a:t>
            </a:r>
            <a:r>
              <a:rPr lang="en-US" sz="1200" b="0" i="0" dirty="0">
                <a:solidFill>
                  <a:srgbClr val="000000"/>
                </a:solidFill>
                <a:effectLst/>
                <a:latin typeface="Montserrat" panose="00000500000000000000" pitchFamily="2" charset="0"/>
              </a:rPr>
              <a:t>​</a:t>
            </a:r>
          </a:p>
          <a:p>
            <a:pPr marL="171450" indent="-171450" fontAlgn="base">
              <a:buFont typeface="Wingdings" panose="05000000000000000000" pitchFamily="2" charset="2"/>
              <a:buChar char="Ø"/>
            </a:pPr>
            <a:endParaRPr lang="en-US" sz="1200" b="0" i="0" u="none" strike="noStrike" dirty="0">
              <a:solidFill>
                <a:srgbClr val="000000"/>
              </a:solidFill>
              <a:effectLst/>
              <a:latin typeface="Montserrat" panose="00000500000000000000" pitchFamily="2" charset="0"/>
            </a:endParaRPr>
          </a:p>
          <a:p>
            <a:pPr marL="171450" indent="-171450" fontAlgn="base">
              <a:buFont typeface="Wingdings" panose="05000000000000000000" pitchFamily="2" charset="2"/>
              <a:buChar char="Ø"/>
            </a:pPr>
            <a:r>
              <a:rPr lang="en-US" sz="1200" b="0" i="0" u="none" strike="noStrike" dirty="0">
                <a:solidFill>
                  <a:srgbClr val="000000"/>
                </a:solidFill>
                <a:effectLst/>
                <a:latin typeface="Montserrat" panose="00000500000000000000" pitchFamily="2" charset="0"/>
              </a:rPr>
              <a:t> Integrated information systems that provide more up-to-date and accurate financial and operational data that increases transparency, and enhances planning and forecasting efforts</a:t>
            </a:r>
            <a:r>
              <a:rPr lang="en-US" sz="1200" b="0" i="0" dirty="0">
                <a:solidFill>
                  <a:srgbClr val="000000"/>
                </a:solidFill>
                <a:effectLst/>
                <a:latin typeface="Montserrat" panose="00000500000000000000" pitchFamily="2" charset="0"/>
              </a:rPr>
              <a:t>​</a:t>
            </a:r>
          </a:p>
          <a:p>
            <a:pPr marL="171450" indent="-171450" fontAlgn="base">
              <a:buFont typeface="Wingdings" panose="05000000000000000000" pitchFamily="2" charset="2"/>
              <a:buChar char="Ø"/>
            </a:pPr>
            <a:endParaRPr lang="en-US" sz="1200" b="0" i="0" dirty="0">
              <a:solidFill>
                <a:srgbClr val="000000"/>
              </a:solidFill>
              <a:effectLst/>
              <a:latin typeface="Montserrat" panose="00000500000000000000" pitchFamily="2" charset="0"/>
            </a:endParaRPr>
          </a:p>
          <a:p>
            <a:pPr marL="171450" indent="-171450" algn="l" rtl="0" fontAlgn="base">
              <a:buFont typeface="Wingdings" panose="05000000000000000000" pitchFamily="2" charset="2"/>
              <a:buChar char="Ø"/>
            </a:pPr>
            <a:r>
              <a:rPr lang="en-US" sz="1200" b="0" i="0" u="none" strike="noStrike" dirty="0">
                <a:solidFill>
                  <a:srgbClr val="000000"/>
                </a:solidFill>
                <a:effectLst/>
                <a:latin typeface="Montserrat" panose="00000500000000000000" pitchFamily="2" charset="0"/>
              </a:rPr>
              <a:t> Robust reporting capabilities</a:t>
            </a:r>
            <a:r>
              <a:rPr lang="en-US" sz="1200" b="0" i="0" dirty="0">
                <a:solidFill>
                  <a:srgbClr val="000000"/>
                </a:solidFill>
                <a:effectLst/>
                <a:latin typeface="Montserrat" panose="00000500000000000000" pitchFamily="2" charset="0"/>
              </a:rPr>
              <a:t>​ e</a:t>
            </a:r>
            <a:r>
              <a:rPr lang="en-US" sz="1200" b="0" i="0" u="none" strike="noStrike" dirty="0">
                <a:solidFill>
                  <a:srgbClr val="000000"/>
                </a:solidFill>
                <a:effectLst/>
                <a:latin typeface="Montserrat" panose="00000500000000000000" pitchFamily="2" charset="0"/>
              </a:rPr>
              <a:t>nabling better decision-making as well as managing from a holistic vantage point rather than a siloed view</a:t>
            </a:r>
            <a:r>
              <a:rPr lang="en-US" sz="1200" b="0" i="0" dirty="0">
                <a:solidFill>
                  <a:srgbClr val="000000"/>
                </a:solidFill>
                <a:effectLst/>
                <a:latin typeface="Montserrat" panose="00000500000000000000" pitchFamily="2" charset="0"/>
              </a:rPr>
              <a:t>​</a:t>
            </a:r>
          </a:p>
          <a:p>
            <a:pPr marL="171450" indent="-171450" algn="l" rtl="0" fontAlgn="base">
              <a:buFont typeface="Wingdings" panose="05000000000000000000" pitchFamily="2" charset="2"/>
              <a:buChar char="Ø"/>
            </a:pPr>
            <a:endParaRPr lang="en-US" sz="1200" b="0" i="0" dirty="0">
              <a:solidFill>
                <a:srgbClr val="000000"/>
              </a:solidFill>
              <a:effectLst/>
              <a:latin typeface="Montserrat" panose="00000500000000000000" pitchFamily="2" charset="0"/>
            </a:endParaRPr>
          </a:p>
          <a:p>
            <a:pPr marL="171450" indent="-171450" algn="l" rtl="0" fontAlgn="base">
              <a:buFont typeface="Wingdings" panose="05000000000000000000" pitchFamily="2" charset="2"/>
              <a:buChar char="Ø"/>
            </a:pPr>
            <a:r>
              <a:rPr lang="en-US" sz="1200" b="0" i="0" dirty="0">
                <a:solidFill>
                  <a:srgbClr val="000000"/>
                </a:solidFill>
                <a:effectLst/>
                <a:latin typeface="Montserrat" panose="00000500000000000000" pitchFamily="2" charset="0"/>
              </a:rPr>
              <a:t>​</a:t>
            </a:r>
            <a:r>
              <a:rPr lang="en-US" sz="1200" b="0" i="0" u="none" strike="noStrike" dirty="0">
                <a:solidFill>
                  <a:srgbClr val="000000"/>
                </a:solidFill>
                <a:effectLst/>
                <a:latin typeface="Montserrat" panose="00000500000000000000" pitchFamily="2" charset="0"/>
              </a:rPr>
              <a:t> Increased automation and self-service processes (and fewer human errors as a result)</a:t>
            </a:r>
            <a:r>
              <a:rPr lang="en-US" sz="1200" b="0" i="0" dirty="0">
                <a:solidFill>
                  <a:srgbClr val="000000"/>
                </a:solidFill>
                <a:effectLst/>
                <a:latin typeface="Montserrat" panose="00000500000000000000" pitchFamily="2" charset="0"/>
              </a:rPr>
              <a:t>​</a:t>
            </a:r>
          </a:p>
          <a:p>
            <a:pPr marL="171450" indent="-171450" algn="l" rtl="0" fontAlgn="base">
              <a:buFont typeface="Wingdings" panose="05000000000000000000" pitchFamily="2" charset="2"/>
              <a:buChar char="Ø"/>
            </a:pPr>
            <a:endParaRPr lang="en-US" sz="1200" b="0" i="0" dirty="0">
              <a:solidFill>
                <a:srgbClr val="000000"/>
              </a:solidFill>
              <a:effectLst/>
              <a:latin typeface="Montserrat" panose="00000500000000000000" pitchFamily="2" charset="0"/>
            </a:endParaRPr>
          </a:p>
          <a:p>
            <a:pPr marL="171450" indent="-171450" fontAlgn="base">
              <a:buFont typeface="Wingdings" panose="05000000000000000000" pitchFamily="2" charset="2"/>
              <a:buChar char="Ø"/>
            </a:pPr>
            <a:r>
              <a:rPr lang="en-US" sz="1200" b="0" i="0" u="none" strike="noStrike" dirty="0">
                <a:solidFill>
                  <a:srgbClr val="000000"/>
                </a:solidFill>
                <a:effectLst/>
                <a:latin typeface="Montserrat" panose="00000500000000000000" pitchFamily="2" charset="0"/>
              </a:rPr>
              <a:t> Simpler, more intuitive, modern user experiences and enhanced </a:t>
            </a:r>
            <a:r>
              <a:rPr lang="en-US" sz="1200" b="0" i="0" u="none" strike="noStrike" dirty="0">
                <a:solidFill>
                  <a:srgbClr val="FF0000"/>
                </a:solidFill>
                <a:effectLst/>
                <a:latin typeface="Montserrat" panose="00000500000000000000" pitchFamily="2" charset="0"/>
              </a:rPr>
              <a:t>cloud-based</a:t>
            </a:r>
            <a:r>
              <a:rPr lang="en-US" sz="1200" b="0" i="0" u="none" strike="noStrike" dirty="0">
                <a:solidFill>
                  <a:srgbClr val="000000"/>
                </a:solidFill>
                <a:effectLst/>
                <a:latin typeface="Montserrat" panose="00000500000000000000" pitchFamily="2" charset="0"/>
              </a:rPr>
              <a:t> </a:t>
            </a:r>
            <a:r>
              <a:rPr lang="en-US" sz="1200" b="0" i="0" dirty="0">
                <a:solidFill>
                  <a:srgbClr val="000000"/>
                </a:solidFill>
                <a:effectLst/>
                <a:latin typeface="Montserrat" panose="00000500000000000000" pitchFamily="2" charset="0"/>
              </a:rPr>
              <a:t>​</a:t>
            </a:r>
            <a:r>
              <a:rPr lang="en-US" sz="1200" dirty="0">
                <a:latin typeface="Montserrat" panose="00000500000000000000" pitchFamily="2" charset="0"/>
              </a:rPr>
              <a:t>data security</a:t>
            </a:r>
            <a:r>
              <a:rPr lang="en-US" sz="1200" b="0" i="0" dirty="0">
                <a:solidFill>
                  <a:srgbClr val="000000"/>
                </a:solidFill>
                <a:effectLst/>
                <a:latin typeface="Montserrat" panose="00000500000000000000" pitchFamily="2" charset="0"/>
              </a:rPr>
              <a:t> </a:t>
            </a:r>
          </a:p>
        </p:txBody>
      </p:sp>
      <p:sp>
        <p:nvSpPr>
          <p:cNvPr id="5" name="Title 1">
            <a:extLst>
              <a:ext uri="{FF2B5EF4-FFF2-40B4-BE49-F238E27FC236}">
                <a16:creationId xmlns:a16="http://schemas.microsoft.com/office/drawing/2014/main" id="{E12A30C1-F8C5-27A6-8547-6A420F4B602D}"/>
              </a:ext>
            </a:extLst>
          </p:cNvPr>
          <p:cNvSpPr txBox="1">
            <a:spLocks noGrp="1"/>
          </p:cNvSpPr>
          <p:nvPr>
            <p:ph type="title" idx="4294967295"/>
          </p:nvPr>
        </p:nvSpPr>
        <p:spPr>
          <a:xfrm>
            <a:off x="259115" y="61821"/>
            <a:ext cx="6523603" cy="599581"/>
          </a:xfrm>
          <a:prstGeom prst="rect">
            <a:avLst/>
          </a:prstGeom>
          <a:solidFill>
            <a:srgbClr val="FFFFFF"/>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003385"/>
                </a:solidFill>
                <a:latin typeface="Montserrat ExtraBold" pitchFamily="2" charset="77"/>
                <a:ea typeface="Roboto Condensed" panose="02000000000000000000" pitchFamily="2" charset="0"/>
                <a:cs typeface="Montserrat ExtraBold" pitchFamily="2" charset="77"/>
              </a:defRPr>
            </a:lvl1pPr>
          </a:lstStyle>
          <a:p>
            <a:pPr marL="0" marR="0" lvl="0" indent="0" algn="l" defTabSz="914400" rtl="0" eaLnBrk="1" fontAlgn="auto" latinLnBrk="0" hangingPunct="1">
              <a:lnSpc>
                <a:spcPct val="90000"/>
              </a:lnSpc>
              <a:spcBef>
                <a:spcPct val="0"/>
              </a:spcBef>
              <a:spcAft>
                <a:spcPts val="0"/>
              </a:spcAft>
              <a:buClr>
                <a:srgbClr val="000000"/>
              </a:buClr>
              <a:buSzTx/>
              <a:buFont typeface="Arial"/>
              <a:buNone/>
              <a:tabLst/>
              <a:defRPr/>
            </a:pPr>
            <a:r>
              <a:rPr kumimoji="0" lang="en-US" sz="2400" b="1" i="0" u="none" strike="noStrike" kern="1200" cap="none" spc="0" normalizeH="0" baseline="0" noProof="0">
                <a:ln>
                  <a:noFill/>
                </a:ln>
                <a:solidFill>
                  <a:schemeClr val="bg2"/>
                </a:solidFill>
                <a:effectLst/>
                <a:uLnTx/>
                <a:uFillTx/>
                <a:latin typeface="Montserrat" panose="00000500000000000000" pitchFamily="2" charset="0"/>
                <a:ea typeface="Roboto Condensed" panose="02000000000000000000" pitchFamily="2" charset="0"/>
                <a:cs typeface="Arial"/>
                <a:sym typeface="Arial"/>
              </a:rPr>
              <a:t>Expected Benefits</a:t>
            </a:r>
          </a:p>
        </p:txBody>
      </p:sp>
    </p:spTree>
    <p:extLst>
      <p:ext uri="{BB962C8B-B14F-4D97-AF65-F5344CB8AC3E}">
        <p14:creationId xmlns:p14="http://schemas.microsoft.com/office/powerpoint/2010/main" val="385698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185;p34">
            <a:extLst>
              <a:ext uri="{FF2B5EF4-FFF2-40B4-BE49-F238E27FC236}">
                <a16:creationId xmlns:a16="http://schemas.microsoft.com/office/drawing/2014/main" id="{18D998E6-BFF3-2981-D6A4-47741A239B0C}"/>
              </a:ext>
            </a:extLst>
          </p:cNvPr>
          <p:cNvSpPr txBox="1">
            <a:spLocks noGrp="1"/>
          </p:cNvSpPr>
          <p:nvPr>
            <p:ph type="title" idx="4294967295"/>
          </p:nvPr>
        </p:nvSpPr>
        <p:spPr>
          <a:xfrm>
            <a:off x="358340" y="216075"/>
            <a:ext cx="7012702" cy="483300"/>
          </a:xfrm>
          <a:prstGeom prst="rect">
            <a:avLst/>
          </a:prstGeom>
          <a:noFill/>
          <a:ln>
            <a:noFill/>
            <a:prstDash/>
          </a:ln>
          <a:effectLst/>
        </p:spPr>
        <p:txBody>
          <a:bodyPr rot="0" spcFirstLastPara="1" vertOverflow="overflow" horzOverflow="overflow" vert="horz" wrap="square" lIns="91425" tIns="0" rIns="0" bIns="0" numCol="1" spcCol="0" rtlCol="0" fromWordArt="0" anchor="t" anchorCtr="0" forceAA="0" compatLnSpc="1">
            <a:prstTxWarp prst="textNoShape">
              <a:avLst/>
            </a:prstTxWarp>
            <a:noAutofit/>
          </a:bodyPr>
          <a:lstStyle/>
          <a:p>
            <a:pPr marL="0" marR="0" lvl="0" indent="0" algn="l" defTabSz="914378" rtl="0" eaLnBrk="1" fontAlgn="auto" latinLnBrk="0" hangingPunct="1">
              <a:lnSpc>
                <a:spcPct val="80000"/>
              </a:lnSpc>
              <a:spcBef>
                <a:spcPts val="0"/>
              </a:spcBef>
              <a:spcAft>
                <a:spcPts val="0"/>
              </a:spcAft>
              <a:buClr>
                <a:srgbClr val="000000"/>
              </a:buClr>
              <a:buSzPts val="3000"/>
              <a:buFont typeface="Arial"/>
              <a:buNone/>
              <a:tabLst/>
              <a:defRPr/>
            </a:pPr>
            <a:r>
              <a:rPr kumimoji="0" lang="en-US" sz="2400" b="1" i="0" u="none" strike="noStrike" kern="0" cap="none" spc="0" normalizeH="0" baseline="0" noProof="0">
                <a:ln>
                  <a:noFill/>
                </a:ln>
                <a:solidFill>
                  <a:srgbClr val="990000"/>
                </a:solidFill>
                <a:effectLst/>
                <a:uLnTx/>
                <a:uFillTx/>
                <a:latin typeface="Montserrat" panose="00000500000000000000" pitchFamily="2" charset="0"/>
                <a:ea typeface="Montserrat ExtraBold"/>
                <a:cs typeface="Montserrat ExtraBold"/>
                <a:sym typeface="Montserrat ExtraBold"/>
              </a:rPr>
              <a:t>Entity Scope ERP &amp; HCM</a:t>
            </a:r>
          </a:p>
        </p:txBody>
      </p:sp>
      <p:sp>
        <p:nvSpPr>
          <p:cNvPr id="3" name="TextBox 2">
            <a:extLst>
              <a:ext uri="{FF2B5EF4-FFF2-40B4-BE49-F238E27FC236}">
                <a16:creationId xmlns:a16="http://schemas.microsoft.com/office/drawing/2014/main" id="{2FC7D370-EBE5-5C92-5D86-15DB26782492}"/>
              </a:ext>
            </a:extLst>
          </p:cNvPr>
          <p:cNvSpPr txBox="1"/>
          <p:nvPr/>
        </p:nvSpPr>
        <p:spPr>
          <a:xfrm>
            <a:off x="358340" y="566572"/>
            <a:ext cx="8307980" cy="553998"/>
          </a:xfrm>
          <a:prstGeom prst="rect">
            <a:avLst/>
          </a:prstGeom>
          <a:noFill/>
        </p:spPr>
        <p:txBody>
          <a:bodyPr wrap="square" rtlCol="0">
            <a:spAutoFit/>
          </a:bodyPr>
          <a:lstStyle/>
          <a:p>
            <a:r>
              <a:rPr lang="en-US" sz="1000" dirty="0">
                <a:latin typeface="Montserrat" panose="00000500000000000000" pitchFamily="2" charset="0"/>
              </a:rPr>
              <a:t>The purpose of this Entity Scope view is to articulate how user populations within the below entities will align with respect to Day 1 Future-state </a:t>
            </a:r>
            <a:r>
              <a:rPr lang="en-US" sz="1000" dirty="0" err="1">
                <a:latin typeface="Montserrat" panose="00000500000000000000" pitchFamily="2" charset="0"/>
              </a:rPr>
              <a:t>WolfieONE</a:t>
            </a:r>
            <a:r>
              <a:rPr lang="en-US" sz="1000" dirty="0">
                <a:latin typeface="Montserrat" panose="00000500000000000000" pitchFamily="2" charset="0"/>
              </a:rPr>
              <a:t> application use and/or data integration.  The Legal Entities that will be configured in Oracle is </a:t>
            </a:r>
            <a:r>
              <a:rPr lang="en-US" sz="1000" u="sng" dirty="0">
                <a:latin typeface="Montserrat" panose="00000500000000000000" pitchFamily="2" charset="0"/>
              </a:rPr>
              <a:t>separate</a:t>
            </a:r>
            <a:r>
              <a:rPr lang="en-US" sz="1000" dirty="0">
                <a:latin typeface="Montserrat" panose="00000500000000000000" pitchFamily="2" charset="0"/>
              </a:rPr>
              <a:t> from this scope view.</a:t>
            </a:r>
          </a:p>
        </p:txBody>
      </p:sp>
      <p:graphicFrame>
        <p:nvGraphicFramePr>
          <p:cNvPr id="4" name="Table 5">
            <a:extLst>
              <a:ext uri="{FF2B5EF4-FFF2-40B4-BE49-F238E27FC236}">
                <a16:creationId xmlns:a16="http://schemas.microsoft.com/office/drawing/2014/main" id="{4633E58D-89EC-5E6D-7DC6-A71E42F840B0}"/>
              </a:ext>
            </a:extLst>
          </p:cNvPr>
          <p:cNvGraphicFramePr>
            <a:graphicFrameLocks noGrp="1"/>
          </p:cNvGraphicFramePr>
          <p:nvPr>
            <p:extLst>
              <p:ext uri="{D42A27DB-BD31-4B8C-83A1-F6EECF244321}">
                <p14:modId xmlns:p14="http://schemas.microsoft.com/office/powerpoint/2010/main" val="795258090"/>
              </p:ext>
            </p:extLst>
          </p:nvPr>
        </p:nvGraphicFramePr>
        <p:xfrm>
          <a:off x="418011" y="1214997"/>
          <a:ext cx="7707088" cy="1480858"/>
        </p:xfrm>
        <a:graphic>
          <a:graphicData uri="http://schemas.openxmlformats.org/drawingml/2006/table">
            <a:tbl>
              <a:tblPr firstRow="1" bandRow="1">
                <a:tableStyleId>{5C22544A-7EE6-4342-B048-85BDC9FD1C3A}</a:tableStyleId>
              </a:tblPr>
              <a:tblGrid>
                <a:gridCol w="828128">
                  <a:extLst>
                    <a:ext uri="{9D8B030D-6E8A-4147-A177-3AD203B41FA5}">
                      <a16:colId xmlns:a16="http://schemas.microsoft.com/office/drawing/2014/main" val="292825305"/>
                    </a:ext>
                  </a:extLst>
                </a:gridCol>
                <a:gridCol w="687896">
                  <a:extLst>
                    <a:ext uri="{9D8B030D-6E8A-4147-A177-3AD203B41FA5}">
                      <a16:colId xmlns:a16="http://schemas.microsoft.com/office/drawing/2014/main" val="3098296944"/>
                    </a:ext>
                  </a:extLst>
                </a:gridCol>
                <a:gridCol w="687896">
                  <a:extLst>
                    <a:ext uri="{9D8B030D-6E8A-4147-A177-3AD203B41FA5}">
                      <a16:colId xmlns:a16="http://schemas.microsoft.com/office/drawing/2014/main" val="1038518352"/>
                    </a:ext>
                  </a:extLst>
                </a:gridCol>
                <a:gridCol w="687896">
                  <a:extLst>
                    <a:ext uri="{9D8B030D-6E8A-4147-A177-3AD203B41FA5}">
                      <a16:colId xmlns:a16="http://schemas.microsoft.com/office/drawing/2014/main" val="1639664519"/>
                    </a:ext>
                  </a:extLst>
                </a:gridCol>
                <a:gridCol w="687896">
                  <a:extLst>
                    <a:ext uri="{9D8B030D-6E8A-4147-A177-3AD203B41FA5}">
                      <a16:colId xmlns:a16="http://schemas.microsoft.com/office/drawing/2014/main" val="2618371725"/>
                    </a:ext>
                  </a:extLst>
                </a:gridCol>
                <a:gridCol w="687896">
                  <a:extLst>
                    <a:ext uri="{9D8B030D-6E8A-4147-A177-3AD203B41FA5}">
                      <a16:colId xmlns:a16="http://schemas.microsoft.com/office/drawing/2014/main" val="2498957327"/>
                    </a:ext>
                  </a:extLst>
                </a:gridCol>
                <a:gridCol w="687896">
                  <a:extLst>
                    <a:ext uri="{9D8B030D-6E8A-4147-A177-3AD203B41FA5}">
                      <a16:colId xmlns:a16="http://schemas.microsoft.com/office/drawing/2014/main" val="2782760687"/>
                    </a:ext>
                  </a:extLst>
                </a:gridCol>
                <a:gridCol w="687896">
                  <a:extLst>
                    <a:ext uri="{9D8B030D-6E8A-4147-A177-3AD203B41FA5}">
                      <a16:colId xmlns:a16="http://schemas.microsoft.com/office/drawing/2014/main" val="1364561526"/>
                    </a:ext>
                  </a:extLst>
                </a:gridCol>
                <a:gridCol w="687896">
                  <a:extLst>
                    <a:ext uri="{9D8B030D-6E8A-4147-A177-3AD203B41FA5}">
                      <a16:colId xmlns:a16="http://schemas.microsoft.com/office/drawing/2014/main" val="1589245810"/>
                    </a:ext>
                  </a:extLst>
                </a:gridCol>
                <a:gridCol w="687896">
                  <a:extLst>
                    <a:ext uri="{9D8B030D-6E8A-4147-A177-3AD203B41FA5}">
                      <a16:colId xmlns:a16="http://schemas.microsoft.com/office/drawing/2014/main" val="1683075812"/>
                    </a:ext>
                  </a:extLst>
                </a:gridCol>
                <a:gridCol w="687896">
                  <a:extLst>
                    <a:ext uri="{9D8B030D-6E8A-4147-A177-3AD203B41FA5}">
                      <a16:colId xmlns:a16="http://schemas.microsoft.com/office/drawing/2014/main" val="2071499969"/>
                    </a:ext>
                  </a:extLst>
                </a:gridCol>
              </a:tblGrid>
              <a:tr h="233433">
                <a:tc rowSpan="3">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a:t>Functional Area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0">
                  <a:txBody>
                    <a:bodyPr/>
                    <a:lstStyle/>
                    <a:p>
                      <a:pPr algn="ctr"/>
                      <a:r>
                        <a:rPr lang="en-US" sz="900"/>
                        <a:t>Entity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985746"/>
                  </a:ext>
                </a:extLst>
              </a:tr>
              <a:tr h="253485">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t>Functional Area</a:t>
                      </a:r>
                    </a:p>
                  </a:txBody>
                  <a:tcPr/>
                </a:tc>
                <a:tc rowSpan="2">
                  <a:txBody>
                    <a:bodyPr/>
                    <a:lstStyle/>
                    <a:p>
                      <a:pPr algn="ctr"/>
                      <a:r>
                        <a:rPr lang="en-US" sz="900">
                          <a:solidFill>
                            <a:schemeClr val="bg1"/>
                          </a:solidFill>
                        </a:rPr>
                        <a:t>SBU</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rowSpan="2">
                  <a:txBody>
                    <a:bodyPr/>
                    <a:lstStyle/>
                    <a:p>
                      <a:pPr algn="ctr"/>
                      <a:r>
                        <a:rPr lang="en-US" sz="900">
                          <a:solidFill>
                            <a:schemeClr val="bg1"/>
                          </a:solidFill>
                        </a:rPr>
                        <a:t>SBF</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rowSpan="2">
                  <a:txBody>
                    <a:bodyPr/>
                    <a:lstStyle/>
                    <a:p>
                      <a:pPr algn="ctr"/>
                      <a:r>
                        <a:rPr lang="en-US" sz="900">
                          <a:solidFill>
                            <a:schemeClr val="bg1"/>
                          </a:solidFill>
                        </a:rPr>
                        <a:t>FSA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rowSpan="2">
                  <a:txBody>
                    <a:bodyPr/>
                    <a:lstStyle/>
                    <a:p>
                      <a:pPr algn="ctr"/>
                      <a:r>
                        <a:rPr lang="en-US" sz="900" dirty="0">
                          <a:solidFill>
                            <a:schemeClr val="bg1"/>
                          </a:solidFill>
                        </a:rPr>
                        <a:t>RF </a:t>
                      </a:r>
                      <a:r>
                        <a:rPr lang="en-US" sz="900" dirty="0">
                          <a:solidFill>
                            <a:schemeClr val="bg1"/>
                          </a:solidFill>
                          <a:latin typeface="Arial" panose="020B0604020202020204" pitchFamily="34" charset="0"/>
                          <a:cs typeface="Arial" panose="020B0604020202020204" pitchFamily="34" charset="0"/>
                        </a:rPr>
                        <a:t>³</a:t>
                      </a:r>
                      <a:endParaRPr lang="en-US" sz="900" dirty="0">
                        <a:solidFill>
                          <a:schemeClr val="bg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gridSpan="6">
                  <a:txBody>
                    <a:bodyPr/>
                    <a:lstStyle/>
                    <a:p>
                      <a:pPr algn="ctr"/>
                      <a:r>
                        <a:rPr lang="en-US" sz="900">
                          <a:solidFill>
                            <a:schemeClr val="bg1"/>
                          </a:solidFill>
                        </a:rPr>
                        <a:t>SBM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hMerge="1">
                  <a:txBody>
                    <a:bodyPr/>
                    <a:lstStyle/>
                    <a:p>
                      <a:endParaRPr 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hMerge="1">
                  <a:txBody>
                    <a:bodyPr/>
                    <a:lstStyle/>
                    <a:p>
                      <a:endParaRPr 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hMerge="1">
                  <a:txBody>
                    <a:bodyPr/>
                    <a:lstStyle/>
                    <a:p>
                      <a:endParaRPr 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hMerge="1">
                  <a:txBody>
                    <a:bodyPr/>
                    <a:lstStyle/>
                    <a:p>
                      <a:endParaRPr 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hMerge="1">
                  <a:txBody>
                    <a:bodyPr/>
                    <a:lstStyle/>
                    <a:p>
                      <a:endParaRPr 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080283986"/>
                  </a:ext>
                </a:extLst>
              </a:tr>
              <a:tr h="342900">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120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vMerge="1">
                  <a:txBody>
                    <a:bodyPr/>
                    <a:lstStyle/>
                    <a:p>
                      <a:endParaRPr lang="en-US" sz="120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vMerge="1">
                  <a:txBody>
                    <a:bodyPr/>
                    <a:lstStyle/>
                    <a:p>
                      <a:endParaRPr lang="en-US" sz="120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vMerge="1">
                  <a:txBody>
                    <a:bodyPr/>
                    <a:lstStyle/>
                    <a:p>
                      <a:endParaRPr lang="en-US" sz="120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900">
                          <a:solidFill>
                            <a:schemeClr val="bg1"/>
                          </a:solidFill>
                        </a:rPr>
                        <a:t>SBUH </a:t>
                      </a:r>
                      <a:r>
                        <a:rPr lang="en-US" sz="900">
                          <a:solidFill>
                            <a:schemeClr val="bg1"/>
                          </a:solidFill>
                          <a:latin typeface="Arial" panose="020B0604020202020204" pitchFamily="34" charset="0"/>
                          <a:cs typeface="Arial" panose="020B0604020202020204" pitchFamily="34" charset="0"/>
                        </a:rPr>
                        <a:t>¹</a:t>
                      </a:r>
                      <a:endParaRPr lang="en-US" sz="900">
                        <a:solidFill>
                          <a:schemeClr val="bg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900">
                          <a:solidFill>
                            <a:schemeClr val="bg1"/>
                          </a:solidFill>
                        </a:rPr>
                        <a:t>LISVH </a:t>
                      </a:r>
                      <a:r>
                        <a:rPr lang="en-US" sz="900">
                          <a:solidFill>
                            <a:schemeClr val="bg1"/>
                          </a:solidFill>
                          <a:latin typeface="Arial" panose="020B0604020202020204" pitchFamily="34" charset="0"/>
                          <a:cs typeface="Arial" panose="020B0604020202020204" pitchFamily="34" charset="0"/>
                        </a:rPr>
                        <a:t>¹</a:t>
                      </a:r>
                      <a:endParaRPr lang="en-US" sz="900">
                        <a:solidFill>
                          <a:schemeClr val="bg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900">
                          <a:solidFill>
                            <a:schemeClr val="bg1"/>
                          </a:solidFill>
                        </a:rPr>
                        <a:t>CPMP</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900">
                          <a:solidFill>
                            <a:schemeClr val="bg1"/>
                          </a:solidFill>
                        </a:rPr>
                        <a:t>ELI </a:t>
                      </a:r>
                      <a:r>
                        <a:rPr lang="en-US" sz="900">
                          <a:solidFill>
                            <a:schemeClr val="bg1"/>
                          </a:solidFill>
                          <a:latin typeface="Arial" panose="020B0604020202020204" pitchFamily="34" charset="0"/>
                          <a:cs typeface="Arial" panose="020B0604020202020204" pitchFamily="34" charset="0"/>
                        </a:rPr>
                        <a:t>²</a:t>
                      </a:r>
                      <a:endParaRPr lang="en-US" sz="900">
                        <a:solidFill>
                          <a:schemeClr val="bg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900">
                          <a:solidFill>
                            <a:schemeClr val="bg1"/>
                          </a:solidFill>
                        </a:rPr>
                        <a:t>SBSH </a:t>
                      </a:r>
                      <a:r>
                        <a:rPr lang="en-US" sz="900">
                          <a:solidFill>
                            <a:schemeClr val="bg1"/>
                          </a:solidFill>
                          <a:latin typeface="Arial" panose="020B0604020202020204" pitchFamily="34" charset="0"/>
                          <a:cs typeface="Arial" panose="020B0604020202020204" pitchFamily="34" charset="0"/>
                        </a:rPr>
                        <a:t>²</a:t>
                      </a:r>
                      <a:endParaRPr lang="en-US" sz="900">
                        <a:solidFill>
                          <a:schemeClr val="bg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900">
                          <a:solidFill>
                            <a:schemeClr val="bg1"/>
                          </a:solidFill>
                        </a:rPr>
                        <a:t>Other Affiliates </a:t>
                      </a:r>
                      <a:r>
                        <a:rPr lang="en-US" sz="900">
                          <a:solidFill>
                            <a:schemeClr val="bg1"/>
                          </a:solidFill>
                          <a:latin typeface="Arial" panose="020B0604020202020204" pitchFamily="34" charset="0"/>
                          <a:cs typeface="Arial" panose="020B0604020202020204" pitchFamily="34" charset="0"/>
                        </a:rPr>
                        <a:t>²</a:t>
                      </a:r>
                      <a:endParaRPr lang="en-US" sz="900">
                        <a:solidFill>
                          <a:schemeClr val="bg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807771220"/>
                  </a:ext>
                </a:extLst>
              </a:tr>
              <a:tr h="325520">
                <a:tc>
                  <a:txBody>
                    <a:bodyPr/>
                    <a:lstStyle/>
                    <a:p>
                      <a:r>
                        <a:rPr lang="en-US" sz="900"/>
                        <a:t>ERP</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a:t>Yes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a:t>Yes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a:t>No</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a:t>Integrate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a:t>Integrate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a:t>Integrate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a:t>No</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900"/>
                        <a:t>No</a:t>
                      </a:r>
                      <a:endParaRPr lang="en-US" sz="11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a:t>No</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a:t>No</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9175792"/>
                  </a:ext>
                </a:extLst>
              </a:tr>
              <a:tr h="325520">
                <a:tc>
                  <a:txBody>
                    <a:bodyPr/>
                    <a:lstStyle/>
                    <a:p>
                      <a:r>
                        <a:rPr lang="en-US" sz="900"/>
                        <a:t>HCM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Yes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dirty="0"/>
                        <a:t>No</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dirty="0"/>
                        <a:t>No</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Yes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a:t>Yes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dirty="0"/>
                        <a:t>Yes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a:t>No</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a:t>No</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a:t>No</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dirty="0"/>
                        <a:t>No</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9547599"/>
                  </a:ext>
                </a:extLst>
              </a:tr>
            </a:tbl>
          </a:graphicData>
        </a:graphic>
      </p:graphicFrame>
      <p:graphicFrame>
        <p:nvGraphicFramePr>
          <p:cNvPr id="12" name="Table 12">
            <a:extLst>
              <a:ext uri="{FF2B5EF4-FFF2-40B4-BE49-F238E27FC236}">
                <a16:creationId xmlns:a16="http://schemas.microsoft.com/office/drawing/2014/main" id="{5B68EFA0-BA14-3E74-47FE-E479512AABBB}"/>
              </a:ext>
            </a:extLst>
          </p:cNvPr>
          <p:cNvGraphicFramePr>
            <a:graphicFrameLocks noGrp="1"/>
          </p:cNvGraphicFramePr>
          <p:nvPr/>
        </p:nvGraphicFramePr>
        <p:xfrm>
          <a:off x="418011" y="2859246"/>
          <a:ext cx="7721410" cy="1594000"/>
        </p:xfrm>
        <a:graphic>
          <a:graphicData uri="http://schemas.openxmlformats.org/drawingml/2006/table">
            <a:tbl>
              <a:tblPr firstRow="1" bandRow="1">
                <a:tableStyleId>{5C22544A-7EE6-4342-B048-85BDC9FD1C3A}</a:tableStyleId>
              </a:tblPr>
              <a:tblGrid>
                <a:gridCol w="1388925">
                  <a:extLst>
                    <a:ext uri="{9D8B030D-6E8A-4147-A177-3AD203B41FA5}">
                      <a16:colId xmlns:a16="http://schemas.microsoft.com/office/drawing/2014/main" val="4273068955"/>
                    </a:ext>
                  </a:extLst>
                </a:gridCol>
                <a:gridCol w="6332485">
                  <a:extLst>
                    <a:ext uri="{9D8B030D-6E8A-4147-A177-3AD203B41FA5}">
                      <a16:colId xmlns:a16="http://schemas.microsoft.com/office/drawing/2014/main" val="584816346"/>
                    </a:ext>
                  </a:extLst>
                </a:gridCol>
              </a:tblGrid>
              <a:tr h="207548">
                <a:tc gridSpan="2">
                  <a:txBody>
                    <a:bodyPr/>
                    <a:lstStyle/>
                    <a:p>
                      <a:r>
                        <a:rPr lang="en-US" sz="800"/>
                        <a:t>Definition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118862243"/>
                  </a:ext>
                </a:extLst>
              </a:tr>
              <a:tr h="207548">
                <a:tc>
                  <a:txBody>
                    <a:bodyPr/>
                    <a:lstStyle/>
                    <a:p>
                      <a:r>
                        <a:rPr lang="en-US" sz="800"/>
                        <a:t>Yes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800"/>
                        <a:t>Populations within this entity </a:t>
                      </a:r>
                      <a:r>
                        <a:rPr lang="en-US" sz="800" u="sng"/>
                        <a:t>will</a:t>
                      </a:r>
                      <a:r>
                        <a:rPr lang="en-US" sz="800"/>
                        <a:t> log on to </a:t>
                      </a:r>
                      <a:r>
                        <a:rPr lang="en-US" sz="800" err="1"/>
                        <a:t>WolfieONE</a:t>
                      </a:r>
                      <a:r>
                        <a:rPr lang="en-US" sz="800"/>
                        <a:t> Oracle Cloud to transact and/or perform reporting activities.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1915153"/>
                  </a:ext>
                </a:extLst>
              </a:tr>
              <a:tr h="207548">
                <a:tc>
                  <a:txBody>
                    <a:bodyPr/>
                    <a:lstStyle/>
                    <a:p>
                      <a:r>
                        <a:rPr lang="en-US" sz="800"/>
                        <a:t>No</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a:t>Populations within this entity </a:t>
                      </a:r>
                      <a:r>
                        <a:rPr lang="en-US" sz="800" u="sng"/>
                        <a:t>will not</a:t>
                      </a:r>
                      <a:r>
                        <a:rPr lang="en-US" sz="800"/>
                        <a:t> log on to </a:t>
                      </a:r>
                      <a:r>
                        <a:rPr lang="en-US" sz="800" err="1"/>
                        <a:t>WolfieONE</a:t>
                      </a:r>
                      <a:r>
                        <a:rPr lang="en-US" sz="800"/>
                        <a:t> Oracle Cloud to transact and/or perform reporting activities.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6917668"/>
                  </a:ext>
                </a:extLst>
              </a:tr>
              <a:tr h="207548">
                <a:tc>
                  <a:txBody>
                    <a:bodyPr/>
                    <a:lstStyle/>
                    <a:p>
                      <a:r>
                        <a:rPr lang="en-US" sz="800"/>
                        <a:t>Integrate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800"/>
                        <a:t>Data from this entity will integrate with </a:t>
                      </a:r>
                      <a:r>
                        <a:rPr lang="en-US" sz="800" err="1"/>
                        <a:t>WolfieONE</a:t>
                      </a:r>
                      <a:r>
                        <a:rPr lang="en-US" sz="800"/>
                        <a:t> Oracle Cloud.</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5247874"/>
                  </a:ext>
                </a:extLst>
              </a:tr>
              <a:tr h="207548">
                <a:tc gridSpan="2">
                  <a:txBody>
                    <a:bodyPr/>
                    <a:lstStyle/>
                    <a:p>
                      <a:r>
                        <a:rPr lang="en-US" sz="800" b="1">
                          <a:solidFill>
                            <a:schemeClr val="bg1"/>
                          </a:solidFill>
                        </a:rPr>
                        <a:t>Notes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000D"/>
                    </a:solidFill>
                  </a:tcPr>
                </a:tc>
                <a:tc hMerge="1">
                  <a:txBody>
                    <a:bodyPr/>
                    <a:lstStyle/>
                    <a:p>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4970188"/>
                  </a:ext>
                </a:extLst>
              </a:tr>
              <a:tr h="525780">
                <a:tc gridSpan="2">
                  <a:txBody>
                    <a:bodyPr/>
                    <a:lstStyle/>
                    <a:p>
                      <a:pPr marL="228600" indent="-228600">
                        <a:buFont typeface="+mj-lt"/>
                        <a:buAutoNum type="arabicPeriod"/>
                      </a:pPr>
                      <a:r>
                        <a:rPr lang="en-US" sz="800" b="1"/>
                        <a:t>SBUH / LISVH</a:t>
                      </a:r>
                      <a:r>
                        <a:rPr lang="en-US" sz="800"/>
                        <a:t>:  EPM at summary level - they have their own budget system for daily operations.  ERP – integrate for URAS reporting purposes – they have their own GL.  Will load audited financial statement data to FCCS for consolidated financial reporting.</a:t>
                      </a:r>
                    </a:p>
                    <a:p>
                      <a:pPr marL="228600" indent="-228600">
                        <a:buFont typeface="+mj-lt"/>
                        <a:buAutoNum type="arabicPeriod"/>
                      </a:pPr>
                      <a:r>
                        <a:rPr lang="en-US" sz="800" b="1"/>
                        <a:t>ELI/SBSH/Other SBM Affiliates</a:t>
                      </a:r>
                      <a:r>
                        <a:rPr lang="en-US" sz="800"/>
                        <a:t>: These entities will load audited financial statement data to FCCS for consolidated financial reporting. </a:t>
                      </a:r>
                      <a:endParaRPr lang="en-US" sz="800">
                        <a:solidFill>
                          <a:srgbClr val="FF0000"/>
                        </a:solidFill>
                      </a:endParaRPr>
                    </a:p>
                    <a:p>
                      <a:pPr marL="228600" indent="-228600">
                        <a:buFont typeface="+mj-lt"/>
                        <a:buAutoNum type="arabicPeriod"/>
                      </a:pPr>
                      <a:r>
                        <a:rPr lang="en-US" sz="800" b="1"/>
                        <a:t>RF</a:t>
                      </a:r>
                      <a:r>
                        <a:rPr lang="en-US" sz="800"/>
                        <a:t>: HCM consideration – RF employees include select CPMP and SBF staff.</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8580529"/>
                  </a:ext>
                </a:extLst>
              </a:tr>
            </a:tbl>
          </a:graphicData>
        </a:graphic>
      </p:graphicFrame>
      <p:pic>
        <p:nvPicPr>
          <p:cNvPr id="2" name="Google Shape;216;p35">
            <a:extLst>
              <a:ext uri="{FF2B5EF4-FFF2-40B4-BE49-F238E27FC236}">
                <a16:creationId xmlns:a16="http://schemas.microsoft.com/office/drawing/2014/main" id="{11371EC8-7150-9B4F-C697-8B07B754201A}"/>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099938" y="172688"/>
            <a:ext cx="1709174" cy="249525"/>
          </a:xfrm>
          <a:prstGeom prst="rect">
            <a:avLst/>
          </a:prstGeom>
          <a:noFill/>
          <a:ln>
            <a:noFill/>
          </a:ln>
        </p:spPr>
      </p:pic>
    </p:spTree>
    <p:extLst>
      <p:ext uri="{BB962C8B-B14F-4D97-AF65-F5344CB8AC3E}">
        <p14:creationId xmlns:p14="http://schemas.microsoft.com/office/powerpoint/2010/main" val="561173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4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984075" y="216075"/>
            <a:ext cx="1709174" cy="249525"/>
          </a:xfrm>
          <a:prstGeom prst="rect">
            <a:avLst/>
          </a:prstGeom>
          <a:noFill/>
          <a:ln>
            <a:noFill/>
          </a:ln>
        </p:spPr>
      </p:pic>
      <p:sp>
        <p:nvSpPr>
          <p:cNvPr id="3" name="Title 2">
            <a:extLst>
              <a:ext uri="{FF2B5EF4-FFF2-40B4-BE49-F238E27FC236}">
                <a16:creationId xmlns:a16="http://schemas.microsoft.com/office/drawing/2014/main" id="{DC400305-F32A-4C34-1916-CD4FDD19F0C4}"/>
              </a:ext>
            </a:extLst>
          </p:cNvPr>
          <p:cNvSpPr txBox="1">
            <a:spLocks noGrp="1"/>
          </p:cNvSpPr>
          <p:nvPr>
            <p:ph type="title" idx="4294967295"/>
          </p:nvPr>
        </p:nvSpPr>
        <p:spPr>
          <a:xfrm>
            <a:off x="386913" y="466992"/>
            <a:ext cx="8490387" cy="650581"/>
          </a:xfrm>
          <a:prstGeom prst="rect">
            <a:avLst/>
          </a:prstGeom>
          <a:noFill/>
          <a:ln>
            <a:noFill/>
            <a:prstDash/>
          </a:ln>
          <a:effectLst/>
        </p:spPr>
        <p:txBody>
          <a:bodyPr rot="0" spcFirstLastPara="0" vertOverflow="overflow" horzOverflow="overflow" vert="horz" wrap="square" lIns="68580" tIns="34290" rIns="68580" bIns="34290" numCol="1" spcCol="0" rtlCol="0" fromWordArt="0" anchor="b" anchorCtr="0" forceAA="0" compatLnSpc="1">
            <a:prstTxWarp prst="textNoShape">
              <a:avLst/>
            </a:prstTxWarp>
            <a:normAutofit fontScale="90000"/>
          </a:bodyPr>
          <a:lstStyle/>
          <a:p>
            <a:pPr marL="0" marR="0" lvl="0" indent="0" algn="l" defTabSz="914400" rtl="0" eaLnBrk="1" fontAlgn="auto" latinLnBrk="0" hangingPunct="1">
              <a:lnSpc>
                <a:spcPct val="90000"/>
              </a:lnSpc>
              <a:spcBef>
                <a:spcPct val="0"/>
              </a:spcBef>
              <a:spcAft>
                <a:spcPts val="450"/>
              </a:spcAft>
              <a:buClr>
                <a:srgbClr val="000000"/>
              </a:buClr>
              <a:buSzTx/>
              <a:buFont typeface="Arial"/>
              <a:buNone/>
              <a:tabLst/>
              <a:defRPr/>
            </a:pPr>
            <a:r>
              <a:rPr kumimoji="0" lang="en-US" sz="3000" b="0" i="0" u="none" strike="noStrike" kern="0" cap="none" spc="0" normalizeH="0" baseline="0" noProof="0" dirty="0">
                <a:ln>
                  <a:noFill/>
                </a:ln>
                <a:solidFill>
                  <a:schemeClr val="bg2"/>
                </a:solidFill>
                <a:effectLst/>
                <a:uLnTx/>
                <a:uFillTx/>
                <a:latin typeface="Montserrat ExtraBold" panose="00000900000000000000" pitchFamily="2" charset="0"/>
                <a:ea typeface="Lato" panose="020F0502020204030203" pitchFamily="34" charset="0"/>
                <a:cs typeface="Lato" panose="020F0502020204030203" pitchFamily="34" charset="0"/>
                <a:sym typeface="Arial"/>
              </a:rPr>
              <a:t>Workstreams relevant </a:t>
            </a:r>
            <a:r>
              <a:rPr kumimoji="0" lang="en-US" sz="2600" b="0" i="0" u="none" strike="noStrike" kern="0" cap="none" spc="0" normalizeH="0" baseline="0" noProof="0" dirty="0">
                <a:ln>
                  <a:noFill/>
                </a:ln>
                <a:solidFill>
                  <a:schemeClr val="tx1"/>
                </a:solidFill>
                <a:effectLst/>
                <a:uLnTx/>
                <a:uFillTx/>
                <a:latin typeface="Montserrat "/>
                <a:ea typeface="Lato" panose="020F0502020204030203" pitchFamily="34" charset="0"/>
                <a:cs typeface="Lato" panose="020F0502020204030203" pitchFamily="34" charset="0"/>
                <a:sym typeface="Arial"/>
              </a:rPr>
              <a:t>to Champions for now:</a:t>
            </a:r>
          </a:p>
        </p:txBody>
      </p:sp>
      <p:sp>
        <p:nvSpPr>
          <p:cNvPr id="5" name="TextBox 4">
            <a:extLst>
              <a:ext uri="{FF2B5EF4-FFF2-40B4-BE49-F238E27FC236}">
                <a16:creationId xmlns:a16="http://schemas.microsoft.com/office/drawing/2014/main" id="{2E984487-8D4E-3177-B4E2-E1455147ABC2}"/>
              </a:ext>
            </a:extLst>
          </p:cNvPr>
          <p:cNvSpPr txBox="1"/>
          <p:nvPr/>
        </p:nvSpPr>
        <p:spPr>
          <a:xfrm>
            <a:off x="266700" y="1098496"/>
            <a:ext cx="8407283" cy="2423740"/>
          </a:xfrm>
          <a:prstGeom prst="rect">
            <a:avLst/>
          </a:prstGeom>
          <a:noFill/>
        </p:spPr>
        <p:txBody>
          <a:bodyPr wrap="square" rtlCol="0">
            <a:spAutoFit/>
          </a:bodyPr>
          <a:lstStyle/>
          <a:p>
            <a:pPr marL="285750" indent="-285750">
              <a:buFont typeface="Arial" panose="020B0604020202020204" pitchFamily="34" charset="0"/>
              <a:buChar char="•"/>
            </a:pPr>
            <a:r>
              <a:rPr lang="en-US" sz="1250" b="1" dirty="0">
                <a:solidFill>
                  <a:srgbClr val="00B050"/>
                </a:solidFill>
                <a:latin typeface="Montserrat" panose="00000500000000000000" pitchFamily="2" charset="0"/>
              </a:rPr>
              <a:t>Enterprise Resource Planning (ERP): all things Accounting &amp; Reconciliation! </a:t>
            </a:r>
          </a:p>
          <a:p>
            <a:r>
              <a:rPr lang="en-US" sz="1250" dirty="0">
                <a:solidFill>
                  <a:schemeClr val="tx1"/>
                </a:solidFill>
                <a:latin typeface="Montserrat" panose="00000500000000000000" pitchFamily="2" charset="0"/>
              </a:rPr>
              <a:t>Note: Student receivables and SIS are not changing (Campus Solutions).</a:t>
            </a:r>
          </a:p>
          <a:p>
            <a:pPr marL="285750" indent="-285750">
              <a:buFont typeface="Arial" panose="020B0604020202020204" pitchFamily="34" charset="0"/>
              <a:buChar char="•"/>
            </a:pPr>
            <a:endParaRPr lang="en-US" sz="1250" b="1" dirty="0">
              <a:solidFill>
                <a:srgbClr val="00B050"/>
              </a:solidFill>
              <a:latin typeface="Montserrat" panose="00000500000000000000" pitchFamily="2" charset="0"/>
            </a:endParaRPr>
          </a:p>
          <a:p>
            <a:pPr marL="285750" indent="-285750">
              <a:buFont typeface="Arial" panose="020B0604020202020204" pitchFamily="34" charset="0"/>
              <a:buChar char="•"/>
            </a:pPr>
            <a:r>
              <a:rPr lang="en-US" sz="1250" b="1" dirty="0">
                <a:solidFill>
                  <a:srgbClr val="00B050"/>
                </a:solidFill>
                <a:latin typeface="Montserrat" panose="00000500000000000000" pitchFamily="2" charset="0"/>
              </a:rPr>
              <a:t>Human Capital Management: HR processes </a:t>
            </a:r>
          </a:p>
          <a:p>
            <a:r>
              <a:rPr lang="en-US" sz="1250" dirty="0">
                <a:solidFill>
                  <a:schemeClr val="tx1"/>
                </a:solidFill>
                <a:latin typeface="Montserrat" panose="00000500000000000000" pitchFamily="2" charset="0"/>
              </a:rPr>
              <a:t>What’s not changing: </a:t>
            </a:r>
            <a:r>
              <a:rPr lang="en-US" sz="1250" dirty="0" err="1">
                <a:solidFill>
                  <a:schemeClr val="tx1"/>
                </a:solidFill>
                <a:latin typeface="Montserrat" panose="00000500000000000000" pitchFamily="2" charset="0"/>
              </a:rPr>
              <a:t>Interfolio</a:t>
            </a:r>
            <a:r>
              <a:rPr lang="en-US" sz="1250" dirty="0">
                <a:solidFill>
                  <a:schemeClr val="tx1"/>
                </a:solidFill>
                <a:latin typeface="Montserrat" panose="00000500000000000000" pitchFamily="2" charset="0"/>
              </a:rPr>
              <a:t>, Handshake, Kronos, and HealthStream</a:t>
            </a:r>
          </a:p>
          <a:p>
            <a:pPr marL="285750" indent="-285750">
              <a:buFont typeface="Arial" panose="020B0604020202020204" pitchFamily="34" charset="0"/>
              <a:buChar char="•"/>
            </a:pPr>
            <a:endParaRPr lang="en-US" sz="1250" b="1" dirty="0">
              <a:solidFill>
                <a:srgbClr val="00B050"/>
              </a:solidFill>
              <a:latin typeface="Montserrat" panose="00000500000000000000" pitchFamily="2" charset="0"/>
            </a:endParaRPr>
          </a:p>
          <a:p>
            <a:pPr marL="285750" indent="-285750">
              <a:buFont typeface="Arial" panose="020B0604020202020204" pitchFamily="34" charset="0"/>
              <a:buChar char="•"/>
            </a:pPr>
            <a:r>
              <a:rPr lang="en-US" sz="1250" b="1" dirty="0">
                <a:solidFill>
                  <a:srgbClr val="00B050"/>
                </a:solidFill>
                <a:latin typeface="Montserrat" panose="00000500000000000000" pitchFamily="2" charset="0"/>
              </a:rPr>
              <a:t>Enterprise Performance Management: Budgeting, planning and forecasting. </a:t>
            </a:r>
          </a:p>
          <a:p>
            <a:pPr marL="285750" indent="-285750">
              <a:buFont typeface="Arial" panose="020B0604020202020204" pitchFamily="34" charset="0"/>
              <a:buChar char="•"/>
            </a:pPr>
            <a:endParaRPr lang="en-US" sz="1250" dirty="0">
              <a:latin typeface="Montserrat" panose="00000500000000000000" pitchFamily="2" charset="0"/>
            </a:endParaRPr>
          </a:p>
          <a:p>
            <a:pPr marL="285750" indent="-285750">
              <a:buFont typeface="Arial" panose="020B0604020202020204" pitchFamily="34" charset="0"/>
              <a:buChar char="•"/>
            </a:pPr>
            <a:r>
              <a:rPr lang="en-US" sz="1250" dirty="0">
                <a:latin typeface="Montserrat" panose="00000500000000000000" pitchFamily="2" charset="0"/>
              </a:rPr>
              <a:t>Technology: particularly </a:t>
            </a:r>
            <a:r>
              <a:rPr lang="en-US" sz="1250" b="1" dirty="0">
                <a:solidFill>
                  <a:srgbClr val="00B050"/>
                </a:solidFill>
                <a:latin typeface="Montserrat" panose="00000500000000000000" pitchFamily="2" charset="0"/>
              </a:rPr>
              <a:t>Reporting (queries, out of the box, custom)</a:t>
            </a:r>
            <a:r>
              <a:rPr lang="en-US" sz="1250" dirty="0">
                <a:latin typeface="Montserrat" panose="00000500000000000000" pitchFamily="2" charset="0"/>
              </a:rPr>
              <a:t>  </a:t>
            </a:r>
          </a:p>
          <a:p>
            <a:pPr marL="285750" indent="-285750">
              <a:buFont typeface="Arial" panose="020B0604020202020204" pitchFamily="34" charset="0"/>
              <a:buChar char="•"/>
            </a:pPr>
            <a:endParaRPr lang="en-US" sz="1250" dirty="0">
              <a:latin typeface="Montserrat" panose="00000500000000000000" pitchFamily="2" charset="0"/>
            </a:endParaRPr>
          </a:p>
          <a:p>
            <a:pPr marL="285750" indent="-285750">
              <a:buFont typeface="Arial" panose="020B0604020202020204" pitchFamily="34" charset="0"/>
              <a:buChar char="•"/>
            </a:pPr>
            <a:r>
              <a:rPr lang="en-US" sz="1250" dirty="0">
                <a:latin typeface="Montserrat" panose="00000500000000000000" pitchFamily="2" charset="0"/>
              </a:rPr>
              <a:t>Change Management</a:t>
            </a:r>
          </a:p>
          <a:p>
            <a:endParaRPr lang="en-US" dirty="0"/>
          </a:p>
        </p:txBody>
      </p:sp>
    </p:spTree>
    <p:extLst>
      <p:ext uri="{BB962C8B-B14F-4D97-AF65-F5344CB8AC3E}">
        <p14:creationId xmlns:p14="http://schemas.microsoft.com/office/powerpoint/2010/main" val="78856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a:extLst>
            <a:ext uri="{FF2B5EF4-FFF2-40B4-BE49-F238E27FC236}">
              <a16:creationId xmlns:a16="http://schemas.microsoft.com/office/drawing/2014/main" id="{42D65CA5-45E4-4DB3-5BE3-62E4670BFDF7}"/>
            </a:ext>
          </a:extLst>
        </p:cNvPr>
        <p:cNvGrpSpPr/>
        <p:nvPr/>
      </p:nvGrpSpPr>
      <p:grpSpPr>
        <a:xfrm>
          <a:off x="0" y="0"/>
          <a:ext cx="0" cy="0"/>
          <a:chOff x="0" y="0"/>
          <a:chExt cx="0" cy="0"/>
        </a:xfrm>
      </p:grpSpPr>
      <p:sp>
        <p:nvSpPr>
          <p:cNvPr id="179" name="Google Shape;179;p33">
            <a:extLst>
              <a:ext uri="{FF2B5EF4-FFF2-40B4-BE49-F238E27FC236}">
                <a16:creationId xmlns:a16="http://schemas.microsoft.com/office/drawing/2014/main" id="{DDC8E0F0-18E4-3C10-E6C3-7CD2B8E192AC}"/>
              </a:ext>
            </a:extLst>
          </p:cNvPr>
          <p:cNvSpPr txBox="1">
            <a:spLocks noGrp="1"/>
          </p:cNvSpPr>
          <p:nvPr>
            <p:ph type="title" idx="4294967295"/>
          </p:nvPr>
        </p:nvSpPr>
        <p:spPr>
          <a:xfrm>
            <a:off x="518185" y="1097124"/>
            <a:ext cx="7886700" cy="2449621"/>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80000"/>
              </a:lnSpc>
              <a:spcBef>
                <a:spcPts val="0"/>
              </a:spcBef>
              <a:spcAft>
                <a:spcPts val="0"/>
              </a:spcAft>
              <a:buClr>
                <a:schemeClr val="lt1"/>
              </a:buClr>
              <a:buSzPts val="5000"/>
              <a:buFont typeface="Montserrat ExtraBold"/>
              <a:buNone/>
              <a:tabLst/>
              <a:defRPr/>
            </a:pPr>
            <a:r>
              <a:rPr kumimoji="0" lang="en-US" sz="4800" b="1" i="0" u="none" strike="noStrike" kern="0" cap="none" spc="0" normalizeH="0" baseline="0" noProof="0" dirty="0" err="1">
                <a:ln>
                  <a:noFill/>
                </a:ln>
                <a:solidFill>
                  <a:srgbClr val="FFFFFF"/>
                </a:solidFill>
                <a:effectLst/>
                <a:uLnTx/>
                <a:uFillTx/>
                <a:latin typeface="Montserrat" panose="00000500000000000000" pitchFamily="2" charset="0"/>
                <a:ea typeface="Zilla Slab Medium"/>
                <a:cs typeface="Zilla Slab Medium"/>
                <a:sym typeface="Zilla Slab Medium"/>
              </a:rPr>
              <a:t>WolfieONE</a:t>
            </a:r>
            <a:r>
              <a:rPr kumimoji="0" lang="en-US" sz="4800" b="1" i="0" u="none" strike="noStrike" kern="0" cap="none" spc="0" normalizeH="0" baseline="0" noProof="0" dirty="0">
                <a:ln>
                  <a:noFill/>
                </a:ln>
                <a:solidFill>
                  <a:srgbClr val="FFFFFF"/>
                </a:solidFill>
                <a:effectLst/>
                <a:uLnTx/>
                <a:uFillTx/>
                <a:latin typeface="Montserrat" panose="00000500000000000000" pitchFamily="2" charset="0"/>
                <a:ea typeface="Zilla Slab Medium"/>
                <a:cs typeface="Zilla Slab Medium"/>
                <a:sym typeface="Zilla Slab Medium"/>
              </a:rPr>
              <a:t> - Changes</a:t>
            </a:r>
          </a:p>
          <a:p>
            <a:pPr marL="0" marR="0" lvl="0" indent="0" algn="l" defTabSz="914400" rtl="0" eaLnBrk="1" fontAlgn="auto" latinLnBrk="0" hangingPunct="1">
              <a:lnSpc>
                <a:spcPct val="80000"/>
              </a:lnSpc>
              <a:spcBef>
                <a:spcPts val="0"/>
              </a:spcBef>
              <a:spcAft>
                <a:spcPts val="0"/>
              </a:spcAft>
              <a:buClr>
                <a:schemeClr val="lt1"/>
              </a:buClr>
              <a:buSzPts val="5000"/>
              <a:buFont typeface="Montserrat ExtraBold"/>
              <a:buNone/>
              <a:tabLst/>
              <a:defRPr/>
            </a:pPr>
            <a:endParaRPr kumimoji="0" lang="en-US" sz="1100" b="0" i="0" u="none" strike="noStrike" kern="0" cap="none" spc="0" normalizeH="0" baseline="0" noProof="0" dirty="0">
              <a:ln>
                <a:noFill/>
              </a:ln>
              <a:solidFill>
                <a:srgbClr val="FFFFFF"/>
              </a:solidFill>
              <a:effectLst/>
              <a:uLnTx/>
              <a:uFillTx/>
              <a:latin typeface="Zilla Slab Medium"/>
              <a:ea typeface="Zilla Slab Medium"/>
              <a:cs typeface="Zilla Slab Medium"/>
              <a:sym typeface="Zilla Slab Medium"/>
            </a:endParaRPr>
          </a:p>
          <a:p>
            <a:pPr marL="0" marR="0" lvl="0" indent="0" algn="l" defTabSz="914400" rtl="0" eaLnBrk="1" fontAlgn="auto" latinLnBrk="0" hangingPunct="1">
              <a:lnSpc>
                <a:spcPct val="80000"/>
              </a:lnSpc>
              <a:spcBef>
                <a:spcPts val="0"/>
              </a:spcBef>
              <a:spcAft>
                <a:spcPts val="0"/>
              </a:spcAft>
              <a:buClr>
                <a:schemeClr val="lt1"/>
              </a:buClr>
              <a:buSzPts val="5000"/>
              <a:buFont typeface="Montserrat ExtraBold"/>
              <a:buNone/>
              <a:tabLst/>
              <a:defRPr/>
            </a:pPr>
            <a:endParaRPr kumimoji="0" lang="en-US" sz="1400" b="1" i="0" u="none" strike="noStrike" kern="0" cap="none" spc="0" normalizeH="0" baseline="0" noProof="0" dirty="0">
              <a:ln>
                <a:noFill/>
              </a:ln>
              <a:solidFill>
                <a:srgbClr val="FFFFFF"/>
              </a:solidFill>
              <a:effectLst/>
              <a:uLnTx/>
              <a:uFillTx/>
              <a:latin typeface="Zilla Slab"/>
              <a:ea typeface="Zilla Slab"/>
              <a:cs typeface="Zilla Slab"/>
              <a:sym typeface="Zilla Slab"/>
            </a:endParaRPr>
          </a:p>
        </p:txBody>
      </p:sp>
      <p:pic>
        <p:nvPicPr>
          <p:cNvPr id="4" name="Picture 3">
            <a:extLst>
              <a:ext uri="{FF2B5EF4-FFF2-40B4-BE49-F238E27FC236}">
                <a16:creationId xmlns:a16="http://schemas.microsoft.com/office/drawing/2014/main" id="{9B379092-8D4D-18AE-B97E-5275929151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8033" y="127867"/>
            <a:ext cx="1198919" cy="358831"/>
          </a:xfrm>
          <a:prstGeom prst="rect">
            <a:avLst/>
          </a:prstGeom>
        </p:spPr>
      </p:pic>
      <p:pic>
        <p:nvPicPr>
          <p:cNvPr id="5" name="Picture 4">
            <a:extLst>
              <a:ext uri="{FF2B5EF4-FFF2-40B4-BE49-F238E27FC236}">
                <a16:creationId xmlns:a16="http://schemas.microsoft.com/office/drawing/2014/main" id="{F1FBE710-F05F-ABD8-E571-FCC473D2C29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3378" y="203672"/>
            <a:ext cx="1703272" cy="247403"/>
          </a:xfrm>
          <a:prstGeom prst="rect">
            <a:avLst/>
          </a:prstGeom>
        </p:spPr>
      </p:pic>
    </p:spTree>
    <p:extLst>
      <p:ext uri="{BB962C8B-B14F-4D97-AF65-F5344CB8AC3E}">
        <p14:creationId xmlns:p14="http://schemas.microsoft.com/office/powerpoint/2010/main" val="2427620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1">
          <a:extLst>
            <a:ext uri="{FF2B5EF4-FFF2-40B4-BE49-F238E27FC236}">
              <a16:creationId xmlns:a16="http://schemas.microsoft.com/office/drawing/2014/main" id="{F1639485-09C1-F7E5-8BEC-CF3AE289C0C4}"/>
            </a:ext>
          </a:extLst>
        </p:cNvPr>
        <p:cNvGrpSpPr/>
        <p:nvPr/>
      </p:nvGrpSpPr>
      <p:grpSpPr>
        <a:xfrm>
          <a:off x="0" y="0"/>
          <a:ext cx="0" cy="0"/>
          <a:chOff x="0" y="0"/>
          <a:chExt cx="0" cy="0"/>
        </a:xfrm>
      </p:grpSpPr>
      <p:pic>
        <p:nvPicPr>
          <p:cNvPr id="343" name="Google Shape;343;p48">
            <a:extLst>
              <a:ext uri="{FF2B5EF4-FFF2-40B4-BE49-F238E27FC236}">
                <a16:creationId xmlns:a16="http://schemas.microsoft.com/office/drawing/2014/main" id="{B6694299-D4D3-0B51-32D6-E52C641F1AAB}"/>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984075" y="216075"/>
            <a:ext cx="1709174" cy="249525"/>
          </a:xfrm>
          <a:prstGeom prst="rect">
            <a:avLst/>
          </a:prstGeom>
          <a:noFill/>
          <a:ln>
            <a:noFill/>
          </a:ln>
        </p:spPr>
      </p:pic>
      <p:sp>
        <p:nvSpPr>
          <p:cNvPr id="3" name="Title 1">
            <a:extLst>
              <a:ext uri="{FF2B5EF4-FFF2-40B4-BE49-F238E27FC236}">
                <a16:creationId xmlns:a16="http://schemas.microsoft.com/office/drawing/2014/main" id="{07E61448-FC90-DD1C-AE4D-89DB39C8471B}"/>
              </a:ext>
            </a:extLst>
          </p:cNvPr>
          <p:cNvSpPr txBox="1">
            <a:spLocks noGrp="1"/>
          </p:cNvSpPr>
          <p:nvPr>
            <p:ph type="title" idx="4294967295"/>
          </p:nvPr>
        </p:nvSpPr>
        <p:spPr>
          <a:xfrm>
            <a:off x="259116" y="61821"/>
            <a:ext cx="6431796" cy="599581"/>
          </a:xfrm>
          <a:prstGeom prst="rect">
            <a:avLst/>
          </a:prstGeom>
          <a:solidFill>
            <a:srgbClr val="FFFFFF"/>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003385"/>
                </a:solidFill>
                <a:latin typeface="Montserrat ExtraBold" pitchFamily="2" charset="77"/>
                <a:ea typeface="Roboto Condensed" panose="02000000000000000000" pitchFamily="2" charset="0"/>
                <a:cs typeface="Montserrat ExtraBold" pitchFamily="2" charset="77"/>
              </a:defRPr>
            </a:lvl1pPr>
          </a:lstStyle>
          <a:p>
            <a:pPr marL="0" marR="0" lvl="0" indent="0" algn="l" defTabSz="914400" rtl="0" eaLnBrk="1" fontAlgn="auto" latinLnBrk="0" hangingPunct="1">
              <a:lnSpc>
                <a:spcPct val="90000"/>
              </a:lnSpc>
              <a:spcBef>
                <a:spcPct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chemeClr val="bg2"/>
                </a:solidFill>
                <a:effectLst/>
                <a:uLnTx/>
                <a:uFillTx/>
                <a:latin typeface="Montserrat" panose="00000500000000000000" pitchFamily="2" charset="0"/>
                <a:ea typeface="Roboto Condensed" panose="02000000000000000000" pitchFamily="2" charset="0"/>
                <a:cs typeface="Montserrat ExtraBold" pitchFamily="2" charset="77"/>
                <a:sym typeface="Arial"/>
              </a:rPr>
              <a:t>What’s Changing?</a:t>
            </a:r>
          </a:p>
        </p:txBody>
      </p:sp>
      <p:graphicFrame>
        <p:nvGraphicFramePr>
          <p:cNvPr id="2" name="Table 1">
            <a:extLst>
              <a:ext uri="{FF2B5EF4-FFF2-40B4-BE49-F238E27FC236}">
                <a16:creationId xmlns:a16="http://schemas.microsoft.com/office/drawing/2014/main" id="{4644D615-7A66-9902-3C69-25D827E7801C}"/>
              </a:ext>
            </a:extLst>
          </p:cNvPr>
          <p:cNvGraphicFramePr>
            <a:graphicFrameLocks noGrp="1"/>
          </p:cNvGraphicFramePr>
          <p:nvPr/>
        </p:nvGraphicFramePr>
        <p:xfrm>
          <a:off x="259116" y="763662"/>
          <a:ext cx="8457452" cy="3649706"/>
        </p:xfrm>
        <a:graphic>
          <a:graphicData uri="http://schemas.openxmlformats.org/drawingml/2006/table">
            <a:tbl>
              <a:tblPr firstRow="1"/>
              <a:tblGrid>
                <a:gridCol w="4167587">
                  <a:extLst>
                    <a:ext uri="{9D8B030D-6E8A-4147-A177-3AD203B41FA5}">
                      <a16:colId xmlns:a16="http://schemas.microsoft.com/office/drawing/2014/main" val="314665359"/>
                    </a:ext>
                  </a:extLst>
                </a:gridCol>
                <a:gridCol w="4289865">
                  <a:extLst>
                    <a:ext uri="{9D8B030D-6E8A-4147-A177-3AD203B41FA5}">
                      <a16:colId xmlns:a16="http://schemas.microsoft.com/office/drawing/2014/main" val="1982553607"/>
                    </a:ext>
                  </a:extLst>
                </a:gridCol>
              </a:tblGrid>
              <a:tr h="349533">
                <a:tc>
                  <a:txBody>
                    <a:bodyPr/>
                    <a:lstStyle/>
                    <a:p>
                      <a:pPr algn="ctr" fontAlgn="base"/>
                      <a:r>
                        <a:rPr lang="en-US" sz="1400" b="1" i="0" u="none" strike="noStrike">
                          <a:solidFill>
                            <a:srgbClr val="FFFFFF"/>
                          </a:solidFill>
                          <a:effectLst/>
                          <a:latin typeface="Montserrat"/>
                        </a:rPr>
                        <a:t>CURRENT STATE SYSTEMS/PROCESS</a:t>
                      </a:r>
                      <a:r>
                        <a:rPr lang="en-US" sz="1400" b="1" i="0">
                          <a:solidFill>
                            <a:srgbClr val="FFFFFF"/>
                          </a:solidFill>
                          <a:effectLst/>
                          <a:latin typeface="Montserrat"/>
                        </a:rPr>
                        <a:t>​</a:t>
                      </a:r>
                    </a:p>
                  </a:txBody>
                  <a:tcPr marL="43692" marR="43692" marT="21846" marB="21846">
                    <a:lnL w="7353" cap="flat" cmpd="sng" algn="ctr">
                      <a:solidFill>
                        <a:srgbClr val="FFFFFF"/>
                      </a:solidFill>
                      <a:prstDash val="solid"/>
                      <a:round/>
                      <a:headEnd type="none" w="med" len="med"/>
                      <a:tailEnd type="none" w="med" len="med"/>
                    </a:lnL>
                    <a:lnR w="7353" cap="flat" cmpd="sng" algn="ctr">
                      <a:solidFill>
                        <a:srgbClr val="FFFFFF"/>
                      </a:solidFill>
                      <a:prstDash val="solid"/>
                      <a:round/>
                      <a:headEnd type="none" w="med" len="med"/>
                      <a:tailEnd type="none" w="med" len="med"/>
                    </a:lnR>
                    <a:lnT w="7353" cap="flat" cmpd="sng" algn="ctr">
                      <a:solidFill>
                        <a:srgbClr val="FFFFFF"/>
                      </a:solidFill>
                      <a:prstDash val="solid"/>
                      <a:round/>
                      <a:headEnd type="none" w="med" len="med"/>
                      <a:tailEnd type="none" w="med" len="med"/>
                    </a:lnT>
                    <a:lnB w="7353" cap="flat" cmpd="sng" algn="ctr">
                      <a:solidFill>
                        <a:srgbClr val="000000"/>
                      </a:solidFill>
                      <a:prstDash val="solid"/>
                      <a:round/>
                      <a:headEnd type="none" w="med" len="med"/>
                      <a:tailEnd type="none" w="med" len="med"/>
                    </a:lnB>
                    <a:solidFill>
                      <a:srgbClr val="C00000"/>
                    </a:solidFill>
                  </a:tcPr>
                </a:tc>
                <a:tc>
                  <a:txBody>
                    <a:bodyPr/>
                    <a:lstStyle/>
                    <a:p>
                      <a:pPr algn="ctr" fontAlgn="base"/>
                      <a:r>
                        <a:rPr lang="en-US" sz="1400" b="1" i="0" u="none" strike="noStrike">
                          <a:solidFill>
                            <a:srgbClr val="FFFFFF"/>
                          </a:solidFill>
                          <a:effectLst/>
                          <a:latin typeface="Montserrat"/>
                        </a:rPr>
                        <a:t>FUTURE STATE SYSTEMS/PROCESS</a:t>
                      </a:r>
                      <a:r>
                        <a:rPr lang="en-US" sz="1400" b="1" i="0">
                          <a:solidFill>
                            <a:srgbClr val="FFFFFF"/>
                          </a:solidFill>
                          <a:effectLst/>
                          <a:latin typeface="Montserrat"/>
                        </a:rPr>
                        <a:t>​</a:t>
                      </a:r>
                    </a:p>
                  </a:txBody>
                  <a:tcPr marL="43692" marR="43692" marT="21846" marB="21846">
                    <a:lnL w="7353" cap="flat" cmpd="sng" algn="ctr">
                      <a:solidFill>
                        <a:srgbClr val="FFFFFF"/>
                      </a:solidFill>
                      <a:prstDash val="solid"/>
                      <a:round/>
                      <a:headEnd type="none" w="med" len="med"/>
                      <a:tailEnd type="none" w="med" len="med"/>
                    </a:lnL>
                    <a:lnR w="7353" cap="flat" cmpd="sng" algn="ctr">
                      <a:solidFill>
                        <a:srgbClr val="FFFFFF"/>
                      </a:solidFill>
                      <a:prstDash val="solid"/>
                      <a:round/>
                      <a:headEnd type="none" w="med" len="med"/>
                      <a:tailEnd type="none" w="med" len="med"/>
                    </a:lnR>
                    <a:lnT w="7353" cap="flat" cmpd="sng" algn="ctr">
                      <a:solidFill>
                        <a:srgbClr val="FFFFFF"/>
                      </a:solidFill>
                      <a:prstDash val="solid"/>
                      <a:round/>
                      <a:headEnd type="none" w="med" len="med"/>
                      <a:tailEnd type="none" w="med" len="med"/>
                    </a:lnT>
                    <a:lnB w="7353"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2798708365"/>
                  </a:ext>
                </a:extLst>
              </a:tr>
              <a:tr h="349533">
                <a:tc>
                  <a:txBody>
                    <a:bodyPr/>
                    <a:lstStyle/>
                    <a:p>
                      <a:pPr algn="l" fontAlgn="base"/>
                      <a:r>
                        <a:rPr lang="en-US" sz="1400" b="0" i="0" u="none" strike="noStrike">
                          <a:solidFill>
                            <a:srgbClr val="000000"/>
                          </a:solidFill>
                          <a:effectLst/>
                          <a:latin typeface="Montserrat"/>
                        </a:rPr>
                        <a:t>Inconsistency across processes and practices</a:t>
                      </a:r>
                      <a:r>
                        <a:rPr lang="en-US" sz="1400" b="0" i="0">
                          <a:solidFill>
                            <a:srgbClr val="000000"/>
                          </a:solidFill>
                          <a:effectLst/>
                          <a:latin typeface="Montserrat"/>
                        </a:rPr>
                        <a:t>​</a:t>
                      </a:r>
                    </a:p>
                  </a:txBody>
                  <a:tcPr marL="43692" marR="43692" marT="21846" marB="21846">
                    <a:lnL w="7353" cap="flat" cmpd="sng" algn="ctr">
                      <a:solidFill>
                        <a:srgbClr val="000000"/>
                      </a:solidFill>
                      <a:prstDash val="solid"/>
                      <a:round/>
                      <a:headEnd type="none" w="med" len="med"/>
                      <a:tailEnd type="none" w="med" len="med"/>
                    </a:lnL>
                    <a:lnR w="7353" cap="flat" cmpd="sng" algn="ctr">
                      <a:solidFill>
                        <a:srgbClr val="000000"/>
                      </a:solidFill>
                      <a:prstDash val="solid"/>
                      <a:round/>
                      <a:headEnd type="none" w="med" len="med"/>
                      <a:tailEnd type="none" w="med" len="med"/>
                    </a:lnR>
                    <a:lnT w="7353" cap="flat" cmpd="sng" algn="ctr">
                      <a:solidFill>
                        <a:srgbClr val="000000"/>
                      </a:solidFill>
                      <a:prstDash val="solid"/>
                      <a:round/>
                      <a:headEnd type="none" w="med" len="med"/>
                      <a:tailEnd type="none" w="med" len="med"/>
                    </a:lnT>
                    <a:lnB w="7353" cap="flat" cmpd="sng" algn="ctr">
                      <a:solidFill>
                        <a:srgbClr val="000000"/>
                      </a:solidFill>
                      <a:prstDash val="solid"/>
                      <a:round/>
                      <a:headEnd type="none" w="med" len="med"/>
                      <a:tailEnd type="none" w="med" len="med"/>
                    </a:lnB>
                    <a:noFill/>
                  </a:tcPr>
                </a:tc>
                <a:tc>
                  <a:txBody>
                    <a:bodyPr/>
                    <a:lstStyle/>
                    <a:p>
                      <a:pPr algn="l" fontAlgn="base"/>
                      <a:r>
                        <a:rPr lang="en-US" sz="1400" b="0" i="0" u="none" strike="noStrike">
                          <a:solidFill>
                            <a:srgbClr val="000000"/>
                          </a:solidFill>
                          <a:effectLst/>
                          <a:latin typeface="Montserrat"/>
                        </a:rPr>
                        <a:t>Standardize processes and practices (80/20)</a:t>
                      </a:r>
                      <a:r>
                        <a:rPr lang="en-US" sz="1400" b="0" i="0">
                          <a:solidFill>
                            <a:srgbClr val="000000"/>
                          </a:solidFill>
                          <a:effectLst/>
                          <a:latin typeface="Montserrat"/>
                        </a:rPr>
                        <a:t>​</a:t>
                      </a:r>
                    </a:p>
                  </a:txBody>
                  <a:tcPr marL="43692" marR="43692" marT="21846" marB="21846">
                    <a:lnL w="7353" cap="flat" cmpd="sng" algn="ctr">
                      <a:solidFill>
                        <a:srgbClr val="000000"/>
                      </a:solidFill>
                      <a:prstDash val="solid"/>
                      <a:round/>
                      <a:headEnd type="none" w="med" len="med"/>
                      <a:tailEnd type="none" w="med" len="med"/>
                    </a:lnL>
                    <a:lnR w="7353" cap="flat" cmpd="sng" algn="ctr">
                      <a:solidFill>
                        <a:srgbClr val="000000"/>
                      </a:solidFill>
                      <a:prstDash val="solid"/>
                      <a:round/>
                      <a:headEnd type="none" w="med" len="med"/>
                      <a:tailEnd type="none" w="med" len="med"/>
                    </a:lnR>
                    <a:lnT w="7353" cap="flat" cmpd="sng" algn="ctr">
                      <a:solidFill>
                        <a:srgbClr val="000000"/>
                      </a:solidFill>
                      <a:prstDash val="solid"/>
                      <a:round/>
                      <a:headEnd type="none" w="med" len="med"/>
                      <a:tailEnd type="none" w="med" len="med"/>
                    </a:lnT>
                    <a:lnB w="735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4328976"/>
                  </a:ext>
                </a:extLst>
              </a:tr>
              <a:tr h="553428">
                <a:tc>
                  <a:txBody>
                    <a:bodyPr/>
                    <a:lstStyle/>
                    <a:p>
                      <a:pPr algn="l" fontAlgn="base"/>
                      <a:r>
                        <a:rPr lang="en-US" sz="1400" b="0" i="0" u="none" strike="noStrike">
                          <a:solidFill>
                            <a:srgbClr val="000000"/>
                          </a:solidFill>
                          <a:effectLst/>
                          <a:latin typeface="Montserrat"/>
                        </a:rPr>
                        <a:t>Oracle/</a:t>
                      </a:r>
                      <a:r>
                        <a:rPr lang="en-US" sz="1400" b="1" i="0" u="none" strike="noStrike">
                          <a:solidFill>
                            <a:srgbClr val="000000"/>
                          </a:solidFill>
                          <a:effectLst/>
                          <a:latin typeface="Montserrat"/>
                        </a:rPr>
                        <a:t>PeopleSoft</a:t>
                      </a:r>
                      <a:r>
                        <a:rPr lang="en-US" sz="1400" b="0" i="0" u="none" strike="noStrike">
                          <a:solidFill>
                            <a:srgbClr val="000000"/>
                          </a:solidFill>
                          <a:effectLst/>
                          <a:latin typeface="Montserrat"/>
                        </a:rPr>
                        <a:t> software for Finance</a:t>
                      </a:r>
                      <a:endParaRPr lang="en-US" sz="1400" b="0" i="0">
                        <a:solidFill>
                          <a:srgbClr val="000000"/>
                        </a:solidFill>
                        <a:effectLst/>
                        <a:latin typeface="Montserrat"/>
                      </a:endParaRPr>
                    </a:p>
                  </a:txBody>
                  <a:tcPr marL="43692" marR="43692" marT="21846" marB="21846">
                    <a:lnL w="7353" cap="flat" cmpd="sng" algn="ctr">
                      <a:solidFill>
                        <a:srgbClr val="000000"/>
                      </a:solidFill>
                      <a:prstDash val="solid"/>
                      <a:round/>
                      <a:headEnd type="none" w="med" len="med"/>
                      <a:tailEnd type="none" w="med" len="med"/>
                    </a:lnL>
                    <a:lnR w="7353" cap="flat" cmpd="sng" algn="ctr">
                      <a:solidFill>
                        <a:srgbClr val="000000"/>
                      </a:solidFill>
                      <a:prstDash val="solid"/>
                      <a:round/>
                      <a:headEnd type="none" w="med" len="med"/>
                      <a:tailEnd type="none" w="med" len="med"/>
                    </a:lnR>
                    <a:lnT w="7353" cap="flat" cmpd="sng" algn="ctr">
                      <a:solidFill>
                        <a:srgbClr val="000000"/>
                      </a:solidFill>
                      <a:prstDash val="solid"/>
                      <a:round/>
                      <a:headEnd type="none" w="med" len="med"/>
                      <a:tailEnd type="none" w="med" len="med"/>
                    </a:lnT>
                    <a:lnB w="7353" cap="flat" cmpd="sng" algn="ctr">
                      <a:solidFill>
                        <a:srgbClr val="000000"/>
                      </a:solidFill>
                      <a:prstDash val="solid"/>
                      <a:round/>
                      <a:headEnd type="none" w="med" len="med"/>
                      <a:tailEnd type="none" w="med" len="med"/>
                    </a:lnB>
                    <a:noFill/>
                  </a:tcPr>
                </a:tc>
                <a:tc>
                  <a:txBody>
                    <a:bodyPr/>
                    <a:lstStyle/>
                    <a:p>
                      <a:pPr algn="l" fontAlgn="base"/>
                      <a:r>
                        <a:rPr lang="en-US" sz="1400" b="0" i="0" u="none" strike="noStrike">
                          <a:solidFill>
                            <a:srgbClr val="000000"/>
                          </a:solidFill>
                          <a:effectLst/>
                          <a:latin typeface="Montserrat"/>
                        </a:rPr>
                        <a:t>Enterprise Resource Planning (ERP) Cloud</a:t>
                      </a:r>
                      <a:endParaRPr lang="en-US" sz="1400" b="0" i="0">
                        <a:solidFill>
                          <a:srgbClr val="000000"/>
                        </a:solidFill>
                        <a:effectLst/>
                        <a:latin typeface="Montserrat"/>
                      </a:endParaRPr>
                    </a:p>
                  </a:txBody>
                  <a:tcPr marL="43692" marR="43692" marT="21846" marB="21846">
                    <a:lnL w="7353" cap="flat" cmpd="sng" algn="ctr">
                      <a:solidFill>
                        <a:srgbClr val="000000"/>
                      </a:solidFill>
                      <a:prstDash val="solid"/>
                      <a:round/>
                      <a:headEnd type="none" w="med" len="med"/>
                      <a:tailEnd type="none" w="med" len="med"/>
                    </a:lnL>
                    <a:lnR w="7353" cap="flat" cmpd="sng" algn="ctr">
                      <a:solidFill>
                        <a:srgbClr val="000000"/>
                      </a:solidFill>
                      <a:prstDash val="solid"/>
                      <a:round/>
                      <a:headEnd type="none" w="med" len="med"/>
                      <a:tailEnd type="none" w="med" len="med"/>
                    </a:lnR>
                    <a:lnT w="7353" cap="flat" cmpd="sng" algn="ctr">
                      <a:solidFill>
                        <a:srgbClr val="000000"/>
                      </a:solidFill>
                      <a:prstDash val="solid"/>
                      <a:round/>
                      <a:headEnd type="none" w="med" len="med"/>
                      <a:tailEnd type="none" w="med" len="med"/>
                    </a:lnT>
                    <a:lnB w="735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0138517"/>
                  </a:ext>
                </a:extLst>
              </a:tr>
              <a:tr h="451481">
                <a:tc>
                  <a:txBody>
                    <a:bodyPr/>
                    <a:lstStyle/>
                    <a:p>
                      <a:pPr algn="l" fontAlgn="base"/>
                      <a:r>
                        <a:rPr lang="en-US" sz="1400" b="0" i="0" u="none" strike="noStrike">
                          <a:solidFill>
                            <a:srgbClr val="000000"/>
                          </a:solidFill>
                          <a:effectLst/>
                          <a:latin typeface="Montserrat"/>
                        </a:rPr>
                        <a:t>Oracle/</a:t>
                      </a:r>
                      <a:r>
                        <a:rPr lang="en-US" sz="1400" b="1" i="0" u="none" strike="noStrike">
                          <a:solidFill>
                            <a:srgbClr val="000000"/>
                          </a:solidFill>
                          <a:effectLst/>
                          <a:latin typeface="Montserrat"/>
                        </a:rPr>
                        <a:t>PeopleSoft</a:t>
                      </a:r>
                      <a:r>
                        <a:rPr lang="en-US" sz="1400" b="0" i="0" u="none" strike="noStrike">
                          <a:solidFill>
                            <a:srgbClr val="000000"/>
                          </a:solidFill>
                          <a:effectLst/>
                          <a:latin typeface="Montserrat"/>
                        </a:rPr>
                        <a:t> software for Human Resources</a:t>
                      </a:r>
                      <a:r>
                        <a:rPr lang="en-US" sz="1400" b="0" i="0">
                          <a:solidFill>
                            <a:srgbClr val="000000"/>
                          </a:solidFill>
                          <a:effectLst/>
                          <a:latin typeface="Montserrat"/>
                        </a:rPr>
                        <a:t>​</a:t>
                      </a:r>
                    </a:p>
                  </a:txBody>
                  <a:tcPr marL="43692" marR="43692" marT="21846" marB="21846">
                    <a:lnL w="7353" cap="flat" cmpd="sng" algn="ctr">
                      <a:solidFill>
                        <a:srgbClr val="000000"/>
                      </a:solidFill>
                      <a:prstDash val="solid"/>
                      <a:round/>
                      <a:headEnd type="none" w="med" len="med"/>
                      <a:tailEnd type="none" w="med" len="med"/>
                    </a:lnL>
                    <a:lnR w="7353" cap="flat" cmpd="sng" algn="ctr">
                      <a:solidFill>
                        <a:srgbClr val="000000"/>
                      </a:solidFill>
                      <a:prstDash val="solid"/>
                      <a:round/>
                      <a:headEnd type="none" w="med" len="med"/>
                      <a:tailEnd type="none" w="med" len="med"/>
                    </a:lnR>
                    <a:lnT w="7353" cap="flat" cmpd="sng" algn="ctr">
                      <a:solidFill>
                        <a:srgbClr val="000000"/>
                      </a:solidFill>
                      <a:prstDash val="solid"/>
                      <a:round/>
                      <a:headEnd type="none" w="med" len="med"/>
                      <a:tailEnd type="none" w="med" len="med"/>
                    </a:lnT>
                    <a:lnB w="7353" cap="flat" cmpd="sng" algn="ctr">
                      <a:solidFill>
                        <a:srgbClr val="000000"/>
                      </a:solidFill>
                      <a:prstDash val="solid"/>
                      <a:round/>
                      <a:headEnd type="none" w="med" len="med"/>
                      <a:tailEnd type="none" w="med" len="med"/>
                    </a:lnB>
                    <a:noFill/>
                  </a:tcPr>
                </a:tc>
                <a:tc>
                  <a:txBody>
                    <a:bodyPr/>
                    <a:lstStyle/>
                    <a:p>
                      <a:pPr algn="l" fontAlgn="base"/>
                      <a:r>
                        <a:rPr lang="en-US" sz="1400" b="0" i="0" u="none" strike="noStrike">
                          <a:solidFill>
                            <a:srgbClr val="000000"/>
                          </a:solidFill>
                          <a:effectLst/>
                          <a:latin typeface="Montserrat"/>
                        </a:rPr>
                        <a:t>Human Capital Management (HCM) Cloud</a:t>
                      </a:r>
                      <a:r>
                        <a:rPr lang="en-US" sz="1400" b="0" i="0">
                          <a:solidFill>
                            <a:srgbClr val="000000"/>
                          </a:solidFill>
                          <a:effectLst/>
                          <a:latin typeface="Montserrat"/>
                        </a:rPr>
                        <a:t>​</a:t>
                      </a:r>
                    </a:p>
                  </a:txBody>
                  <a:tcPr marL="43692" marR="43692" marT="21846" marB="21846">
                    <a:lnL w="7353" cap="flat" cmpd="sng" algn="ctr">
                      <a:solidFill>
                        <a:srgbClr val="000000"/>
                      </a:solidFill>
                      <a:prstDash val="solid"/>
                      <a:round/>
                      <a:headEnd type="none" w="med" len="med"/>
                      <a:tailEnd type="none" w="med" len="med"/>
                    </a:lnL>
                    <a:lnR w="7353" cap="flat" cmpd="sng" algn="ctr">
                      <a:solidFill>
                        <a:srgbClr val="000000"/>
                      </a:solidFill>
                      <a:prstDash val="solid"/>
                      <a:round/>
                      <a:headEnd type="none" w="med" len="med"/>
                      <a:tailEnd type="none" w="med" len="med"/>
                    </a:lnR>
                    <a:lnT w="7353" cap="flat" cmpd="sng" algn="ctr">
                      <a:solidFill>
                        <a:srgbClr val="000000"/>
                      </a:solidFill>
                      <a:prstDash val="solid"/>
                      <a:round/>
                      <a:headEnd type="none" w="med" len="med"/>
                      <a:tailEnd type="none" w="med" len="med"/>
                    </a:lnT>
                    <a:lnB w="735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0214436"/>
                  </a:ext>
                </a:extLst>
              </a:tr>
              <a:tr h="451481">
                <a:tc>
                  <a:txBody>
                    <a:bodyPr/>
                    <a:lstStyle/>
                    <a:p>
                      <a:pPr algn="l" fontAlgn="base"/>
                      <a:r>
                        <a:rPr lang="en-US" sz="1400" b="1" i="0" u="none" strike="noStrike">
                          <a:solidFill>
                            <a:srgbClr val="000000"/>
                          </a:solidFill>
                          <a:effectLst/>
                          <a:latin typeface="Montserrat"/>
                        </a:rPr>
                        <a:t>Campus Budget Module </a:t>
                      </a:r>
                      <a:r>
                        <a:rPr lang="en-US" sz="1400" b="0" i="0" u="none" strike="noStrike">
                          <a:solidFill>
                            <a:srgbClr val="000000"/>
                          </a:solidFill>
                          <a:effectLst/>
                          <a:latin typeface="Montserrat"/>
                        </a:rPr>
                        <a:t>(CBM) for Budget and Planning </a:t>
                      </a:r>
                      <a:r>
                        <a:rPr lang="en-US" sz="1400" b="0" i="0">
                          <a:solidFill>
                            <a:srgbClr val="000000"/>
                          </a:solidFill>
                          <a:effectLst/>
                          <a:latin typeface="Montserrat"/>
                        </a:rPr>
                        <a:t>​</a:t>
                      </a:r>
                    </a:p>
                  </a:txBody>
                  <a:tcPr marL="43692" marR="43692" marT="21846" marB="21846">
                    <a:lnL w="7353" cap="flat" cmpd="sng" algn="ctr">
                      <a:solidFill>
                        <a:srgbClr val="000000"/>
                      </a:solidFill>
                      <a:prstDash val="solid"/>
                      <a:round/>
                      <a:headEnd type="none" w="med" len="med"/>
                      <a:tailEnd type="none" w="med" len="med"/>
                    </a:lnL>
                    <a:lnR w="7353" cap="flat" cmpd="sng" algn="ctr">
                      <a:solidFill>
                        <a:srgbClr val="000000"/>
                      </a:solidFill>
                      <a:prstDash val="solid"/>
                      <a:round/>
                      <a:headEnd type="none" w="med" len="med"/>
                      <a:tailEnd type="none" w="med" len="med"/>
                    </a:lnR>
                    <a:lnT w="7353" cap="flat" cmpd="sng" algn="ctr">
                      <a:solidFill>
                        <a:srgbClr val="000000"/>
                      </a:solidFill>
                      <a:prstDash val="solid"/>
                      <a:round/>
                      <a:headEnd type="none" w="med" len="med"/>
                      <a:tailEnd type="none" w="med" len="med"/>
                    </a:lnT>
                    <a:lnB w="7353" cap="flat" cmpd="sng" algn="ctr">
                      <a:solidFill>
                        <a:srgbClr val="000000"/>
                      </a:solidFill>
                      <a:prstDash val="solid"/>
                      <a:round/>
                      <a:headEnd type="none" w="med" len="med"/>
                      <a:tailEnd type="none" w="med" len="med"/>
                    </a:lnB>
                    <a:noFill/>
                  </a:tcPr>
                </a:tc>
                <a:tc>
                  <a:txBody>
                    <a:bodyPr/>
                    <a:lstStyle/>
                    <a:p>
                      <a:pPr algn="l" fontAlgn="base"/>
                      <a:r>
                        <a:rPr lang="en-US" sz="1400" b="0" i="0" u="none" strike="noStrike">
                          <a:solidFill>
                            <a:srgbClr val="000000"/>
                          </a:solidFill>
                          <a:effectLst/>
                          <a:latin typeface="Montserrat"/>
                        </a:rPr>
                        <a:t>Enterprise Performance Management (EPM)</a:t>
                      </a:r>
                      <a:r>
                        <a:rPr lang="en-US" sz="1400" b="0" i="0">
                          <a:solidFill>
                            <a:srgbClr val="000000"/>
                          </a:solidFill>
                          <a:effectLst/>
                          <a:latin typeface="Montserrat"/>
                        </a:rPr>
                        <a:t>​</a:t>
                      </a:r>
                    </a:p>
                  </a:txBody>
                  <a:tcPr marL="43692" marR="43692" marT="21846" marB="21846">
                    <a:lnL w="7353" cap="flat" cmpd="sng" algn="ctr">
                      <a:solidFill>
                        <a:srgbClr val="000000"/>
                      </a:solidFill>
                      <a:prstDash val="solid"/>
                      <a:round/>
                      <a:headEnd type="none" w="med" len="med"/>
                      <a:tailEnd type="none" w="med" len="med"/>
                    </a:lnL>
                    <a:lnR w="7353" cap="flat" cmpd="sng" algn="ctr">
                      <a:solidFill>
                        <a:srgbClr val="000000"/>
                      </a:solidFill>
                      <a:prstDash val="solid"/>
                      <a:round/>
                      <a:headEnd type="none" w="med" len="med"/>
                      <a:tailEnd type="none" w="med" len="med"/>
                    </a:lnR>
                    <a:lnT w="7353" cap="flat" cmpd="sng" algn="ctr">
                      <a:solidFill>
                        <a:srgbClr val="000000"/>
                      </a:solidFill>
                      <a:prstDash val="solid"/>
                      <a:round/>
                      <a:headEnd type="none" w="med" len="med"/>
                      <a:tailEnd type="none" w="med" len="med"/>
                    </a:lnT>
                    <a:lnB w="735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3076595"/>
                  </a:ext>
                </a:extLst>
              </a:tr>
              <a:tr h="757322">
                <a:tc>
                  <a:txBody>
                    <a:bodyPr/>
                    <a:lstStyle/>
                    <a:p>
                      <a:pPr algn="l" fontAlgn="base"/>
                      <a:r>
                        <a:rPr lang="en-US" sz="1400" b="1" i="0" u="none" strike="noStrike">
                          <a:solidFill>
                            <a:srgbClr val="000000"/>
                          </a:solidFill>
                          <a:effectLst/>
                          <a:latin typeface="Montserrat"/>
                        </a:rPr>
                        <a:t>SOLAR </a:t>
                      </a:r>
                      <a:r>
                        <a:rPr lang="en-US" sz="1400" b="0" i="0" u="none" strike="noStrike">
                          <a:solidFill>
                            <a:srgbClr val="000000"/>
                          </a:solidFill>
                          <a:effectLst/>
                          <a:latin typeface="Montserrat"/>
                        </a:rPr>
                        <a:t>(time and attendance; employee information, NOT the student side)</a:t>
                      </a:r>
                      <a:r>
                        <a:rPr lang="en-US" sz="1400" b="0" i="0">
                          <a:solidFill>
                            <a:srgbClr val="000000"/>
                          </a:solidFill>
                          <a:effectLst/>
                          <a:latin typeface="Montserrat"/>
                        </a:rPr>
                        <a:t>​</a:t>
                      </a:r>
                    </a:p>
                  </a:txBody>
                  <a:tcPr marL="43692" marR="43692" marT="21846" marB="21846">
                    <a:lnL w="7353" cap="flat" cmpd="sng" algn="ctr">
                      <a:solidFill>
                        <a:srgbClr val="000000"/>
                      </a:solidFill>
                      <a:prstDash val="solid"/>
                      <a:round/>
                      <a:headEnd type="none" w="med" len="med"/>
                      <a:tailEnd type="none" w="med" len="med"/>
                    </a:lnL>
                    <a:lnR w="7353" cap="flat" cmpd="sng" algn="ctr">
                      <a:solidFill>
                        <a:srgbClr val="000000"/>
                      </a:solidFill>
                      <a:prstDash val="solid"/>
                      <a:round/>
                      <a:headEnd type="none" w="med" len="med"/>
                      <a:tailEnd type="none" w="med" len="med"/>
                    </a:lnR>
                    <a:lnT w="7353" cap="flat" cmpd="sng" algn="ctr">
                      <a:solidFill>
                        <a:srgbClr val="000000"/>
                      </a:solidFill>
                      <a:prstDash val="solid"/>
                      <a:round/>
                      <a:headEnd type="none" w="med" len="med"/>
                      <a:tailEnd type="none" w="med" len="med"/>
                    </a:lnT>
                    <a:lnB w="7353" cap="flat" cmpd="sng" algn="ctr">
                      <a:solidFill>
                        <a:srgbClr val="000000"/>
                      </a:solidFill>
                      <a:prstDash val="solid"/>
                      <a:round/>
                      <a:headEnd type="none" w="med" len="med"/>
                      <a:tailEnd type="none" w="med" len="med"/>
                    </a:lnB>
                    <a:noFill/>
                  </a:tcPr>
                </a:tc>
                <a:tc>
                  <a:txBody>
                    <a:bodyPr/>
                    <a:lstStyle/>
                    <a:p>
                      <a:pPr algn="l" fontAlgn="base"/>
                      <a:r>
                        <a:rPr lang="en-US" sz="1400" b="0" i="0" u="none" strike="noStrike" noProof="0">
                          <a:solidFill>
                            <a:srgbClr val="000000"/>
                          </a:solidFill>
                          <a:effectLst/>
                          <a:latin typeface="Montserrat"/>
                        </a:rPr>
                        <a:t>Human Capital Management (HCM)</a:t>
                      </a:r>
                      <a:r>
                        <a:rPr lang="en-US" sz="1400" b="1" i="0" u="none" strike="noStrike" noProof="0">
                          <a:solidFill>
                            <a:srgbClr val="000000"/>
                          </a:solidFill>
                          <a:effectLst/>
                          <a:latin typeface="Montserrat"/>
                        </a:rPr>
                        <a:t> </a:t>
                      </a:r>
                      <a:r>
                        <a:rPr lang="en-US" sz="1400" b="0" i="0" u="none" strike="noStrike">
                          <a:solidFill>
                            <a:srgbClr val="000000"/>
                          </a:solidFill>
                          <a:effectLst/>
                          <a:latin typeface="Montserrat"/>
                        </a:rPr>
                        <a:t>for reporting time and attendance</a:t>
                      </a:r>
                      <a:endParaRPr lang="en-US" sz="1400" b="0" i="0">
                        <a:solidFill>
                          <a:srgbClr val="000000"/>
                        </a:solidFill>
                        <a:effectLst/>
                        <a:latin typeface="Montserrat"/>
                      </a:endParaRPr>
                    </a:p>
                  </a:txBody>
                  <a:tcPr marL="43692" marR="43692" marT="21846" marB="21846">
                    <a:lnL w="7353" cap="flat" cmpd="sng" algn="ctr">
                      <a:solidFill>
                        <a:srgbClr val="000000"/>
                      </a:solidFill>
                      <a:prstDash val="solid"/>
                      <a:round/>
                      <a:headEnd type="none" w="med" len="med"/>
                      <a:tailEnd type="none" w="med" len="med"/>
                    </a:lnL>
                    <a:lnR w="7353" cap="flat" cmpd="sng" algn="ctr">
                      <a:solidFill>
                        <a:srgbClr val="000000"/>
                      </a:solidFill>
                      <a:prstDash val="solid"/>
                      <a:round/>
                      <a:headEnd type="none" w="med" len="med"/>
                      <a:tailEnd type="none" w="med" len="med"/>
                    </a:lnR>
                    <a:lnT w="7353" cap="flat" cmpd="sng" algn="ctr">
                      <a:solidFill>
                        <a:srgbClr val="000000"/>
                      </a:solidFill>
                      <a:prstDash val="solid"/>
                      <a:round/>
                      <a:headEnd type="none" w="med" len="med"/>
                      <a:tailEnd type="none" w="med" len="med"/>
                    </a:lnT>
                    <a:lnB w="735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5607053"/>
                  </a:ext>
                </a:extLst>
              </a:tr>
              <a:tr h="349533">
                <a:tc>
                  <a:txBody>
                    <a:bodyPr/>
                    <a:lstStyle/>
                    <a:p>
                      <a:pPr algn="l" fontAlgn="base"/>
                      <a:r>
                        <a:rPr lang="en-US" sz="1400" b="0" i="0" u="none" strike="noStrike">
                          <a:solidFill>
                            <a:srgbClr val="000000"/>
                          </a:solidFill>
                          <a:effectLst/>
                          <a:latin typeface="Montserrat"/>
                        </a:rPr>
                        <a:t>Recruiting and onboarding in </a:t>
                      </a:r>
                      <a:r>
                        <a:rPr lang="en-US" sz="1400" b="1" i="0" u="none" strike="noStrike">
                          <a:solidFill>
                            <a:srgbClr val="000000"/>
                          </a:solidFill>
                          <a:effectLst/>
                          <a:latin typeface="Montserrat"/>
                        </a:rPr>
                        <a:t>Taleo</a:t>
                      </a:r>
                      <a:r>
                        <a:rPr lang="en-US" sz="1400" b="0" i="0">
                          <a:solidFill>
                            <a:srgbClr val="000000"/>
                          </a:solidFill>
                          <a:effectLst/>
                          <a:latin typeface="Montserrat"/>
                        </a:rPr>
                        <a:t>​</a:t>
                      </a:r>
                    </a:p>
                  </a:txBody>
                  <a:tcPr marL="43692" marR="43692" marT="21846" marB="21846">
                    <a:lnL w="7353" cap="flat" cmpd="sng" algn="ctr">
                      <a:solidFill>
                        <a:srgbClr val="000000"/>
                      </a:solidFill>
                      <a:prstDash val="solid"/>
                      <a:round/>
                      <a:headEnd type="none" w="med" len="med"/>
                      <a:tailEnd type="none" w="med" len="med"/>
                    </a:lnL>
                    <a:lnR w="7353" cap="flat" cmpd="sng" algn="ctr">
                      <a:solidFill>
                        <a:srgbClr val="000000"/>
                      </a:solidFill>
                      <a:prstDash val="solid"/>
                      <a:round/>
                      <a:headEnd type="none" w="med" len="med"/>
                      <a:tailEnd type="none" w="med" len="med"/>
                    </a:lnR>
                    <a:lnT w="7353" cap="flat" cmpd="sng" algn="ctr">
                      <a:solidFill>
                        <a:srgbClr val="000000"/>
                      </a:solidFill>
                      <a:prstDash val="solid"/>
                      <a:round/>
                      <a:headEnd type="none" w="med" len="med"/>
                      <a:tailEnd type="none" w="med" len="med"/>
                    </a:lnT>
                    <a:lnB w="7353" cap="flat" cmpd="sng" algn="ctr">
                      <a:solidFill>
                        <a:srgbClr val="000000"/>
                      </a:solidFill>
                      <a:prstDash val="solid"/>
                      <a:round/>
                      <a:headEnd type="none" w="med" len="med"/>
                      <a:tailEnd type="none" w="med" len="med"/>
                    </a:lnB>
                    <a:noFill/>
                  </a:tcPr>
                </a:tc>
                <a:tc>
                  <a:txBody>
                    <a:bodyPr/>
                    <a:lstStyle/>
                    <a:p>
                      <a:pPr algn="l" fontAlgn="base"/>
                      <a:r>
                        <a:rPr lang="en-US" sz="1400" b="0" i="0" u="none" strike="noStrike">
                          <a:solidFill>
                            <a:srgbClr val="000000"/>
                          </a:solidFill>
                          <a:effectLst/>
                          <a:latin typeface="Montserrat"/>
                        </a:rPr>
                        <a:t>Oracle Recruiting Cloud (HCM)</a:t>
                      </a:r>
                      <a:r>
                        <a:rPr lang="en-US" sz="1400" b="0" i="0">
                          <a:solidFill>
                            <a:srgbClr val="000000"/>
                          </a:solidFill>
                          <a:effectLst/>
                          <a:latin typeface="Montserrat"/>
                        </a:rPr>
                        <a:t>​</a:t>
                      </a:r>
                    </a:p>
                  </a:txBody>
                  <a:tcPr marL="43692" marR="43692" marT="21846" marB="21846">
                    <a:lnL w="7353" cap="flat" cmpd="sng" algn="ctr">
                      <a:solidFill>
                        <a:srgbClr val="000000"/>
                      </a:solidFill>
                      <a:prstDash val="solid"/>
                      <a:round/>
                      <a:headEnd type="none" w="med" len="med"/>
                      <a:tailEnd type="none" w="med" len="med"/>
                    </a:lnL>
                    <a:lnR w="7353" cap="flat" cmpd="sng" algn="ctr">
                      <a:solidFill>
                        <a:srgbClr val="000000"/>
                      </a:solidFill>
                      <a:prstDash val="solid"/>
                      <a:round/>
                      <a:headEnd type="none" w="med" len="med"/>
                      <a:tailEnd type="none" w="med" len="med"/>
                    </a:lnR>
                    <a:lnT w="7353" cap="flat" cmpd="sng" algn="ctr">
                      <a:solidFill>
                        <a:srgbClr val="000000"/>
                      </a:solidFill>
                      <a:prstDash val="solid"/>
                      <a:round/>
                      <a:headEnd type="none" w="med" len="med"/>
                      <a:tailEnd type="none" w="med" len="med"/>
                    </a:lnT>
                    <a:lnB w="735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2912609"/>
                  </a:ext>
                </a:extLst>
              </a:tr>
              <a:tr h="349533">
                <a:tc>
                  <a:txBody>
                    <a:bodyPr/>
                    <a:lstStyle/>
                    <a:p>
                      <a:pPr algn="l" fontAlgn="base"/>
                      <a:r>
                        <a:rPr lang="en-US" sz="1400" b="0" i="0">
                          <a:solidFill>
                            <a:srgbClr val="000000"/>
                          </a:solidFill>
                          <a:effectLst/>
                          <a:latin typeface="Montserrat"/>
                        </a:rPr>
                        <a:t>CPR (Capital Planning, construction)</a:t>
                      </a:r>
                    </a:p>
                  </a:txBody>
                  <a:tcPr marL="43692" marR="43692" marT="21846" marB="21846">
                    <a:lnL w="7353" cap="flat" cmpd="sng" algn="ctr">
                      <a:solidFill>
                        <a:srgbClr val="000000"/>
                      </a:solidFill>
                      <a:prstDash val="solid"/>
                      <a:round/>
                      <a:headEnd type="none" w="med" len="med"/>
                      <a:tailEnd type="none" w="med" len="med"/>
                    </a:lnL>
                    <a:lnR w="7353" cap="flat" cmpd="sng" algn="ctr">
                      <a:solidFill>
                        <a:srgbClr val="000000"/>
                      </a:solidFill>
                      <a:prstDash val="solid"/>
                      <a:round/>
                      <a:headEnd type="none" w="med" len="med"/>
                      <a:tailEnd type="none" w="med" len="med"/>
                    </a:lnR>
                    <a:lnT w="7353" cap="flat" cmpd="sng" algn="ctr">
                      <a:solidFill>
                        <a:srgbClr val="000000"/>
                      </a:solidFill>
                      <a:prstDash val="solid"/>
                      <a:round/>
                      <a:headEnd type="none" w="med" len="med"/>
                      <a:tailEnd type="none" w="med" len="med"/>
                    </a:lnT>
                    <a:lnB w="7353" cap="flat" cmpd="sng" algn="ctr">
                      <a:solidFill>
                        <a:srgbClr val="000000"/>
                      </a:solidFill>
                      <a:prstDash val="solid"/>
                      <a:round/>
                      <a:headEnd type="none" w="med" len="med"/>
                      <a:tailEnd type="none" w="med" len="med"/>
                    </a:lnB>
                    <a:noFill/>
                  </a:tcPr>
                </a:tc>
                <a:tc>
                  <a:txBody>
                    <a:bodyPr/>
                    <a:lstStyle/>
                    <a:p>
                      <a:pPr algn="l" fontAlgn="base"/>
                      <a:r>
                        <a:rPr lang="en-US" sz="1400" b="0" i="0" dirty="0">
                          <a:solidFill>
                            <a:srgbClr val="000000"/>
                          </a:solidFill>
                          <a:effectLst/>
                          <a:latin typeface="Montserrat"/>
                        </a:rPr>
                        <a:t>E-builder, which will integrate with EPM</a:t>
                      </a:r>
                    </a:p>
                  </a:txBody>
                  <a:tcPr marL="43692" marR="43692" marT="21846" marB="21846">
                    <a:lnL w="7353" cap="flat" cmpd="sng" algn="ctr">
                      <a:solidFill>
                        <a:srgbClr val="000000"/>
                      </a:solidFill>
                      <a:prstDash val="solid"/>
                      <a:round/>
                      <a:headEnd type="none" w="med" len="med"/>
                      <a:tailEnd type="none" w="med" len="med"/>
                    </a:lnL>
                    <a:lnR w="7353" cap="flat" cmpd="sng" algn="ctr">
                      <a:solidFill>
                        <a:srgbClr val="000000"/>
                      </a:solidFill>
                      <a:prstDash val="solid"/>
                      <a:round/>
                      <a:headEnd type="none" w="med" len="med"/>
                      <a:tailEnd type="none" w="med" len="med"/>
                    </a:lnR>
                    <a:lnT w="7353" cap="flat" cmpd="sng" algn="ctr">
                      <a:solidFill>
                        <a:srgbClr val="000000"/>
                      </a:solidFill>
                      <a:prstDash val="solid"/>
                      <a:round/>
                      <a:headEnd type="none" w="med" len="med"/>
                      <a:tailEnd type="none" w="med" len="med"/>
                    </a:lnT>
                    <a:lnB w="735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4411667"/>
                  </a:ext>
                </a:extLst>
              </a:tr>
            </a:tbl>
          </a:graphicData>
        </a:graphic>
      </p:graphicFrame>
    </p:spTree>
    <p:extLst>
      <p:ext uri="{BB962C8B-B14F-4D97-AF65-F5344CB8AC3E}">
        <p14:creationId xmlns:p14="http://schemas.microsoft.com/office/powerpoint/2010/main" val="2506799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1">
          <a:extLst>
            <a:ext uri="{FF2B5EF4-FFF2-40B4-BE49-F238E27FC236}">
              <a16:creationId xmlns:a16="http://schemas.microsoft.com/office/drawing/2014/main" id="{A8AC8CF1-EF65-FB92-22F5-B711E4E47C70}"/>
            </a:ext>
          </a:extLst>
        </p:cNvPr>
        <p:cNvGrpSpPr/>
        <p:nvPr/>
      </p:nvGrpSpPr>
      <p:grpSpPr>
        <a:xfrm>
          <a:off x="0" y="0"/>
          <a:ext cx="0" cy="0"/>
          <a:chOff x="0" y="0"/>
          <a:chExt cx="0" cy="0"/>
        </a:xfrm>
      </p:grpSpPr>
      <p:pic>
        <p:nvPicPr>
          <p:cNvPr id="343" name="Google Shape;343;p48">
            <a:extLst>
              <a:ext uri="{FF2B5EF4-FFF2-40B4-BE49-F238E27FC236}">
                <a16:creationId xmlns:a16="http://schemas.microsoft.com/office/drawing/2014/main" id="{5B5FCED4-1A78-AF45-A388-612DF4D73DAD}"/>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984075" y="216075"/>
            <a:ext cx="1709174" cy="249525"/>
          </a:xfrm>
          <a:prstGeom prst="rect">
            <a:avLst/>
          </a:prstGeom>
          <a:noFill/>
          <a:ln>
            <a:noFill/>
          </a:ln>
        </p:spPr>
      </p:pic>
      <p:sp>
        <p:nvSpPr>
          <p:cNvPr id="3" name="Title 1">
            <a:extLst>
              <a:ext uri="{FF2B5EF4-FFF2-40B4-BE49-F238E27FC236}">
                <a16:creationId xmlns:a16="http://schemas.microsoft.com/office/drawing/2014/main" id="{90B11D08-1D4B-CDFF-C791-4BD2F91F6951}"/>
              </a:ext>
            </a:extLst>
          </p:cNvPr>
          <p:cNvSpPr txBox="1">
            <a:spLocks noGrp="1"/>
          </p:cNvSpPr>
          <p:nvPr>
            <p:ph type="title" idx="4294967295"/>
          </p:nvPr>
        </p:nvSpPr>
        <p:spPr>
          <a:xfrm>
            <a:off x="259116" y="61821"/>
            <a:ext cx="5899314" cy="599581"/>
          </a:xfrm>
          <a:prstGeom prst="rect">
            <a:avLst/>
          </a:prstGeom>
          <a:solidFill>
            <a:srgbClr val="FFFFFF"/>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003385"/>
                </a:solidFill>
                <a:latin typeface="Montserrat ExtraBold" pitchFamily="2" charset="77"/>
                <a:ea typeface="Roboto Condensed" panose="02000000000000000000" pitchFamily="2" charset="0"/>
                <a:cs typeface="Montserrat ExtraBold" pitchFamily="2" charset="77"/>
              </a:defRPr>
            </a:lvl1pPr>
          </a:lstStyle>
          <a:p>
            <a:pPr marL="0" marR="0" lvl="0" indent="0" algn="l" defTabSz="914400" rtl="0" eaLnBrk="1" fontAlgn="auto" latinLnBrk="0" hangingPunct="1">
              <a:lnSpc>
                <a:spcPct val="90000"/>
              </a:lnSpc>
              <a:spcBef>
                <a:spcPct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chemeClr val="bg2"/>
                </a:solidFill>
                <a:effectLst/>
                <a:uLnTx/>
                <a:uFillTx/>
                <a:latin typeface="Montserrat" panose="00000500000000000000" pitchFamily="2" charset="0"/>
                <a:ea typeface="Roboto Condensed" panose="02000000000000000000" pitchFamily="2" charset="0"/>
                <a:cs typeface="Montserrat ExtraBold" pitchFamily="2" charset="77"/>
                <a:sym typeface="Arial"/>
              </a:rPr>
              <a:t>What’s </a:t>
            </a:r>
            <a:r>
              <a:rPr kumimoji="0" lang="en-US" sz="2400" b="1" i="0" u="none" strike="noStrike" kern="1200" cap="none" spc="0" normalizeH="0" baseline="0" noProof="0">
                <a:ln>
                  <a:noFill/>
                </a:ln>
                <a:solidFill>
                  <a:schemeClr val="bg2"/>
                </a:solidFill>
                <a:effectLst/>
                <a:uLnTx/>
                <a:uFillTx/>
                <a:latin typeface="Montserrat" panose="00000500000000000000" pitchFamily="2" charset="0"/>
                <a:ea typeface="Roboto Condensed" panose="02000000000000000000" pitchFamily="2" charset="0"/>
                <a:cs typeface="Montserrat ExtraBold" pitchFamily="2" charset="77"/>
                <a:sym typeface="Arial"/>
              </a:rPr>
              <a:t>not Changing</a:t>
            </a:r>
            <a:r>
              <a:rPr kumimoji="0" lang="en-US" sz="2400" b="1" i="0" u="none" strike="noStrike" kern="1200" cap="none" spc="0" normalizeH="0" baseline="0" noProof="0" dirty="0">
                <a:ln>
                  <a:noFill/>
                </a:ln>
                <a:solidFill>
                  <a:schemeClr val="bg2"/>
                </a:solidFill>
                <a:effectLst/>
                <a:uLnTx/>
                <a:uFillTx/>
                <a:latin typeface="Montserrat" panose="00000500000000000000" pitchFamily="2" charset="0"/>
                <a:ea typeface="Roboto Condensed" panose="02000000000000000000" pitchFamily="2" charset="0"/>
                <a:cs typeface="Montserrat ExtraBold" pitchFamily="2" charset="77"/>
                <a:sym typeface="Arial"/>
              </a:rPr>
              <a:t>?</a:t>
            </a:r>
          </a:p>
        </p:txBody>
      </p:sp>
      <p:graphicFrame>
        <p:nvGraphicFramePr>
          <p:cNvPr id="2" name="Table 1">
            <a:extLst>
              <a:ext uri="{FF2B5EF4-FFF2-40B4-BE49-F238E27FC236}">
                <a16:creationId xmlns:a16="http://schemas.microsoft.com/office/drawing/2014/main" id="{D887EE0B-CD95-2B36-BB07-E4B09928319D}"/>
              </a:ext>
            </a:extLst>
          </p:cNvPr>
          <p:cNvGraphicFramePr>
            <a:graphicFrameLocks noGrp="1"/>
          </p:cNvGraphicFramePr>
          <p:nvPr>
            <p:extLst>
              <p:ext uri="{D42A27DB-BD31-4B8C-83A1-F6EECF244321}">
                <p14:modId xmlns:p14="http://schemas.microsoft.com/office/powerpoint/2010/main" val="4071458262"/>
              </p:ext>
            </p:extLst>
          </p:nvPr>
        </p:nvGraphicFramePr>
        <p:xfrm>
          <a:off x="259116" y="553319"/>
          <a:ext cx="8563797" cy="4207184"/>
        </p:xfrm>
        <a:graphic>
          <a:graphicData uri="http://schemas.openxmlformats.org/drawingml/2006/table">
            <a:tbl>
              <a:tblPr firstRow="1"/>
              <a:tblGrid>
                <a:gridCol w="2705327">
                  <a:extLst>
                    <a:ext uri="{9D8B030D-6E8A-4147-A177-3AD203B41FA5}">
                      <a16:colId xmlns:a16="http://schemas.microsoft.com/office/drawing/2014/main" val="4085125432"/>
                    </a:ext>
                  </a:extLst>
                </a:gridCol>
                <a:gridCol w="5858470">
                  <a:extLst>
                    <a:ext uri="{9D8B030D-6E8A-4147-A177-3AD203B41FA5}">
                      <a16:colId xmlns:a16="http://schemas.microsoft.com/office/drawing/2014/main" val="995388653"/>
                    </a:ext>
                  </a:extLst>
                </a:gridCol>
              </a:tblGrid>
              <a:tr h="237382">
                <a:tc>
                  <a:txBody>
                    <a:bodyPr/>
                    <a:lstStyle/>
                    <a:p>
                      <a:pPr algn="ctr" fontAlgn="base"/>
                      <a:r>
                        <a:rPr lang="en-US" sz="1400" b="1" i="0" u="none" strike="noStrike" dirty="0">
                          <a:solidFill>
                            <a:schemeClr val="bg1"/>
                          </a:solidFill>
                          <a:effectLst/>
                          <a:latin typeface="Montserrat"/>
                        </a:rPr>
                        <a:t>CURRENT STATE </a:t>
                      </a:r>
                      <a:r>
                        <a:rPr lang="en-US" sz="1400" b="1" i="0" dirty="0">
                          <a:solidFill>
                            <a:schemeClr val="bg1"/>
                          </a:solidFill>
                          <a:effectLst/>
                          <a:latin typeface="Montserrat"/>
                        </a:rPr>
                        <a:t>​</a:t>
                      </a:r>
                    </a:p>
                  </a:txBody>
                  <a:tcPr marL="49680" marR="49680" marT="24840" marB="24840">
                    <a:lnL w="7353" cap="flat" cmpd="sng" algn="ctr">
                      <a:solidFill>
                        <a:srgbClr val="FFFFFF"/>
                      </a:solidFill>
                      <a:prstDash val="solid"/>
                      <a:round/>
                      <a:headEnd type="none" w="med" len="med"/>
                      <a:tailEnd type="none" w="med" len="med"/>
                    </a:lnL>
                    <a:lnR w="7353" cap="flat" cmpd="sng" algn="ctr">
                      <a:solidFill>
                        <a:srgbClr val="FFFFFF"/>
                      </a:solidFill>
                      <a:prstDash val="solid"/>
                      <a:round/>
                      <a:headEnd type="none" w="med" len="med"/>
                      <a:tailEnd type="none" w="med" len="med"/>
                    </a:lnR>
                    <a:lnT w="7353" cap="flat" cmpd="sng" algn="ctr">
                      <a:solidFill>
                        <a:srgbClr val="FFFFFF"/>
                      </a:solidFill>
                      <a:prstDash val="solid"/>
                      <a:round/>
                      <a:headEnd type="none" w="med" len="med"/>
                      <a:tailEnd type="none" w="med" len="med"/>
                    </a:lnT>
                    <a:lnB w="7353" cap="flat" cmpd="sng" algn="ctr">
                      <a:solidFill>
                        <a:srgbClr val="000000"/>
                      </a:solidFill>
                      <a:prstDash val="solid"/>
                      <a:round/>
                      <a:headEnd type="none" w="med" len="med"/>
                      <a:tailEnd type="none" w="med" len="med"/>
                    </a:lnB>
                    <a:solidFill>
                      <a:schemeClr val="accent2"/>
                    </a:solidFill>
                  </a:tcPr>
                </a:tc>
                <a:tc>
                  <a:txBody>
                    <a:bodyPr/>
                    <a:lstStyle/>
                    <a:p>
                      <a:pPr algn="ctr" fontAlgn="base"/>
                      <a:r>
                        <a:rPr lang="en-US" sz="1400" b="1" i="0" u="none" strike="noStrike" dirty="0">
                          <a:solidFill>
                            <a:schemeClr val="bg1"/>
                          </a:solidFill>
                          <a:effectLst/>
                          <a:latin typeface="Montserrat"/>
                        </a:rPr>
                        <a:t>FUTURE STATE INTEGRATIONS</a:t>
                      </a:r>
                      <a:r>
                        <a:rPr lang="en-US" sz="1400" b="1" i="0" dirty="0">
                          <a:solidFill>
                            <a:schemeClr val="bg1"/>
                          </a:solidFill>
                          <a:effectLst/>
                          <a:latin typeface="Montserrat"/>
                        </a:rPr>
                        <a:t>​</a:t>
                      </a:r>
                    </a:p>
                  </a:txBody>
                  <a:tcPr marL="49680" marR="49680" marT="24840" marB="24840">
                    <a:lnL w="7353" cap="flat" cmpd="sng" algn="ctr">
                      <a:solidFill>
                        <a:srgbClr val="FFFFFF"/>
                      </a:solidFill>
                      <a:prstDash val="solid"/>
                      <a:round/>
                      <a:headEnd type="none" w="med" len="med"/>
                      <a:tailEnd type="none" w="med" len="med"/>
                    </a:lnL>
                    <a:lnR w="7353" cap="flat" cmpd="sng" algn="ctr">
                      <a:solidFill>
                        <a:srgbClr val="FFFFFF"/>
                      </a:solidFill>
                      <a:prstDash val="solid"/>
                      <a:round/>
                      <a:headEnd type="none" w="med" len="med"/>
                      <a:tailEnd type="none" w="med" len="med"/>
                    </a:lnR>
                    <a:lnT w="7353" cap="flat" cmpd="sng" algn="ctr">
                      <a:solidFill>
                        <a:srgbClr val="FFFFFF"/>
                      </a:solidFill>
                      <a:prstDash val="solid"/>
                      <a:round/>
                      <a:headEnd type="none" w="med" len="med"/>
                      <a:tailEnd type="none" w="med" len="med"/>
                    </a:lnT>
                    <a:lnB w="7353"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2026992122"/>
                  </a:ext>
                </a:extLst>
              </a:tr>
              <a:tr h="680463">
                <a:tc>
                  <a:txBody>
                    <a:bodyPr/>
                    <a:lstStyle/>
                    <a:p>
                      <a:pPr algn="l" fontAlgn="base"/>
                      <a:r>
                        <a:rPr lang="en-US" sz="1250" b="0" i="0" u="none" strike="noStrike" dirty="0">
                          <a:solidFill>
                            <a:srgbClr val="000000"/>
                          </a:solidFill>
                          <a:effectLst/>
                          <a:latin typeface="Montserrat"/>
                        </a:rPr>
                        <a:t>Jaggaer (</a:t>
                      </a:r>
                      <a:r>
                        <a:rPr lang="en-US" sz="1250" b="0" i="0" u="none" strike="noStrike" dirty="0" err="1">
                          <a:solidFill>
                            <a:srgbClr val="000000"/>
                          </a:solidFill>
                          <a:effectLst/>
                          <a:latin typeface="Montserrat"/>
                        </a:rPr>
                        <a:t>WolfMART</a:t>
                      </a:r>
                      <a:r>
                        <a:rPr lang="en-US" sz="1250" b="0" i="0" u="none" strike="noStrike" dirty="0">
                          <a:solidFill>
                            <a:srgbClr val="000000"/>
                          </a:solidFill>
                          <a:effectLst/>
                          <a:latin typeface="Montserrat"/>
                        </a:rPr>
                        <a:t>) SUNY system-wide SaaS solution for Procurement</a:t>
                      </a:r>
                      <a:r>
                        <a:rPr lang="en-US" sz="1250" b="0" i="0" dirty="0">
                          <a:solidFill>
                            <a:srgbClr val="000000"/>
                          </a:solidFill>
                          <a:effectLst/>
                          <a:latin typeface="Montserrat"/>
                        </a:rPr>
                        <a:t>​</a:t>
                      </a:r>
                    </a:p>
                  </a:txBody>
                  <a:tcPr marL="49680" marR="49680" marT="24840" marB="24840">
                    <a:lnL w="7353" cap="flat" cmpd="sng" algn="ctr">
                      <a:solidFill>
                        <a:srgbClr val="000000"/>
                      </a:solidFill>
                      <a:prstDash val="solid"/>
                      <a:round/>
                      <a:headEnd type="none" w="med" len="med"/>
                      <a:tailEnd type="none" w="med" len="med"/>
                    </a:lnL>
                    <a:lnR w="7353" cap="flat" cmpd="sng" algn="ctr">
                      <a:solidFill>
                        <a:srgbClr val="000000"/>
                      </a:solidFill>
                      <a:prstDash val="solid"/>
                      <a:round/>
                      <a:headEnd type="none" w="med" len="med"/>
                      <a:tailEnd type="none" w="med" len="med"/>
                    </a:lnR>
                    <a:lnT w="7353" cap="flat" cmpd="sng" algn="ctr">
                      <a:solidFill>
                        <a:srgbClr val="000000"/>
                      </a:solidFill>
                      <a:prstDash val="solid"/>
                      <a:round/>
                      <a:headEnd type="none" w="med" len="med"/>
                      <a:tailEnd type="none" w="med" len="med"/>
                    </a:lnT>
                    <a:lnB w="7353" cap="flat" cmpd="sng" algn="ctr">
                      <a:solidFill>
                        <a:srgbClr val="000000"/>
                      </a:solidFill>
                      <a:prstDash val="solid"/>
                      <a:round/>
                      <a:headEnd type="none" w="med" len="med"/>
                      <a:tailEnd type="none" w="med" len="med"/>
                    </a:lnB>
                    <a:solidFill>
                      <a:schemeClr val="bg1"/>
                    </a:solidFill>
                  </a:tcPr>
                </a:tc>
                <a:tc>
                  <a:txBody>
                    <a:bodyPr/>
                    <a:lstStyle/>
                    <a:p>
                      <a:pPr algn="l" fontAlgn="base"/>
                      <a:r>
                        <a:rPr lang="en-US" sz="1250" b="0" i="0" u="none" strike="noStrike" dirty="0">
                          <a:solidFill>
                            <a:srgbClr val="000000"/>
                          </a:solidFill>
                          <a:effectLst/>
                          <a:latin typeface="Montserrat"/>
                        </a:rPr>
                        <a:t>Some fields will require the new COA, integration with Oracle, end-user will continue to use Jaggaer</a:t>
                      </a:r>
                      <a:endParaRPr lang="en-US" sz="1250" b="0" i="0" dirty="0">
                        <a:solidFill>
                          <a:srgbClr val="000000"/>
                        </a:solidFill>
                        <a:effectLst/>
                        <a:latin typeface="Montserrat"/>
                      </a:endParaRPr>
                    </a:p>
                  </a:txBody>
                  <a:tcPr marL="49680" marR="49680" marT="24840" marB="24840">
                    <a:lnL w="7353" cap="flat" cmpd="sng" algn="ctr">
                      <a:solidFill>
                        <a:srgbClr val="000000"/>
                      </a:solidFill>
                      <a:prstDash val="solid"/>
                      <a:round/>
                      <a:headEnd type="none" w="med" len="med"/>
                      <a:tailEnd type="none" w="med" len="med"/>
                    </a:lnL>
                    <a:lnR w="7353" cap="flat" cmpd="sng" algn="ctr">
                      <a:solidFill>
                        <a:srgbClr val="000000"/>
                      </a:solidFill>
                      <a:prstDash val="solid"/>
                      <a:round/>
                      <a:headEnd type="none" w="med" len="med"/>
                      <a:tailEnd type="none" w="med" len="med"/>
                    </a:lnR>
                    <a:lnT w="7353" cap="flat" cmpd="sng" algn="ctr">
                      <a:solidFill>
                        <a:srgbClr val="000000"/>
                      </a:solidFill>
                      <a:prstDash val="solid"/>
                      <a:round/>
                      <a:headEnd type="none" w="med" len="med"/>
                      <a:tailEnd type="none" w="med" len="med"/>
                    </a:lnT>
                    <a:lnB w="735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62879365"/>
                  </a:ext>
                </a:extLst>
              </a:tr>
              <a:tr h="572915">
                <a:tc>
                  <a:txBody>
                    <a:bodyPr/>
                    <a:lstStyle/>
                    <a:p>
                      <a:pPr algn="l" fontAlgn="base"/>
                      <a:r>
                        <a:rPr lang="pt-BR" sz="1250" b="0" i="0" u="none" strike="noStrike">
                          <a:solidFill>
                            <a:srgbClr val="000000"/>
                          </a:solidFill>
                          <a:effectLst/>
                          <a:latin typeface="Montserrat"/>
                        </a:rPr>
                        <a:t>Concur for travel &amp; expense </a:t>
                      </a:r>
                      <a:endParaRPr lang="pt-BR" sz="1250" b="0" i="0">
                        <a:solidFill>
                          <a:srgbClr val="000000"/>
                        </a:solidFill>
                        <a:effectLst/>
                        <a:latin typeface="Montserrat"/>
                      </a:endParaRPr>
                    </a:p>
                    <a:p>
                      <a:pPr lvl="0" algn="l">
                        <a:buNone/>
                      </a:pPr>
                      <a:r>
                        <a:rPr lang="pt-BR" sz="1250" b="0" i="0" u="none" strike="noStrike">
                          <a:solidFill>
                            <a:srgbClr val="000000"/>
                          </a:solidFill>
                          <a:effectLst/>
                          <a:latin typeface="Montserrat"/>
                        </a:rPr>
                        <a:t>reimbursement </a:t>
                      </a:r>
                      <a:r>
                        <a:rPr lang="pt-BR" sz="1250" b="0" i="0">
                          <a:solidFill>
                            <a:srgbClr val="000000"/>
                          </a:solidFill>
                          <a:effectLst/>
                          <a:latin typeface="Montserrat"/>
                        </a:rPr>
                        <a:t>​</a:t>
                      </a:r>
                    </a:p>
                  </a:txBody>
                  <a:tcPr marL="49680" marR="49680" marT="24840" marB="24840">
                    <a:lnL w="7353" cap="flat" cmpd="sng" algn="ctr">
                      <a:solidFill>
                        <a:srgbClr val="000000"/>
                      </a:solidFill>
                      <a:prstDash val="solid"/>
                      <a:round/>
                      <a:headEnd type="none" w="med" len="med"/>
                      <a:tailEnd type="none" w="med" len="med"/>
                    </a:lnL>
                    <a:lnR w="7353" cap="flat" cmpd="sng" algn="ctr">
                      <a:solidFill>
                        <a:srgbClr val="000000"/>
                      </a:solidFill>
                      <a:prstDash val="solid"/>
                      <a:round/>
                      <a:headEnd type="none" w="med" len="med"/>
                      <a:tailEnd type="none" w="med" len="med"/>
                    </a:lnR>
                    <a:lnT w="7353" cap="flat" cmpd="sng" algn="ctr">
                      <a:solidFill>
                        <a:srgbClr val="000000"/>
                      </a:solidFill>
                      <a:prstDash val="solid"/>
                      <a:round/>
                      <a:headEnd type="none" w="med" len="med"/>
                      <a:tailEnd type="none" w="med" len="med"/>
                    </a:lnT>
                    <a:lnB w="7353" cap="flat" cmpd="sng" algn="ctr">
                      <a:solidFill>
                        <a:srgbClr val="000000"/>
                      </a:solidFill>
                      <a:prstDash val="solid"/>
                      <a:round/>
                      <a:headEnd type="none" w="med" len="med"/>
                      <a:tailEnd type="none" w="med" len="med"/>
                    </a:lnB>
                    <a:solidFill>
                      <a:schemeClr val="bg1"/>
                    </a:solidFill>
                  </a:tcPr>
                </a:tc>
                <a:tc>
                  <a:txBody>
                    <a:bodyPr/>
                    <a:lstStyle/>
                    <a:p>
                      <a:pPr algn="l" fontAlgn="base"/>
                      <a:r>
                        <a:rPr lang="en-US" sz="1250" b="0" i="0" u="none" strike="noStrike" dirty="0">
                          <a:solidFill>
                            <a:srgbClr val="000000"/>
                          </a:solidFill>
                          <a:effectLst/>
                          <a:latin typeface="Montserrat"/>
                        </a:rPr>
                        <a:t>End-user will continue to use Concur but will have to know their COA Org and Fund Source. </a:t>
                      </a:r>
                      <a:r>
                        <a:rPr lang="en-US" sz="1250" b="0" i="0" dirty="0">
                          <a:solidFill>
                            <a:srgbClr val="000000"/>
                          </a:solidFill>
                          <a:effectLst/>
                          <a:latin typeface="Montserrat"/>
                        </a:rPr>
                        <a:t>​</a:t>
                      </a:r>
                    </a:p>
                  </a:txBody>
                  <a:tcPr marL="49680" marR="49680" marT="24840" marB="24840">
                    <a:lnL w="7353" cap="flat" cmpd="sng" algn="ctr">
                      <a:solidFill>
                        <a:srgbClr val="000000"/>
                      </a:solidFill>
                      <a:prstDash val="solid"/>
                      <a:round/>
                      <a:headEnd type="none" w="med" len="med"/>
                      <a:tailEnd type="none" w="med" len="med"/>
                    </a:lnL>
                    <a:lnR w="7353" cap="flat" cmpd="sng" algn="ctr">
                      <a:solidFill>
                        <a:srgbClr val="000000"/>
                      </a:solidFill>
                      <a:prstDash val="solid"/>
                      <a:round/>
                      <a:headEnd type="none" w="med" len="med"/>
                      <a:tailEnd type="none" w="med" len="med"/>
                    </a:lnR>
                    <a:lnT w="7353" cap="flat" cmpd="sng" algn="ctr">
                      <a:solidFill>
                        <a:srgbClr val="000000"/>
                      </a:solidFill>
                      <a:prstDash val="solid"/>
                      <a:round/>
                      <a:headEnd type="none" w="med" len="med"/>
                      <a:tailEnd type="none" w="med" len="med"/>
                    </a:lnT>
                    <a:lnB w="735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16859271"/>
                  </a:ext>
                </a:extLst>
              </a:tr>
              <a:tr h="483487">
                <a:tc>
                  <a:txBody>
                    <a:bodyPr/>
                    <a:lstStyle/>
                    <a:p>
                      <a:pPr algn="l" fontAlgn="base"/>
                      <a:r>
                        <a:rPr lang="en-US" sz="1250" b="0" i="0" u="none" strike="noStrike">
                          <a:solidFill>
                            <a:srgbClr val="000000"/>
                          </a:solidFill>
                          <a:effectLst/>
                          <a:latin typeface="Montserrat"/>
                        </a:rPr>
                        <a:t>Hospital - Finance (Lawson)</a:t>
                      </a:r>
                      <a:r>
                        <a:rPr lang="en-US" sz="1250" b="0" i="0">
                          <a:solidFill>
                            <a:srgbClr val="000000"/>
                          </a:solidFill>
                          <a:effectLst/>
                          <a:latin typeface="Montserrat"/>
                        </a:rPr>
                        <a:t>​</a:t>
                      </a:r>
                    </a:p>
                  </a:txBody>
                  <a:tcPr marL="49680" marR="49680" marT="24840" marB="24840">
                    <a:lnL w="7353" cap="flat" cmpd="sng" algn="ctr">
                      <a:solidFill>
                        <a:srgbClr val="000000"/>
                      </a:solidFill>
                      <a:prstDash val="solid"/>
                      <a:round/>
                      <a:headEnd type="none" w="med" len="med"/>
                      <a:tailEnd type="none" w="med" len="med"/>
                    </a:lnL>
                    <a:lnR w="7353" cap="flat" cmpd="sng" algn="ctr">
                      <a:solidFill>
                        <a:srgbClr val="000000"/>
                      </a:solidFill>
                      <a:prstDash val="solid"/>
                      <a:round/>
                      <a:headEnd type="none" w="med" len="med"/>
                      <a:tailEnd type="none" w="med" len="med"/>
                    </a:lnR>
                    <a:lnT w="7353" cap="flat" cmpd="sng" algn="ctr">
                      <a:solidFill>
                        <a:srgbClr val="000000"/>
                      </a:solidFill>
                      <a:prstDash val="solid"/>
                      <a:round/>
                      <a:headEnd type="none" w="med" len="med"/>
                      <a:tailEnd type="none" w="med" len="med"/>
                    </a:lnT>
                    <a:lnB w="7353" cap="flat" cmpd="sng" algn="ctr">
                      <a:solidFill>
                        <a:srgbClr val="000000"/>
                      </a:solidFill>
                      <a:prstDash val="solid"/>
                      <a:round/>
                      <a:headEnd type="none" w="med" len="med"/>
                      <a:tailEnd type="none" w="med" len="med"/>
                    </a:lnB>
                    <a:solidFill>
                      <a:schemeClr val="bg1"/>
                    </a:solidFill>
                  </a:tcPr>
                </a:tc>
                <a:tc>
                  <a:txBody>
                    <a:bodyPr/>
                    <a:lstStyle/>
                    <a:p>
                      <a:pPr algn="l" fontAlgn="base"/>
                      <a:r>
                        <a:rPr lang="en-US" sz="1250" b="0" i="0" u="none" strike="noStrike" dirty="0">
                          <a:solidFill>
                            <a:srgbClr val="000000"/>
                          </a:solidFill>
                          <a:effectLst/>
                          <a:latin typeface="Montserrat"/>
                        </a:rPr>
                        <a:t>Hospital finance professionals will continue to use their current COA in Lawson</a:t>
                      </a:r>
                      <a:r>
                        <a:rPr lang="en-US" sz="1250" b="0" i="0" dirty="0">
                          <a:solidFill>
                            <a:srgbClr val="000000"/>
                          </a:solidFill>
                          <a:effectLst/>
                          <a:latin typeface="Montserrat"/>
                        </a:rPr>
                        <a:t>​. Exception: patient refunds team in accounting, and budget officers. </a:t>
                      </a:r>
                    </a:p>
                  </a:txBody>
                  <a:tcPr marL="49680" marR="49680" marT="24840" marB="24840">
                    <a:lnL w="7353" cap="flat" cmpd="sng" algn="ctr">
                      <a:solidFill>
                        <a:srgbClr val="000000"/>
                      </a:solidFill>
                      <a:prstDash val="solid"/>
                      <a:round/>
                      <a:headEnd type="none" w="med" len="med"/>
                      <a:tailEnd type="none" w="med" len="med"/>
                    </a:lnL>
                    <a:lnR w="7353" cap="flat" cmpd="sng" algn="ctr">
                      <a:solidFill>
                        <a:srgbClr val="000000"/>
                      </a:solidFill>
                      <a:prstDash val="solid"/>
                      <a:round/>
                      <a:headEnd type="none" w="med" len="med"/>
                      <a:tailEnd type="none" w="med" len="med"/>
                    </a:lnR>
                    <a:lnT w="7353" cap="flat" cmpd="sng" algn="ctr">
                      <a:solidFill>
                        <a:srgbClr val="000000"/>
                      </a:solidFill>
                      <a:prstDash val="solid"/>
                      <a:round/>
                      <a:headEnd type="none" w="med" len="med"/>
                      <a:tailEnd type="none" w="med" len="med"/>
                    </a:lnT>
                    <a:lnB w="735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09492669"/>
                  </a:ext>
                </a:extLst>
              </a:tr>
              <a:tr h="574035">
                <a:tc>
                  <a:txBody>
                    <a:bodyPr/>
                    <a:lstStyle/>
                    <a:p>
                      <a:pPr algn="l" fontAlgn="base"/>
                      <a:r>
                        <a:rPr lang="en-US" sz="1250" b="0" i="0" u="none" strike="noStrike">
                          <a:solidFill>
                            <a:srgbClr val="000000"/>
                          </a:solidFill>
                          <a:effectLst/>
                          <a:latin typeface="Montserrat"/>
                        </a:rPr>
                        <a:t>Student Information Systems</a:t>
                      </a:r>
                      <a:r>
                        <a:rPr lang="en-US" sz="1250" b="0" i="0">
                          <a:solidFill>
                            <a:srgbClr val="000000"/>
                          </a:solidFill>
                          <a:effectLst/>
                          <a:latin typeface="Montserrat"/>
                        </a:rPr>
                        <a:t>​</a:t>
                      </a:r>
                    </a:p>
                  </a:txBody>
                  <a:tcPr marL="49680" marR="49680" marT="24840" marB="24840">
                    <a:lnL w="7353" cap="flat" cmpd="sng" algn="ctr">
                      <a:solidFill>
                        <a:srgbClr val="000000"/>
                      </a:solidFill>
                      <a:prstDash val="solid"/>
                      <a:round/>
                      <a:headEnd type="none" w="med" len="med"/>
                      <a:tailEnd type="none" w="med" len="med"/>
                    </a:lnL>
                    <a:lnR w="7353" cap="flat" cmpd="sng" algn="ctr">
                      <a:solidFill>
                        <a:srgbClr val="000000"/>
                      </a:solidFill>
                      <a:prstDash val="solid"/>
                      <a:round/>
                      <a:headEnd type="none" w="med" len="med"/>
                      <a:tailEnd type="none" w="med" len="med"/>
                    </a:lnR>
                    <a:lnT w="7353" cap="flat" cmpd="sng" algn="ctr">
                      <a:solidFill>
                        <a:srgbClr val="000000"/>
                      </a:solidFill>
                      <a:prstDash val="solid"/>
                      <a:round/>
                      <a:headEnd type="none" w="med" len="med"/>
                      <a:tailEnd type="none" w="med" len="med"/>
                    </a:lnT>
                    <a:lnB w="7353" cap="flat" cmpd="sng" algn="ctr">
                      <a:solidFill>
                        <a:srgbClr val="000000"/>
                      </a:solidFill>
                      <a:prstDash val="solid"/>
                      <a:round/>
                      <a:headEnd type="none" w="med" len="med"/>
                      <a:tailEnd type="none" w="med" len="med"/>
                    </a:lnB>
                    <a:solidFill>
                      <a:schemeClr val="bg1"/>
                    </a:solidFill>
                  </a:tcPr>
                </a:tc>
                <a:tc>
                  <a:txBody>
                    <a:bodyPr/>
                    <a:lstStyle/>
                    <a:p>
                      <a:pPr algn="l" fontAlgn="base"/>
                      <a:r>
                        <a:rPr lang="en-US" sz="1250" b="0" i="0" u="none" strike="noStrike">
                          <a:solidFill>
                            <a:srgbClr val="000000"/>
                          </a:solidFill>
                          <a:effectLst/>
                          <a:latin typeface="Montserrat"/>
                        </a:rPr>
                        <a:t>The student records (both academic and tuition/fin aid) side of SOLAR will remain the same. </a:t>
                      </a:r>
                      <a:r>
                        <a:rPr lang="en-US" sz="1250" b="1" i="0" u="none" strike="noStrike">
                          <a:solidFill>
                            <a:srgbClr val="000000"/>
                          </a:solidFill>
                          <a:effectLst/>
                          <a:latin typeface="Montserrat"/>
                        </a:rPr>
                        <a:t>Students’ employee records will exist separately from their Academic record in WolfieONE.</a:t>
                      </a:r>
                      <a:r>
                        <a:rPr lang="en-US" sz="1250" b="1" i="0">
                          <a:solidFill>
                            <a:srgbClr val="000000"/>
                          </a:solidFill>
                          <a:effectLst/>
                          <a:latin typeface="Montserrat"/>
                        </a:rPr>
                        <a:t>​</a:t>
                      </a:r>
                    </a:p>
                  </a:txBody>
                  <a:tcPr marL="49680" marR="49680" marT="24840" marB="24840">
                    <a:lnL w="7353" cap="flat" cmpd="sng" algn="ctr">
                      <a:solidFill>
                        <a:srgbClr val="000000"/>
                      </a:solidFill>
                      <a:prstDash val="solid"/>
                      <a:round/>
                      <a:headEnd type="none" w="med" len="med"/>
                      <a:tailEnd type="none" w="med" len="med"/>
                    </a:lnL>
                    <a:lnR w="7353" cap="flat" cmpd="sng" algn="ctr">
                      <a:solidFill>
                        <a:srgbClr val="000000"/>
                      </a:solidFill>
                      <a:prstDash val="solid"/>
                      <a:round/>
                      <a:headEnd type="none" w="med" len="med"/>
                      <a:tailEnd type="none" w="med" len="med"/>
                    </a:lnR>
                    <a:lnT w="7353" cap="flat" cmpd="sng" algn="ctr">
                      <a:solidFill>
                        <a:srgbClr val="000000"/>
                      </a:solidFill>
                      <a:prstDash val="solid"/>
                      <a:round/>
                      <a:headEnd type="none" w="med" len="med"/>
                      <a:tailEnd type="none" w="med" len="med"/>
                    </a:lnT>
                    <a:lnB w="735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40905394"/>
                  </a:ext>
                </a:extLst>
              </a:tr>
              <a:tr h="312544">
                <a:tc>
                  <a:txBody>
                    <a:bodyPr/>
                    <a:lstStyle/>
                    <a:p>
                      <a:pPr lvl="0" algn="l">
                        <a:buNone/>
                      </a:pPr>
                      <a:r>
                        <a:rPr lang="en-US" sz="1250" b="0" i="0">
                          <a:solidFill>
                            <a:srgbClr val="000000"/>
                          </a:solidFill>
                          <a:effectLst/>
                          <a:latin typeface="Montserrat"/>
                        </a:rPr>
                        <a:t>Hospital usage of Kronos</a:t>
                      </a:r>
                    </a:p>
                  </a:txBody>
                  <a:tcPr marL="49680" marR="49680" marT="24839" marB="24839">
                    <a:lnL w="7352">
                      <a:solidFill>
                        <a:srgbClr val="000000"/>
                      </a:solidFill>
                    </a:lnL>
                    <a:lnR w="7352">
                      <a:solidFill>
                        <a:srgbClr val="000000"/>
                      </a:solidFill>
                    </a:lnR>
                    <a:lnT w="7353" cap="flat" cmpd="sng" algn="ctr">
                      <a:solidFill>
                        <a:srgbClr val="000000"/>
                      </a:solidFill>
                      <a:prstDash val="solid"/>
                      <a:round/>
                      <a:headEnd type="none" w="med" len="med"/>
                      <a:tailEnd type="none" w="med" len="med"/>
                    </a:lnT>
                    <a:lnB w="7353" cap="flat" cmpd="sng" algn="ctr">
                      <a:solidFill>
                        <a:srgbClr val="000000"/>
                      </a:solidFill>
                      <a:prstDash val="solid"/>
                      <a:round/>
                      <a:headEnd type="none" w="med" len="med"/>
                      <a:tailEnd type="none" w="med" len="med"/>
                    </a:lnB>
                    <a:solidFill>
                      <a:schemeClr val="bg1"/>
                    </a:solidFill>
                  </a:tcPr>
                </a:tc>
                <a:tc>
                  <a:txBody>
                    <a:bodyPr/>
                    <a:lstStyle/>
                    <a:p>
                      <a:pPr lvl="0" algn="l">
                        <a:buNone/>
                      </a:pPr>
                      <a:r>
                        <a:rPr lang="en-US" sz="1250" b="0" i="0">
                          <a:solidFill>
                            <a:srgbClr val="000000"/>
                          </a:solidFill>
                          <a:effectLst/>
                          <a:latin typeface="Montserrat"/>
                        </a:rPr>
                        <a:t>Will integrate with SUNY system for payroll purposes.</a:t>
                      </a:r>
                    </a:p>
                  </a:txBody>
                  <a:tcPr marL="49680" marR="49680" marT="24839" marB="24839">
                    <a:lnL w="7352">
                      <a:solidFill>
                        <a:srgbClr val="000000"/>
                      </a:solidFill>
                    </a:lnL>
                    <a:lnR w="7352">
                      <a:solidFill>
                        <a:srgbClr val="000000"/>
                      </a:solidFill>
                    </a:lnR>
                    <a:lnT w="7353" cap="flat" cmpd="sng" algn="ctr">
                      <a:solidFill>
                        <a:srgbClr val="000000"/>
                      </a:solidFill>
                      <a:prstDash val="solid"/>
                      <a:round/>
                      <a:headEnd type="none" w="med" len="med"/>
                      <a:tailEnd type="none" w="med" len="med"/>
                    </a:lnT>
                    <a:lnB w="735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87148345"/>
                  </a:ext>
                </a:extLst>
              </a:tr>
              <a:tr h="473306">
                <a:tc>
                  <a:txBody>
                    <a:bodyPr/>
                    <a:lstStyle/>
                    <a:p>
                      <a:pPr lvl="0" algn="l">
                        <a:buNone/>
                      </a:pPr>
                      <a:r>
                        <a:rPr lang="en-US" sz="1250" b="0" i="0">
                          <a:solidFill>
                            <a:srgbClr val="000000"/>
                          </a:solidFill>
                          <a:effectLst/>
                          <a:latin typeface="Montserrat"/>
                        </a:rPr>
                        <a:t>Interfolio</a:t>
                      </a:r>
                    </a:p>
                  </a:txBody>
                  <a:tcPr marL="49680" marR="49680" marT="24839" marB="24839">
                    <a:lnL w="7352">
                      <a:solidFill>
                        <a:srgbClr val="000000"/>
                      </a:solidFill>
                    </a:lnL>
                    <a:lnR w="7352" cap="flat" cmpd="sng" algn="ctr">
                      <a:solidFill>
                        <a:srgbClr val="000000"/>
                      </a:solidFill>
                      <a:prstDash val="solid"/>
                      <a:round/>
                      <a:headEnd type="none" w="med" len="med"/>
                      <a:tailEnd type="none" w="med" len="med"/>
                    </a:lnR>
                    <a:lnT w="7353" cap="flat" cmpd="sng" algn="ctr">
                      <a:solidFill>
                        <a:srgbClr val="000000"/>
                      </a:solidFill>
                      <a:prstDash val="solid"/>
                      <a:round/>
                      <a:headEnd type="none" w="med" len="med"/>
                      <a:tailEnd type="none" w="med" len="med"/>
                    </a:lnT>
                    <a:lnB w="7353" cap="flat" cmpd="sng" algn="ctr">
                      <a:solidFill>
                        <a:srgbClr val="000000"/>
                      </a:solidFill>
                      <a:prstDash val="solid"/>
                      <a:round/>
                      <a:headEnd type="none" w="med" len="med"/>
                      <a:tailEnd type="none" w="med" len="med"/>
                    </a:lnB>
                    <a:solidFill>
                      <a:schemeClr val="bg1"/>
                    </a:solidFill>
                  </a:tcPr>
                </a:tc>
                <a:tc>
                  <a:txBody>
                    <a:bodyPr/>
                    <a:lstStyle/>
                    <a:p>
                      <a:pPr lvl="0" algn="l">
                        <a:buNone/>
                      </a:pPr>
                      <a:r>
                        <a:rPr lang="en-US" sz="1250" b="0" i="0">
                          <a:solidFill>
                            <a:srgbClr val="000000"/>
                          </a:solidFill>
                          <a:effectLst/>
                          <a:latin typeface="Montserrat"/>
                        </a:rPr>
                        <a:t>Faculty will be hired in Interfolio and then their data will flow to WolfieONE (Core HR) for onboarding. </a:t>
                      </a:r>
                    </a:p>
                  </a:txBody>
                  <a:tcPr marL="49680" marR="49680" marT="24839" marB="24839">
                    <a:lnL w="7352" cap="flat" cmpd="sng" algn="ctr">
                      <a:solidFill>
                        <a:srgbClr val="000000"/>
                      </a:solidFill>
                      <a:prstDash val="solid"/>
                      <a:round/>
                      <a:headEnd type="none" w="med" len="med"/>
                      <a:tailEnd type="none" w="med" len="med"/>
                    </a:lnL>
                    <a:lnR w="7352">
                      <a:solidFill>
                        <a:srgbClr val="000000"/>
                      </a:solidFill>
                    </a:lnR>
                    <a:lnT w="7353" cap="flat" cmpd="sng" algn="ctr">
                      <a:solidFill>
                        <a:srgbClr val="000000"/>
                      </a:solidFill>
                      <a:prstDash val="solid"/>
                      <a:round/>
                      <a:headEnd type="none" w="med" len="med"/>
                      <a:tailEnd type="none" w="med" len="med"/>
                    </a:lnT>
                    <a:lnB w="735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59431876"/>
                  </a:ext>
                </a:extLst>
              </a:tr>
              <a:tr h="662556">
                <a:tc>
                  <a:txBody>
                    <a:bodyPr/>
                    <a:lstStyle/>
                    <a:p>
                      <a:pPr lvl="0" algn="l">
                        <a:buNone/>
                      </a:pPr>
                      <a:r>
                        <a:rPr lang="en-US" sz="1250" b="0" i="0">
                          <a:solidFill>
                            <a:srgbClr val="000000"/>
                          </a:solidFill>
                          <a:effectLst/>
                          <a:latin typeface="Montserrat"/>
                        </a:rPr>
                        <a:t>HealthStream</a:t>
                      </a:r>
                    </a:p>
                  </a:txBody>
                  <a:tcPr marL="49680" marR="49680" marT="24839" marB="24839">
                    <a:lnL w="7352">
                      <a:solidFill>
                        <a:srgbClr val="000000"/>
                      </a:solidFill>
                    </a:lnL>
                    <a:lnR w="7352" cap="flat" cmpd="sng" algn="ctr">
                      <a:solidFill>
                        <a:srgbClr val="000000"/>
                      </a:solidFill>
                      <a:prstDash val="solid"/>
                      <a:round/>
                      <a:headEnd type="none" w="med" len="med"/>
                      <a:tailEnd type="none" w="med" len="med"/>
                    </a:lnR>
                    <a:lnT w="7353" cap="flat" cmpd="sng" algn="ctr">
                      <a:solidFill>
                        <a:srgbClr val="000000"/>
                      </a:solidFill>
                      <a:prstDash val="solid"/>
                      <a:round/>
                      <a:headEnd type="none" w="med" len="med"/>
                      <a:tailEnd type="none" w="med" len="med"/>
                    </a:lnT>
                    <a:lnB w="7352">
                      <a:solidFill>
                        <a:srgbClr val="000000"/>
                      </a:solidFill>
                    </a:lnB>
                    <a:solidFill>
                      <a:schemeClr val="bg1"/>
                    </a:solidFill>
                  </a:tcPr>
                </a:tc>
                <a:tc>
                  <a:txBody>
                    <a:bodyPr/>
                    <a:lstStyle/>
                    <a:p>
                      <a:pPr lvl="0" algn="l">
                        <a:buNone/>
                      </a:pPr>
                      <a:r>
                        <a:rPr lang="en-US" sz="1250" b="0" i="0" dirty="0">
                          <a:solidFill>
                            <a:srgbClr val="000000"/>
                          </a:solidFill>
                          <a:effectLst/>
                          <a:latin typeface="Montserrat"/>
                        </a:rPr>
                        <a:t>The hospital will continue to use HealthStream, and it will integrate with the Learn module of HCM. </a:t>
                      </a:r>
                    </a:p>
                  </a:txBody>
                  <a:tcPr marL="49680" marR="49680" marT="24839" marB="24839">
                    <a:lnL w="7352" cap="flat" cmpd="sng" algn="ctr">
                      <a:solidFill>
                        <a:srgbClr val="000000"/>
                      </a:solidFill>
                      <a:prstDash val="solid"/>
                      <a:round/>
                      <a:headEnd type="none" w="med" len="med"/>
                      <a:tailEnd type="none" w="med" len="med"/>
                    </a:lnL>
                    <a:lnR w="7352">
                      <a:solidFill>
                        <a:srgbClr val="000000"/>
                      </a:solidFill>
                    </a:lnR>
                    <a:lnT w="7353" cap="flat" cmpd="sng" algn="ctr">
                      <a:solidFill>
                        <a:srgbClr val="000000"/>
                      </a:solidFill>
                      <a:prstDash val="solid"/>
                      <a:round/>
                      <a:headEnd type="none" w="med" len="med"/>
                      <a:tailEnd type="none" w="med" len="med"/>
                    </a:lnT>
                    <a:lnB w="7352">
                      <a:solidFill>
                        <a:srgbClr val="000000"/>
                      </a:solidFill>
                    </a:lnB>
                    <a:solidFill>
                      <a:schemeClr val="bg1"/>
                    </a:solidFill>
                  </a:tcPr>
                </a:tc>
                <a:extLst>
                  <a:ext uri="{0D108BD9-81ED-4DB2-BD59-A6C34878D82A}">
                    <a16:rowId xmlns:a16="http://schemas.microsoft.com/office/drawing/2014/main" val="374307093"/>
                  </a:ext>
                </a:extLst>
              </a:tr>
            </a:tbl>
          </a:graphicData>
        </a:graphic>
      </p:graphicFrame>
    </p:spTree>
    <p:extLst>
      <p:ext uri="{BB962C8B-B14F-4D97-AF65-F5344CB8AC3E}">
        <p14:creationId xmlns:p14="http://schemas.microsoft.com/office/powerpoint/2010/main" val="347274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3"/>
          <p:cNvSpPr txBox="1">
            <a:spLocks noGrp="1"/>
          </p:cNvSpPr>
          <p:nvPr>
            <p:ph type="title" idx="4294967295"/>
          </p:nvPr>
        </p:nvSpPr>
        <p:spPr>
          <a:xfrm>
            <a:off x="518185" y="1097124"/>
            <a:ext cx="7886700" cy="2449621"/>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80000"/>
              </a:lnSpc>
              <a:spcBef>
                <a:spcPts val="0"/>
              </a:spcBef>
              <a:spcAft>
                <a:spcPts val="0"/>
              </a:spcAft>
              <a:buClr>
                <a:schemeClr val="lt1"/>
              </a:buClr>
              <a:buSzPts val="5000"/>
              <a:buFont typeface="Montserrat ExtraBold"/>
              <a:buNone/>
              <a:tabLst/>
              <a:defRPr/>
            </a:pPr>
            <a:r>
              <a:rPr kumimoji="0" lang="en-US" sz="4800" b="1" i="0" u="none" strike="noStrike" kern="0" cap="none" spc="0" normalizeH="0" baseline="0" noProof="0" dirty="0">
                <a:ln>
                  <a:noFill/>
                </a:ln>
                <a:solidFill>
                  <a:srgbClr val="FFFFFF"/>
                </a:solidFill>
                <a:effectLst/>
                <a:uLnTx/>
                <a:uFillTx/>
                <a:latin typeface="Montserrat" panose="00000500000000000000" pitchFamily="2" charset="0"/>
                <a:ea typeface="Zilla Slab Medium"/>
                <a:cs typeface="Zilla Slab Medium"/>
                <a:sym typeface="Zilla Slab Medium"/>
              </a:rPr>
              <a:t>Chart of Accounts (COA)</a:t>
            </a:r>
          </a:p>
          <a:p>
            <a:pPr marL="0" marR="0" lvl="0" indent="0" algn="l" defTabSz="914400" rtl="0" eaLnBrk="1" fontAlgn="auto" latinLnBrk="0" hangingPunct="1">
              <a:lnSpc>
                <a:spcPct val="80000"/>
              </a:lnSpc>
              <a:spcBef>
                <a:spcPts val="0"/>
              </a:spcBef>
              <a:spcAft>
                <a:spcPts val="0"/>
              </a:spcAft>
              <a:buClr>
                <a:schemeClr val="lt1"/>
              </a:buClr>
              <a:buSzPts val="5000"/>
              <a:buFont typeface="Montserrat ExtraBold"/>
              <a:buNone/>
              <a:tabLst/>
              <a:defRPr/>
            </a:pPr>
            <a:endParaRPr kumimoji="0" lang="en-US" sz="1100" b="0" i="0" u="none" strike="noStrike" kern="0" cap="none" spc="0" normalizeH="0" baseline="0" noProof="0" dirty="0">
              <a:ln>
                <a:noFill/>
              </a:ln>
              <a:solidFill>
                <a:srgbClr val="FFFFFF"/>
              </a:solidFill>
              <a:effectLst/>
              <a:uLnTx/>
              <a:uFillTx/>
              <a:latin typeface="Zilla Slab Medium"/>
              <a:ea typeface="Zilla Slab Medium"/>
              <a:cs typeface="Zilla Slab Medium"/>
              <a:sym typeface="Zilla Slab Medium"/>
            </a:endParaRPr>
          </a:p>
          <a:p>
            <a:pPr marL="0" marR="0" lvl="0" indent="0" algn="l" defTabSz="914400" rtl="0" eaLnBrk="1" fontAlgn="auto" latinLnBrk="0" hangingPunct="1">
              <a:lnSpc>
                <a:spcPct val="80000"/>
              </a:lnSpc>
              <a:spcBef>
                <a:spcPts val="0"/>
              </a:spcBef>
              <a:spcAft>
                <a:spcPts val="0"/>
              </a:spcAft>
              <a:buClr>
                <a:schemeClr val="lt1"/>
              </a:buClr>
              <a:buSzPts val="5000"/>
              <a:buFont typeface="Montserrat ExtraBold"/>
              <a:buNone/>
              <a:tabLst/>
              <a:defRPr/>
            </a:pPr>
            <a:endParaRPr kumimoji="0" lang="en-US" sz="1400" b="1" i="0" u="none" strike="noStrike" kern="0" cap="none" spc="0" normalizeH="0" baseline="0" noProof="0" dirty="0">
              <a:ln>
                <a:noFill/>
              </a:ln>
              <a:solidFill>
                <a:srgbClr val="FFFFFF"/>
              </a:solidFill>
              <a:effectLst/>
              <a:uLnTx/>
              <a:uFillTx/>
              <a:latin typeface="Zilla Slab"/>
              <a:ea typeface="Zilla Slab"/>
              <a:cs typeface="Zilla Slab"/>
              <a:sym typeface="Zilla Slab"/>
            </a:endParaRPr>
          </a:p>
        </p:txBody>
      </p:sp>
      <p:pic>
        <p:nvPicPr>
          <p:cNvPr id="2" name="Picture 1">
            <a:extLst>
              <a:ext uri="{FF2B5EF4-FFF2-40B4-BE49-F238E27FC236}">
                <a16:creationId xmlns:a16="http://schemas.microsoft.com/office/drawing/2014/main" id="{1FD86593-88DF-994D-07B3-8AA38D59D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8033" y="127867"/>
            <a:ext cx="1198919" cy="358831"/>
          </a:xfrm>
          <a:prstGeom prst="rect">
            <a:avLst/>
          </a:prstGeom>
        </p:spPr>
      </p:pic>
      <p:pic>
        <p:nvPicPr>
          <p:cNvPr id="3" name="Picture 2">
            <a:extLst>
              <a:ext uri="{FF2B5EF4-FFF2-40B4-BE49-F238E27FC236}">
                <a16:creationId xmlns:a16="http://schemas.microsoft.com/office/drawing/2014/main" id="{93368383-03B8-0DC1-0754-49550BAD6D4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3378" y="203672"/>
            <a:ext cx="1703272" cy="247403"/>
          </a:xfrm>
          <a:prstGeom prst="rect">
            <a:avLst/>
          </a:prstGeom>
        </p:spPr>
      </p:pic>
    </p:spTree>
    <p:extLst>
      <p:ext uri="{BB962C8B-B14F-4D97-AF65-F5344CB8AC3E}">
        <p14:creationId xmlns:p14="http://schemas.microsoft.com/office/powerpoint/2010/main" val="782025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2E81642-1394-4F2A-62F4-4E03BDFDE2C2}"/>
              </a:ext>
            </a:extLst>
          </p:cNvPr>
          <p:cNvSpPr>
            <a:spLocks noGrp="1"/>
          </p:cNvSpPr>
          <p:nvPr>
            <p:ph type="title"/>
          </p:nvPr>
        </p:nvSpPr>
        <p:spPr>
          <a:xfrm>
            <a:off x="358339" y="138235"/>
            <a:ext cx="6302746" cy="402611"/>
          </a:xfrm>
        </p:spPr>
        <p:txBody>
          <a:bodyPr/>
          <a:lstStyle/>
          <a:p>
            <a:r>
              <a:rPr lang="en-US" sz="3200" dirty="0">
                <a:solidFill>
                  <a:srgbClr val="990000"/>
                </a:solidFill>
                <a:latin typeface="Montserrat ExtraBold"/>
                <a:ea typeface="Montserrat ExtraBold"/>
                <a:cs typeface="Montserrat ExtraBold"/>
                <a:sym typeface="Montserrat ExtraBold"/>
              </a:rPr>
              <a:t>Terminology</a:t>
            </a:r>
            <a:br>
              <a:rPr lang="en-US" sz="3200" b="0" i="0" u="none" strike="noStrike" cap="none" dirty="0">
                <a:solidFill>
                  <a:schemeClr val="bg1">
                    <a:lumMod val="50000"/>
                  </a:schemeClr>
                </a:solidFill>
                <a:latin typeface="Montserrat ExtraBold"/>
                <a:ea typeface="Montserrat ExtraBold"/>
                <a:cs typeface="Montserrat ExtraBold"/>
                <a:sym typeface="Montserrat ExtraBold"/>
              </a:rPr>
            </a:br>
            <a:r>
              <a:rPr lang="en-US" sz="1200" b="0" i="0" u="none" strike="noStrike" cap="none" dirty="0">
                <a:solidFill>
                  <a:schemeClr val="tx1"/>
                </a:solidFill>
                <a:latin typeface="Calibri" panose="020F0502020204030204" pitchFamily="34" charset="0"/>
                <a:cs typeface="Calibri" panose="020F0502020204030204" pitchFamily="34" charset="0"/>
                <a:sym typeface="Montserrat ExtraBold"/>
              </a:rPr>
              <a:t> </a:t>
            </a:r>
            <a:endParaRPr lang="en-US" sz="1200"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FB17117-A19A-F843-3BDE-C49B87160C7D}"/>
              </a:ext>
            </a:extLst>
          </p:cNvPr>
          <p:cNvSpPr txBox="1"/>
          <p:nvPr/>
        </p:nvSpPr>
        <p:spPr>
          <a:xfrm>
            <a:off x="186556" y="540846"/>
            <a:ext cx="8714226" cy="3123932"/>
          </a:xfrm>
          <a:prstGeom prst="rect">
            <a:avLst/>
          </a:prstGeom>
          <a:noFill/>
        </p:spPr>
        <p:txBody>
          <a:bodyPr wrap="square" rtlCol="0">
            <a:spAutoFit/>
          </a:bodyPr>
          <a:lstStyle/>
          <a:p>
            <a:r>
              <a:rPr lang="en-US" sz="1100" b="1">
                <a:effectLst/>
                <a:latin typeface="Montserrat" panose="00000500000000000000" pitchFamily="2" charset="0"/>
              </a:rPr>
              <a:t>Hierarchy</a:t>
            </a:r>
            <a:r>
              <a:rPr lang="en-US" sz="1100">
                <a:effectLst/>
                <a:latin typeface="Montserrat" panose="00000500000000000000" pitchFamily="2" charset="0"/>
              </a:rPr>
              <a:t>: a structure that provides summarized nodes used to report on all the "children" that fall below it. Oracle gives the ability to rearrange the children values into alternative hierarchies that also summarize the reporting view. </a:t>
            </a:r>
          </a:p>
          <a:p>
            <a:endParaRPr lang="en-US" sz="900">
              <a:latin typeface="Montserrat" panose="00000500000000000000" pitchFamily="2" charset="0"/>
            </a:endParaRPr>
          </a:p>
          <a:p>
            <a:r>
              <a:rPr lang="en-US" sz="1100">
                <a:latin typeface="Montserrat" panose="00000500000000000000" pitchFamily="2" charset="0"/>
              </a:rPr>
              <a:t>The</a:t>
            </a:r>
            <a:r>
              <a:rPr lang="en-US" sz="1100" b="1">
                <a:latin typeface="Montserrat" panose="00000500000000000000" pitchFamily="2" charset="0"/>
              </a:rPr>
              <a:t> parent and child </a:t>
            </a:r>
            <a:r>
              <a:rPr lang="en-US" sz="1100">
                <a:latin typeface="Montserrat" panose="00000500000000000000" pitchFamily="2" charset="0"/>
              </a:rPr>
              <a:t>levels are part of the hierarchy for each segment in the chart of accounts.  </a:t>
            </a:r>
          </a:p>
          <a:p>
            <a:r>
              <a:rPr lang="en-US" sz="1100">
                <a:latin typeface="Montserrat" panose="00000500000000000000" pitchFamily="2" charset="0"/>
              </a:rPr>
              <a:t>The </a:t>
            </a:r>
            <a:r>
              <a:rPr lang="en-US" sz="1100" b="1">
                <a:latin typeface="Montserrat" panose="00000500000000000000" pitchFamily="2" charset="0"/>
              </a:rPr>
              <a:t>child </a:t>
            </a:r>
            <a:r>
              <a:rPr lang="en-US" sz="1100">
                <a:latin typeface="Montserrat" panose="00000500000000000000" pitchFamily="2" charset="0"/>
              </a:rPr>
              <a:t>represents the lowest level in the hierarchy.  The child values are the values used when entering transactions.  </a:t>
            </a:r>
          </a:p>
          <a:p>
            <a:r>
              <a:rPr lang="en-US" sz="1100">
                <a:latin typeface="Montserrat" panose="00000500000000000000" pitchFamily="2" charset="0"/>
              </a:rPr>
              <a:t>The </a:t>
            </a:r>
            <a:r>
              <a:rPr lang="en-US" sz="1100" b="1">
                <a:latin typeface="Montserrat" panose="00000500000000000000" pitchFamily="2" charset="0"/>
              </a:rPr>
              <a:t>parent</a:t>
            </a:r>
            <a:r>
              <a:rPr lang="en-US" sz="1100">
                <a:latin typeface="Montserrat" panose="00000500000000000000" pitchFamily="2" charset="0"/>
              </a:rPr>
              <a:t>(s) represent reporting nodes that group the child values that are found below the parent in the hierarchy.  Parent(s) are used for efficient reporting and queries.</a:t>
            </a:r>
          </a:p>
          <a:p>
            <a:endParaRPr lang="en-US" sz="1100">
              <a:latin typeface="Montserrat" panose="00000500000000000000" pitchFamily="2" charset="0"/>
            </a:endParaRPr>
          </a:p>
          <a:p>
            <a:r>
              <a:rPr lang="en-US" sz="1100" b="1">
                <a:effectLst/>
                <a:latin typeface="Montserrat" panose="00000500000000000000" pitchFamily="2" charset="0"/>
              </a:rPr>
              <a:t>Chart Segment: </a:t>
            </a:r>
            <a:r>
              <a:rPr lang="en-US" sz="1100">
                <a:latin typeface="Montserrat" panose="00000500000000000000" pitchFamily="2" charset="0"/>
              </a:rPr>
              <a:t>Every segment is a critical dimension in representing some aspect of the business – legal, financial, operational, management – “tagging” every transaction, like a hashtag or a label.</a:t>
            </a:r>
            <a:r>
              <a:rPr lang="en-US" sz="1200">
                <a:latin typeface="Montserrat" panose="00000500000000000000" pitchFamily="2" charset="0"/>
              </a:rPr>
              <a:t> </a:t>
            </a:r>
            <a:r>
              <a:rPr lang="en-US" sz="1100">
                <a:latin typeface="Montserrat" panose="00000500000000000000" pitchFamily="2" charset="0"/>
              </a:rPr>
              <a:t>The future state “golden rule” is for each segment to have a </a:t>
            </a:r>
            <a:r>
              <a:rPr lang="en-US" sz="1100" b="1">
                <a:latin typeface="Montserrat" panose="00000500000000000000" pitchFamily="2" charset="0"/>
              </a:rPr>
              <a:t>single and standard use</a:t>
            </a:r>
            <a:r>
              <a:rPr lang="en-US" sz="1100">
                <a:latin typeface="Montserrat" panose="00000500000000000000" pitchFamily="2" charset="0"/>
              </a:rPr>
              <a:t> for every segment across departments. </a:t>
            </a:r>
            <a:r>
              <a:rPr lang="en-US" sz="1100" b="0" i="0" u="none" strike="noStrike" cap="none">
                <a:solidFill>
                  <a:schemeClr val="tx1"/>
                </a:solidFill>
                <a:latin typeface="Montserrat" panose="00000500000000000000" pitchFamily="2" charset="0"/>
                <a:cs typeface="Calibri" panose="020F0502020204030204" pitchFamily="34" charset="0"/>
                <a:sym typeface="Montserrat ExtraBold"/>
              </a:rPr>
              <a:t>No “co-mingling” of purposes. </a:t>
            </a:r>
          </a:p>
          <a:p>
            <a:endParaRPr lang="en-US" sz="1100">
              <a:solidFill>
                <a:schemeClr val="tx1"/>
              </a:solidFill>
              <a:latin typeface="Montserrat" panose="00000500000000000000" pitchFamily="2" charset="0"/>
              <a:cs typeface="Calibri" panose="020F0502020204030204" pitchFamily="34" charset="0"/>
              <a:sym typeface="Montserrat ExtraBold"/>
            </a:endParaRPr>
          </a:p>
          <a:p>
            <a:r>
              <a:rPr lang="en-US" sz="1100" b="1">
                <a:solidFill>
                  <a:schemeClr val="tx1"/>
                </a:solidFill>
                <a:latin typeface="Montserrat" panose="00000500000000000000" pitchFamily="2" charset="0"/>
              </a:rPr>
              <a:t>Attribute: </a:t>
            </a:r>
            <a:r>
              <a:rPr lang="en-US" sz="1100">
                <a:latin typeface="Montserrat" panose="00000500000000000000" pitchFamily="2" charset="0"/>
              </a:rPr>
              <a:t>acts like a static tag of the chart segments to provide an alternative way to write reports. </a:t>
            </a:r>
            <a:r>
              <a:rPr lang="en-US" sz="1100" b="0">
                <a:solidFill>
                  <a:schemeClr val="tx1"/>
                </a:solidFill>
                <a:latin typeface="Montserrat" panose="00000500000000000000" pitchFamily="2" charset="0"/>
              </a:rPr>
              <a:t>Example:  Academic vs. Non-academic Orgs.</a:t>
            </a:r>
            <a:endParaRPr lang="en-US" sz="1100">
              <a:latin typeface="Montserrat" panose="00000500000000000000" pitchFamily="2" charset="0"/>
            </a:endParaRPr>
          </a:p>
          <a:p>
            <a:endParaRPr lang="en-US" sz="1100">
              <a:effectLst/>
              <a:latin typeface="Montserrat" panose="00000500000000000000" pitchFamily="2" charset="0"/>
            </a:endParaRPr>
          </a:p>
          <a:p>
            <a:r>
              <a:rPr lang="en-US" sz="1100" b="1">
                <a:effectLst/>
                <a:latin typeface="Montserrat" panose="00000500000000000000" pitchFamily="2" charset="0"/>
              </a:rPr>
              <a:t>Chartstring</a:t>
            </a:r>
            <a:r>
              <a:rPr lang="en-US" sz="1100">
                <a:effectLst/>
                <a:latin typeface="Montserrat" panose="00000500000000000000" pitchFamily="2" charset="0"/>
              </a:rPr>
              <a:t>: </a:t>
            </a:r>
            <a:r>
              <a:rPr lang="en-US" sz="1100">
                <a:latin typeface="Montserrat" panose="00000500000000000000" pitchFamily="2" charset="0"/>
              </a:rPr>
              <a:t>The combined segment values, in a fixed order, is called a chartstring. Every event on a transaction that has a financial impact generates accounting entries, posting it to a combination of segment values in the General Ledger. This illustrates what a chartstring looks like:</a:t>
            </a:r>
            <a:endParaRPr lang="en-US" sz="1100">
              <a:effectLst/>
              <a:latin typeface="Montserrat" panose="00000500000000000000" pitchFamily="2" charset="0"/>
            </a:endParaRPr>
          </a:p>
        </p:txBody>
      </p:sp>
      <p:pic>
        <p:nvPicPr>
          <p:cNvPr id="4" name="Picture 3" descr="A diagram of a combination of COA segments separated by delimiters">
            <a:extLst>
              <a:ext uri="{FF2B5EF4-FFF2-40B4-BE49-F238E27FC236}">
                <a16:creationId xmlns:a16="http://schemas.microsoft.com/office/drawing/2014/main" id="{079C9DFD-D795-4BA6-323C-76803134DB80}"/>
              </a:ext>
            </a:extLst>
          </p:cNvPr>
          <p:cNvPicPr>
            <a:picLocks noChangeAspect="1"/>
          </p:cNvPicPr>
          <p:nvPr/>
        </p:nvPicPr>
        <p:blipFill>
          <a:blip r:embed="rId3"/>
          <a:stretch>
            <a:fillRect/>
          </a:stretch>
        </p:blipFill>
        <p:spPr>
          <a:xfrm>
            <a:off x="2628997" y="3664778"/>
            <a:ext cx="5266648" cy="1444833"/>
          </a:xfrm>
          <a:prstGeom prst="rect">
            <a:avLst/>
          </a:prstGeom>
        </p:spPr>
      </p:pic>
    </p:spTree>
    <p:extLst>
      <p:ext uri="{BB962C8B-B14F-4D97-AF65-F5344CB8AC3E}">
        <p14:creationId xmlns:p14="http://schemas.microsoft.com/office/powerpoint/2010/main" val="593594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3"/>
          <p:cNvSpPr txBox="1">
            <a:spLocks noGrp="1"/>
          </p:cNvSpPr>
          <p:nvPr>
            <p:ph type="title" idx="4294967295"/>
          </p:nvPr>
        </p:nvSpPr>
        <p:spPr>
          <a:xfrm>
            <a:off x="518185" y="1097124"/>
            <a:ext cx="7886700" cy="2449621"/>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80000"/>
              </a:lnSpc>
              <a:spcBef>
                <a:spcPts val="0"/>
              </a:spcBef>
              <a:spcAft>
                <a:spcPts val="0"/>
              </a:spcAft>
              <a:buClr>
                <a:schemeClr val="lt1"/>
              </a:buClr>
              <a:buSzPts val="5000"/>
              <a:buFont typeface="Montserrat ExtraBold"/>
              <a:buNone/>
              <a:tabLst/>
              <a:defRPr/>
            </a:pPr>
            <a:r>
              <a:rPr kumimoji="0" lang="en-US" sz="4800" b="1" i="0" u="none" strike="noStrike" kern="0" cap="none" spc="0" normalizeH="0" baseline="0" noProof="0" dirty="0">
                <a:ln>
                  <a:noFill/>
                </a:ln>
                <a:solidFill>
                  <a:srgbClr val="FFFFFF"/>
                </a:solidFill>
                <a:effectLst/>
                <a:uLnTx/>
                <a:uFillTx/>
                <a:latin typeface="Montserrat" panose="00000500000000000000" pitchFamily="2" charset="0"/>
                <a:ea typeface="Zilla Slab Medium"/>
                <a:cs typeface="Zilla Slab Medium"/>
                <a:sym typeface="Zilla Slab Medium"/>
              </a:rPr>
              <a:t>Oracle Cloud Overview</a:t>
            </a:r>
          </a:p>
          <a:p>
            <a:pPr marL="0" marR="0" lvl="0" indent="0" algn="l" defTabSz="914400" rtl="0" eaLnBrk="1" fontAlgn="auto" latinLnBrk="0" hangingPunct="1">
              <a:lnSpc>
                <a:spcPct val="80000"/>
              </a:lnSpc>
              <a:spcBef>
                <a:spcPts val="0"/>
              </a:spcBef>
              <a:spcAft>
                <a:spcPts val="0"/>
              </a:spcAft>
              <a:buClr>
                <a:schemeClr val="lt1"/>
              </a:buClr>
              <a:buSzPts val="5000"/>
              <a:buFont typeface="Montserrat ExtraBold"/>
              <a:buNone/>
              <a:tabLst/>
              <a:defRPr/>
            </a:pPr>
            <a:endParaRPr kumimoji="0" lang="en-US" sz="1100" b="0" i="0" u="none" strike="noStrike" kern="0" cap="none" spc="0" normalizeH="0" baseline="0" noProof="0" dirty="0">
              <a:ln>
                <a:noFill/>
              </a:ln>
              <a:solidFill>
                <a:srgbClr val="FFFFFF"/>
              </a:solidFill>
              <a:effectLst/>
              <a:uLnTx/>
              <a:uFillTx/>
              <a:latin typeface="Zilla Slab Medium"/>
              <a:ea typeface="Zilla Slab Medium"/>
              <a:cs typeface="Zilla Slab Medium"/>
              <a:sym typeface="Zilla Slab Medium"/>
            </a:endParaRPr>
          </a:p>
          <a:p>
            <a:pPr marL="0" marR="0" lvl="0" indent="0" algn="l" defTabSz="914400" rtl="0" eaLnBrk="1" fontAlgn="auto" latinLnBrk="0" hangingPunct="1">
              <a:lnSpc>
                <a:spcPct val="80000"/>
              </a:lnSpc>
              <a:spcBef>
                <a:spcPts val="0"/>
              </a:spcBef>
              <a:spcAft>
                <a:spcPts val="0"/>
              </a:spcAft>
              <a:buClr>
                <a:schemeClr val="lt1"/>
              </a:buClr>
              <a:buSzPts val="5000"/>
              <a:buFont typeface="Montserrat ExtraBold"/>
              <a:buNone/>
              <a:tabLst/>
              <a:defRPr/>
            </a:pPr>
            <a:endParaRPr kumimoji="0" lang="en-US" sz="1400" b="1" i="0" u="none" strike="noStrike" kern="0" cap="none" spc="0" normalizeH="0" baseline="0" noProof="0" dirty="0">
              <a:ln>
                <a:noFill/>
              </a:ln>
              <a:solidFill>
                <a:srgbClr val="FFFFFF"/>
              </a:solidFill>
              <a:effectLst/>
              <a:uLnTx/>
              <a:uFillTx/>
              <a:latin typeface="Zilla Slab"/>
              <a:ea typeface="Zilla Slab"/>
              <a:cs typeface="Zilla Slab"/>
              <a:sym typeface="Zilla Slab"/>
            </a:endParaRPr>
          </a:p>
        </p:txBody>
      </p:sp>
      <p:pic>
        <p:nvPicPr>
          <p:cNvPr id="2" name="Picture 1">
            <a:extLst>
              <a:ext uri="{FF2B5EF4-FFF2-40B4-BE49-F238E27FC236}">
                <a16:creationId xmlns:a16="http://schemas.microsoft.com/office/drawing/2014/main" id="{8E373DE8-4317-D039-4066-E659D8FE24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8033" y="127867"/>
            <a:ext cx="1198919" cy="358831"/>
          </a:xfrm>
          <a:prstGeom prst="rect">
            <a:avLst/>
          </a:prstGeom>
        </p:spPr>
      </p:pic>
      <p:pic>
        <p:nvPicPr>
          <p:cNvPr id="3" name="Picture 2">
            <a:extLst>
              <a:ext uri="{FF2B5EF4-FFF2-40B4-BE49-F238E27FC236}">
                <a16:creationId xmlns:a16="http://schemas.microsoft.com/office/drawing/2014/main" id="{7625C8DF-3AF1-DA53-1890-4D5A1261D59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3378" y="203672"/>
            <a:ext cx="1703272" cy="247403"/>
          </a:xfrm>
          <a:prstGeom prst="rect">
            <a:avLst/>
          </a:prstGeom>
        </p:spPr>
      </p:pic>
    </p:spTree>
    <p:extLst>
      <p:ext uri="{BB962C8B-B14F-4D97-AF65-F5344CB8AC3E}">
        <p14:creationId xmlns:p14="http://schemas.microsoft.com/office/powerpoint/2010/main" val="128278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F1998-3854-5E17-89A3-6FEF4739BF88}"/>
              </a:ext>
              <a:ext uri="{C183D7F6-B498-43B3-948B-1728B52AA6E4}">
                <adec:decorative xmlns:adec="http://schemas.microsoft.com/office/drawing/2017/decorative" val="1"/>
              </a:ext>
            </a:extLst>
          </p:cNvPr>
          <p:cNvSpPr/>
          <p:nvPr/>
        </p:nvSpPr>
        <p:spPr>
          <a:xfrm>
            <a:off x="299922" y="660400"/>
            <a:ext cx="8328577" cy="4019550"/>
          </a:xfrm>
          <a:prstGeom prst="rect">
            <a:avLst/>
          </a:prstGeom>
          <a:solidFill>
            <a:srgbClr val="C00000"/>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spcBef>
                <a:spcPts val="0"/>
              </a:spcBef>
              <a:spcAft>
                <a:spcPts val="0"/>
              </a:spcAft>
              <a:buClr>
                <a:schemeClr val="bg1"/>
              </a:buClr>
              <a:buSzPts val="1000"/>
              <a:buFont typeface="Symbol" panose="05050102010706020507" pitchFamily="18" charset="2"/>
              <a:buChar char=""/>
              <a:tabLst>
                <a:tab pos="457200" algn="l"/>
              </a:tabLst>
            </a:pPr>
            <a:endParaRPr lang="en-US" sz="1400">
              <a:effectLst/>
              <a:latin typeface="Calibri" panose="020F0502020204030204" pitchFamily="34" charset="0"/>
              <a:ea typeface="Calibri" panose="020F0502020204030204" pitchFamily="34" charset="0"/>
            </a:endParaRPr>
          </a:p>
        </p:txBody>
      </p:sp>
      <p:sp>
        <p:nvSpPr>
          <p:cNvPr id="3" name="Title 1">
            <a:extLst>
              <a:ext uri="{FF2B5EF4-FFF2-40B4-BE49-F238E27FC236}">
                <a16:creationId xmlns:a16="http://schemas.microsoft.com/office/drawing/2014/main" id="{4F083B4E-6462-7F82-D5C7-908B3AE5811C}"/>
              </a:ext>
            </a:extLst>
          </p:cNvPr>
          <p:cNvSpPr txBox="1">
            <a:spLocks noGrp="1"/>
          </p:cNvSpPr>
          <p:nvPr>
            <p:ph type="title" idx="4294967295"/>
          </p:nvPr>
        </p:nvSpPr>
        <p:spPr>
          <a:xfrm>
            <a:off x="299922" y="125860"/>
            <a:ext cx="6297014" cy="599581"/>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003385"/>
                </a:solidFill>
                <a:latin typeface="Montserrat ExtraBold" pitchFamily="2" charset="77"/>
                <a:ea typeface="Roboto Condensed" panose="02000000000000000000" pitchFamily="2" charset="0"/>
                <a:cs typeface="Montserrat ExtraBold" pitchFamily="2" charset="77"/>
              </a:defRPr>
            </a:lvl1p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a:ln>
                  <a:noFill/>
                </a:ln>
                <a:solidFill>
                  <a:srgbClr val="C00000"/>
                </a:solidFill>
                <a:effectLst/>
                <a:uLnTx/>
                <a:uFillTx/>
                <a:latin typeface="Montserrat" panose="00000500000000000000" pitchFamily="2" charset="0"/>
                <a:ea typeface="Roboto Condensed" panose="02000000000000000000" pitchFamily="2" charset="0"/>
                <a:cs typeface="Montserrat ExtraBold" pitchFamily="2" charset="77"/>
                <a:sym typeface="Arial"/>
              </a:rPr>
              <a:t>Agenda</a:t>
            </a:r>
          </a:p>
        </p:txBody>
      </p:sp>
      <p:graphicFrame>
        <p:nvGraphicFramePr>
          <p:cNvPr id="4" name="Table 5">
            <a:extLst>
              <a:ext uri="{FF2B5EF4-FFF2-40B4-BE49-F238E27FC236}">
                <a16:creationId xmlns:a16="http://schemas.microsoft.com/office/drawing/2014/main" id="{D619C813-8224-16E7-87F0-B440E29054AC}"/>
              </a:ext>
            </a:extLst>
          </p:cNvPr>
          <p:cNvGraphicFramePr>
            <a:graphicFrameLocks noGrp="1"/>
          </p:cNvGraphicFramePr>
          <p:nvPr>
            <p:extLst>
              <p:ext uri="{D42A27DB-BD31-4B8C-83A1-F6EECF244321}">
                <p14:modId xmlns:p14="http://schemas.microsoft.com/office/powerpoint/2010/main" val="297634618"/>
              </p:ext>
            </p:extLst>
          </p:nvPr>
        </p:nvGraphicFramePr>
        <p:xfrm>
          <a:off x="515501" y="781050"/>
          <a:ext cx="6096000" cy="3708400"/>
        </p:xfrm>
        <a:graphic>
          <a:graphicData uri="http://schemas.openxmlformats.org/drawingml/2006/table">
            <a:tbl>
              <a:tblPr firstRow="1" bandRow="1">
                <a:tableStyleId>{AB26E200-EFC4-4C4D-A8FA-895AA3FEBC45}</a:tableStyleId>
              </a:tblPr>
              <a:tblGrid>
                <a:gridCol w="5447149">
                  <a:extLst>
                    <a:ext uri="{9D8B030D-6E8A-4147-A177-3AD203B41FA5}">
                      <a16:colId xmlns:a16="http://schemas.microsoft.com/office/drawing/2014/main" val="2239284700"/>
                    </a:ext>
                  </a:extLst>
                </a:gridCol>
                <a:gridCol w="648851">
                  <a:extLst>
                    <a:ext uri="{9D8B030D-6E8A-4147-A177-3AD203B41FA5}">
                      <a16:colId xmlns:a16="http://schemas.microsoft.com/office/drawing/2014/main" val="3200426242"/>
                    </a:ext>
                  </a:extLst>
                </a:gridCol>
              </a:tblGrid>
              <a:tr h="370840">
                <a:tc>
                  <a:txBody>
                    <a:bodyPr/>
                    <a:lstStyle/>
                    <a:p>
                      <a:r>
                        <a:rPr lang="en-US" sz="1600" dirty="0">
                          <a:solidFill>
                            <a:schemeClr val="bg1"/>
                          </a:solidFill>
                          <a:latin typeface="Montserrat" panose="00000500000000000000" pitchFamily="2" charset="0"/>
                        </a:rPr>
                        <a:t>Change Leader Network</a:t>
                      </a:r>
                    </a:p>
                  </a:txBody>
                  <a:tcPr/>
                </a:tc>
                <a:tc>
                  <a:txBody>
                    <a:bodyPr/>
                    <a:lstStyle/>
                    <a:p>
                      <a:r>
                        <a:rPr lang="en-US" dirty="0">
                          <a:solidFill>
                            <a:schemeClr val="bg1"/>
                          </a:solidFill>
                        </a:rPr>
                        <a:t>3-8</a:t>
                      </a:r>
                    </a:p>
                  </a:txBody>
                  <a:tcPr/>
                </a:tc>
                <a:extLst>
                  <a:ext uri="{0D108BD9-81ED-4DB2-BD59-A6C34878D82A}">
                    <a16:rowId xmlns:a16="http://schemas.microsoft.com/office/drawing/2014/main" val="1624744915"/>
                  </a:ext>
                </a:extLst>
              </a:tr>
              <a:tr h="370840">
                <a:tc>
                  <a:txBody>
                    <a:bodyPr/>
                    <a:lstStyle/>
                    <a:p>
                      <a:r>
                        <a:rPr lang="en-US" sz="1600" dirty="0" err="1">
                          <a:solidFill>
                            <a:schemeClr val="bg1"/>
                          </a:solidFill>
                          <a:latin typeface="Montserrat" panose="00000500000000000000" pitchFamily="2" charset="0"/>
                        </a:rPr>
                        <a:t>WolfieONE</a:t>
                      </a:r>
                      <a:r>
                        <a:rPr lang="en-US" sz="1600" dirty="0">
                          <a:solidFill>
                            <a:schemeClr val="bg1"/>
                          </a:solidFill>
                          <a:latin typeface="Montserrat" panose="00000500000000000000" pitchFamily="2" charset="0"/>
                        </a:rPr>
                        <a:t> Foundations</a:t>
                      </a:r>
                    </a:p>
                  </a:txBody>
                  <a:tcPr/>
                </a:tc>
                <a:tc>
                  <a:txBody>
                    <a:bodyPr/>
                    <a:lstStyle/>
                    <a:p>
                      <a:r>
                        <a:rPr lang="en-US" dirty="0">
                          <a:solidFill>
                            <a:schemeClr val="bg1"/>
                          </a:solidFill>
                        </a:rPr>
                        <a:t>9-13</a:t>
                      </a:r>
                    </a:p>
                  </a:txBody>
                  <a:tcPr/>
                </a:tc>
                <a:extLst>
                  <a:ext uri="{0D108BD9-81ED-4DB2-BD59-A6C34878D82A}">
                    <a16:rowId xmlns:a16="http://schemas.microsoft.com/office/drawing/2014/main" val="2279357335"/>
                  </a:ext>
                </a:extLst>
              </a:tr>
              <a:tr h="370840">
                <a:tc>
                  <a:txBody>
                    <a:bodyPr/>
                    <a:lstStyle/>
                    <a:p>
                      <a:r>
                        <a:rPr lang="en-US" sz="1600" dirty="0" err="1">
                          <a:solidFill>
                            <a:schemeClr val="bg1"/>
                          </a:solidFill>
                          <a:latin typeface="Montserrat" panose="00000500000000000000" pitchFamily="2" charset="0"/>
                        </a:rPr>
                        <a:t>WolfieONE</a:t>
                      </a:r>
                      <a:r>
                        <a:rPr lang="en-US" sz="1600" dirty="0">
                          <a:solidFill>
                            <a:schemeClr val="bg1"/>
                          </a:solidFill>
                          <a:latin typeface="Montserrat" panose="00000500000000000000" pitchFamily="2" charset="0"/>
                        </a:rPr>
                        <a:t> Changes</a:t>
                      </a:r>
                    </a:p>
                  </a:txBody>
                  <a:tcPr/>
                </a:tc>
                <a:tc>
                  <a:txBody>
                    <a:bodyPr/>
                    <a:lstStyle/>
                    <a:p>
                      <a:r>
                        <a:rPr lang="en-US" dirty="0">
                          <a:solidFill>
                            <a:schemeClr val="bg1"/>
                          </a:solidFill>
                        </a:rPr>
                        <a:t>14-16</a:t>
                      </a:r>
                    </a:p>
                  </a:txBody>
                  <a:tcPr/>
                </a:tc>
                <a:extLst>
                  <a:ext uri="{0D108BD9-81ED-4DB2-BD59-A6C34878D82A}">
                    <a16:rowId xmlns:a16="http://schemas.microsoft.com/office/drawing/2014/main" val="4031757057"/>
                  </a:ext>
                </a:extLst>
              </a:tr>
              <a:tr h="370840">
                <a:tc>
                  <a:txBody>
                    <a:bodyPr/>
                    <a:lstStyle/>
                    <a:p>
                      <a:r>
                        <a:rPr lang="en-US" sz="1600" dirty="0">
                          <a:solidFill>
                            <a:schemeClr val="bg1"/>
                          </a:solidFill>
                          <a:latin typeface="Montserrat" panose="00000500000000000000" pitchFamily="2" charset="0"/>
                        </a:rPr>
                        <a:t>COA</a:t>
                      </a:r>
                    </a:p>
                  </a:txBody>
                  <a:tcPr/>
                </a:tc>
                <a:tc>
                  <a:txBody>
                    <a:bodyPr/>
                    <a:lstStyle/>
                    <a:p>
                      <a:r>
                        <a:rPr lang="en-US" dirty="0">
                          <a:solidFill>
                            <a:schemeClr val="bg1"/>
                          </a:solidFill>
                        </a:rPr>
                        <a:t>17-18</a:t>
                      </a:r>
                    </a:p>
                  </a:txBody>
                  <a:tcPr/>
                </a:tc>
                <a:extLst>
                  <a:ext uri="{0D108BD9-81ED-4DB2-BD59-A6C34878D82A}">
                    <a16:rowId xmlns:a16="http://schemas.microsoft.com/office/drawing/2014/main" val="2577319080"/>
                  </a:ext>
                </a:extLst>
              </a:tr>
              <a:tr h="370840">
                <a:tc>
                  <a:txBody>
                    <a:bodyPr/>
                    <a:lstStyle/>
                    <a:p>
                      <a:r>
                        <a:rPr lang="en-US" sz="1600" dirty="0">
                          <a:solidFill>
                            <a:schemeClr val="bg1"/>
                          </a:solidFill>
                          <a:latin typeface="Montserrat" panose="00000500000000000000" pitchFamily="2" charset="0"/>
                        </a:rPr>
                        <a:t>Oracle Cloud Overview</a:t>
                      </a:r>
                    </a:p>
                  </a:txBody>
                  <a:tcPr/>
                </a:tc>
                <a:tc>
                  <a:txBody>
                    <a:bodyPr/>
                    <a:lstStyle/>
                    <a:p>
                      <a:r>
                        <a:rPr lang="en-US" dirty="0">
                          <a:solidFill>
                            <a:schemeClr val="bg1"/>
                          </a:solidFill>
                        </a:rPr>
                        <a:t>19-24</a:t>
                      </a:r>
                    </a:p>
                  </a:txBody>
                  <a:tcPr/>
                </a:tc>
                <a:extLst>
                  <a:ext uri="{0D108BD9-81ED-4DB2-BD59-A6C34878D82A}">
                    <a16:rowId xmlns:a16="http://schemas.microsoft.com/office/drawing/2014/main" val="1287438622"/>
                  </a:ext>
                </a:extLst>
              </a:tr>
              <a:tr h="370840">
                <a:tc>
                  <a:txBody>
                    <a:bodyPr/>
                    <a:lstStyle/>
                    <a:p>
                      <a:r>
                        <a:rPr lang="en-US" sz="1600" dirty="0">
                          <a:solidFill>
                            <a:schemeClr val="bg1"/>
                          </a:solidFill>
                          <a:latin typeface="Montserrat" panose="00000500000000000000" pitchFamily="2" charset="0"/>
                        </a:rPr>
                        <a:t>HCM Change Impacts</a:t>
                      </a:r>
                    </a:p>
                  </a:txBody>
                  <a:tcPr/>
                </a:tc>
                <a:tc>
                  <a:txBody>
                    <a:bodyPr/>
                    <a:lstStyle/>
                    <a:p>
                      <a:r>
                        <a:rPr lang="en-US" dirty="0">
                          <a:solidFill>
                            <a:schemeClr val="bg1"/>
                          </a:solidFill>
                        </a:rPr>
                        <a:t>25-32</a:t>
                      </a:r>
                    </a:p>
                  </a:txBody>
                  <a:tcPr/>
                </a:tc>
                <a:extLst>
                  <a:ext uri="{0D108BD9-81ED-4DB2-BD59-A6C34878D82A}">
                    <a16:rowId xmlns:a16="http://schemas.microsoft.com/office/drawing/2014/main" val="3812533896"/>
                  </a:ext>
                </a:extLst>
              </a:tr>
              <a:tr h="370840">
                <a:tc>
                  <a:txBody>
                    <a:bodyPr/>
                    <a:lstStyle/>
                    <a:p>
                      <a:r>
                        <a:rPr lang="en-US" sz="1600" dirty="0">
                          <a:solidFill>
                            <a:schemeClr val="bg1"/>
                          </a:solidFill>
                          <a:latin typeface="Montserrat" panose="00000500000000000000" pitchFamily="2" charset="0"/>
                        </a:rPr>
                        <a:t>ERP Change Impacts</a:t>
                      </a:r>
                    </a:p>
                  </a:txBody>
                  <a:tcPr/>
                </a:tc>
                <a:tc>
                  <a:txBody>
                    <a:bodyPr/>
                    <a:lstStyle/>
                    <a:p>
                      <a:r>
                        <a:rPr lang="en-US" dirty="0">
                          <a:solidFill>
                            <a:schemeClr val="bg1"/>
                          </a:solidFill>
                        </a:rPr>
                        <a:t>33-35</a:t>
                      </a:r>
                    </a:p>
                  </a:txBody>
                  <a:tcPr/>
                </a:tc>
                <a:extLst>
                  <a:ext uri="{0D108BD9-81ED-4DB2-BD59-A6C34878D82A}">
                    <a16:rowId xmlns:a16="http://schemas.microsoft.com/office/drawing/2014/main" val="3638717224"/>
                  </a:ext>
                </a:extLst>
              </a:tr>
              <a:tr h="370840">
                <a:tc>
                  <a:txBody>
                    <a:bodyPr/>
                    <a:lstStyle/>
                    <a:p>
                      <a:r>
                        <a:rPr lang="en-US" sz="1600" dirty="0">
                          <a:solidFill>
                            <a:schemeClr val="bg1"/>
                          </a:solidFill>
                          <a:latin typeface="Montserrat" panose="00000500000000000000" pitchFamily="2" charset="0"/>
                        </a:rPr>
                        <a:t>Personas</a:t>
                      </a:r>
                    </a:p>
                  </a:txBody>
                  <a:tcPr/>
                </a:tc>
                <a:tc>
                  <a:txBody>
                    <a:bodyPr/>
                    <a:lstStyle/>
                    <a:p>
                      <a:r>
                        <a:rPr lang="en-US" dirty="0">
                          <a:solidFill>
                            <a:schemeClr val="bg1"/>
                          </a:solidFill>
                        </a:rPr>
                        <a:t>36-38</a:t>
                      </a:r>
                    </a:p>
                  </a:txBody>
                  <a:tcPr/>
                </a:tc>
                <a:extLst>
                  <a:ext uri="{0D108BD9-81ED-4DB2-BD59-A6C34878D82A}">
                    <a16:rowId xmlns:a16="http://schemas.microsoft.com/office/drawing/2014/main" val="741269563"/>
                  </a:ext>
                </a:extLst>
              </a:tr>
              <a:tr h="370840">
                <a:tc>
                  <a:txBody>
                    <a:bodyPr/>
                    <a:lstStyle/>
                    <a:p>
                      <a:r>
                        <a:rPr lang="en-US" sz="1600" dirty="0">
                          <a:solidFill>
                            <a:schemeClr val="bg1"/>
                          </a:solidFill>
                          <a:latin typeface="Montserrat" panose="00000500000000000000" pitchFamily="2" charset="0"/>
                        </a:rPr>
                        <a:t>Next Steps</a:t>
                      </a:r>
                    </a:p>
                  </a:txBody>
                  <a:tcPr/>
                </a:tc>
                <a:tc>
                  <a:txBody>
                    <a:bodyPr/>
                    <a:lstStyle/>
                    <a:p>
                      <a:r>
                        <a:rPr lang="en-US" dirty="0">
                          <a:solidFill>
                            <a:schemeClr val="bg1"/>
                          </a:solidFill>
                        </a:rPr>
                        <a:t>39-42</a:t>
                      </a:r>
                    </a:p>
                  </a:txBody>
                  <a:tcPr/>
                </a:tc>
                <a:extLst>
                  <a:ext uri="{0D108BD9-81ED-4DB2-BD59-A6C34878D82A}">
                    <a16:rowId xmlns:a16="http://schemas.microsoft.com/office/drawing/2014/main" val="374522103"/>
                  </a:ext>
                </a:extLst>
              </a:tr>
              <a:tr h="370840">
                <a:tc>
                  <a:txBody>
                    <a:bodyPr/>
                    <a:lstStyle/>
                    <a:p>
                      <a:r>
                        <a:rPr lang="en-US" sz="1600" dirty="0">
                          <a:solidFill>
                            <a:schemeClr val="bg1"/>
                          </a:solidFill>
                          <a:latin typeface="Montserrat" panose="00000500000000000000" pitchFamily="2" charset="0"/>
                        </a:rPr>
                        <a:t>Appendix</a:t>
                      </a:r>
                    </a:p>
                  </a:txBody>
                  <a:tcPr/>
                </a:tc>
                <a:tc>
                  <a:txBody>
                    <a:bodyPr/>
                    <a:lstStyle/>
                    <a:p>
                      <a:r>
                        <a:rPr lang="en-US" dirty="0">
                          <a:solidFill>
                            <a:schemeClr val="bg1"/>
                          </a:solidFill>
                        </a:rPr>
                        <a:t>43-49</a:t>
                      </a:r>
                    </a:p>
                  </a:txBody>
                  <a:tcPr/>
                </a:tc>
                <a:extLst>
                  <a:ext uri="{0D108BD9-81ED-4DB2-BD59-A6C34878D82A}">
                    <a16:rowId xmlns:a16="http://schemas.microsoft.com/office/drawing/2014/main" val="3568225062"/>
                  </a:ext>
                </a:extLst>
              </a:tr>
            </a:tbl>
          </a:graphicData>
        </a:graphic>
      </p:graphicFrame>
    </p:spTree>
    <p:extLst>
      <p:ext uri="{BB962C8B-B14F-4D97-AF65-F5344CB8AC3E}">
        <p14:creationId xmlns:p14="http://schemas.microsoft.com/office/powerpoint/2010/main" val="2095426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CB7BDA-3F0D-DD97-8420-483DF6A38ECB}"/>
              </a:ext>
            </a:extLst>
          </p:cNvPr>
          <p:cNvSpPr txBox="1">
            <a:spLocks noGrp="1"/>
          </p:cNvSpPr>
          <p:nvPr>
            <p:ph type="title" idx="4294967295"/>
          </p:nvPr>
        </p:nvSpPr>
        <p:spPr>
          <a:xfrm>
            <a:off x="313270" y="124062"/>
            <a:ext cx="7652209" cy="650581"/>
          </a:xfrm>
          <a:prstGeom prst="rect">
            <a:avLst/>
          </a:prstGeom>
          <a:noFill/>
          <a:ln>
            <a:noFill/>
            <a:prstDash/>
          </a:ln>
          <a:effectLst/>
        </p:spPr>
        <p:txBody>
          <a:bodyPr rot="0" spcFirstLastPara="0" vertOverflow="overflow" horzOverflow="overflow" vert="horz" wrap="square" lIns="68580" tIns="34290" rIns="68580" bIns="3429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450"/>
              </a:spcAft>
              <a:buClr>
                <a:srgbClr val="000000"/>
              </a:buClr>
              <a:buSzTx/>
              <a:buFont typeface="Arial"/>
              <a:buNone/>
              <a:tabLst/>
              <a:defRPr/>
            </a:pPr>
            <a:r>
              <a:rPr kumimoji="0" lang="en-US" sz="3000" b="0" i="0" u="none" strike="noStrike" kern="0" cap="none" spc="0" normalizeH="0" baseline="0" noProof="0" dirty="0">
                <a:ln>
                  <a:noFill/>
                </a:ln>
                <a:solidFill>
                  <a:schemeClr val="bg2"/>
                </a:solidFill>
                <a:effectLst/>
                <a:uLnTx/>
                <a:uFillTx/>
                <a:latin typeface="Montserrat ExtraBold" panose="00000900000000000000" pitchFamily="2" charset="0"/>
                <a:ea typeface="Lato" panose="020F0502020204030203" pitchFamily="34" charset="0"/>
                <a:cs typeface="Lato" panose="020F0502020204030203" pitchFamily="34" charset="0"/>
                <a:sym typeface="Arial"/>
              </a:rPr>
              <a:t>ERP General Ledger breakdown</a:t>
            </a:r>
          </a:p>
        </p:txBody>
      </p:sp>
      <p:pic>
        <p:nvPicPr>
          <p:cNvPr id="3" name="Picture 2" descr="A screenshot of the master processes in the General Ledger. ">
            <a:extLst>
              <a:ext uri="{FF2B5EF4-FFF2-40B4-BE49-F238E27FC236}">
                <a16:creationId xmlns:a16="http://schemas.microsoft.com/office/drawing/2014/main" id="{A4409017-AC65-C7C5-5311-6E7F07118924}"/>
              </a:ext>
            </a:extLst>
          </p:cNvPr>
          <p:cNvPicPr>
            <a:picLocks noChangeAspect="1"/>
          </p:cNvPicPr>
          <p:nvPr/>
        </p:nvPicPr>
        <p:blipFill>
          <a:blip r:embed="rId3"/>
          <a:stretch>
            <a:fillRect/>
          </a:stretch>
        </p:blipFill>
        <p:spPr>
          <a:xfrm>
            <a:off x="408558" y="943253"/>
            <a:ext cx="8242574" cy="3806507"/>
          </a:xfrm>
          <a:prstGeom prst="rect">
            <a:avLst/>
          </a:prstGeom>
        </p:spPr>
      </p:pic>
    </p:spTree>
    <p:extLst>
      <p:ext uri="{BB962C8B-B14F-4D97-AF65-F5344CB8AC3E}">
        <p14:creationId xmlns:p14="http://schemas.microsoft.com/office/powerpoint/2010/main" val="3484659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CB7BDA-3F0D-DD97-8420-483DF6A38ECB}"/>
              </a:ext>
            </a:extLst>
          </p:cNvPr>
          <p:cNvSpPr txBox="1">
            <a:spLocks noGrp="1"/>
          </p:cNvSpPr>
          <p:nvPr>
            <p:ph type="title" idx="4294967295"/>
          </p:nvPr>
        </p:nvSpPr>
        <p:spPr>
          <a:xfrm>
            <a:off x="216445" y="0"/>
            <a:ext cx="7652209" cy="650581"/>
          </a:xfrm>
          <a:prstGeom prst="rect">
            <a:avLst/>
          </a:prstGeom>
          <a:noFill/>
          <a:ln>
            <a:noFill/>
            <a:prstDash/>
          </a:ln>
          <a:effectLst/>
        </p:spPr>
        <p:txBody>
          <a:bodyPr rot="0" spcFirstLastPara="0" vertOverflow="overflow" horzOverflow="overflow" vert="horz" wrap="square" lIns="68580" tIns="34290" rIns="68580" bIns="3429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450"/>
              </a:spcAft>
              <a:buClr>
                <a:srgbClr val="000000"/>
              </a:buClr>
              <a:buSzTx/>
              <a:buFont typeface="Arial"/>
              <a:buNone/>
              <a:tabLst/>
              <a:defRPr/>
            </a:pPr>
            <a:r>
              <a:rPr kumimoji="0" lang="en-US" sz="3000" b="0" i="0" u="none" strike="noStrike" kern="0" cap="none" spc="0" normalizeH="0" baseline="0" noProof="0" dirty="0">
                <a:ln>
                  <a:noFill/>
                </a:ln>
                <a:solidFill>
                  <a:schemeClr val="bg2"/>
                </a:solidFill>
                <a:effectLst/>
                <a:uLnTx/>
                <a:uFillTx/>
                <a:latin typeface="Montserrat ExtraBold" panose="00000900000000000000" pitchFamily="2" charset="0"/>
                <a:ea typeface="Lato" panose="020F0502020204030203" pitchFamily="34" charset="0"/>
                <a:cs typeface="Lato" panose="020F0502020204030203" pitchFamily="34" charset="0"/>
                <a:sym typeface="Arial"/>
              </a:rPr>
              <a:t>ERP Receivables (AR)</a:t>
            </a:r>
          </a:p>
        </p:txBody>
      </p:sp>
      <p:pic>
        <p:nvPicPr>
          <p:cNvPr id="3" name="Picture 2" descr="A screenshot of master processes under Receivables (AR)">
            <a:extLst>
              <a:ext uri="{FF2B5EF4-FFF2-40B4-BE49-F238E27FC236}">
                <a16:creationId xmlns:a16="http://schemas.microsoft.com/office/drawing/2014/main" id="{436C9710-FD6D-7808-C7C3-EE18D541D6BB}"/>
              </a:ext>
            </a:extLst>
          </p:cNvPr>
          <p:cNvPicPr>
            <a:picLocks noChangeAspect="1"/>
          </p:cNvPicPr>
          <p:nvPr/>
        </p:nvPicPr>
        <p:blipFill>
          <a:blip r:embed="rId3"/>
          <a:stretch>
            <a:fillRect/>
          </a:stretch>
        </p:blipFill>
        <p:spPr>
          <a:xfrm>
            <a:off x="216446" y="650581"/>
            <a:ext cx="6400740" cy="2578436"/>
          </a:xfrm>
          <a:prstGeom prst="rect">
            <a:avLst/>
          </a:prstGeom>
        </p:spPr>
      </p:pic>
      <p:sp>
        <p:nvSpPr>
          <p:cNvPr id="2" name="Title 3">
            <a:extLst>
              <a:ext uri="{FF2B5EF4-FFF2-40B4-BE49-F238E27FC236}">
                <a16:creationId xmlns:a16="http://schemas.microsoft.com/office/drawing/2014/main" id="{F2386A29-E780-6A0C-BEC9-4D6B99CAE7AA}"/>
              </a:ext>
            </a:extLst>
          </p:cNvPr>
          <p:cNvSpPr txBox="1">
            <a:spLocks/>
          </p:cNvSpPr>
          <p:nvPr/>
        </p:nvSpPr>
        <p:spPr>
          <a:xfrm>
            <a:off x="285350" y="3235523"/>
            <a:ext cx="7652209" cy="650581"/>
          </a:xfrm>
          <a:prstGeom prst="rect">
            <a:avLst/>
          </a:prstGeom>
          <a:noFill/>
          <a:ln>
            <a:noFill/>
            <a:prstDash/>
          </a:ln>
          <a:effectLst/>
        </p:spPr>
        <p:txBody>
          <a:bodyPr rot="0" spcFirstLastPara="0" vertOverflow="overflow" horzOverflow="overflow" vert="horz" wrap="square" lIns="68580" tIns="34290" rIns="68580" bIns="34290" numCol="1" spcCol="0" rtlCol="0" fromWordArt="0" anchor="b" anchorCtr="0" forceAA="0" compatLnSpc="1">
            <a:prstTxWarp prst="textNoShape">
              <a:avLst/>
            </a:prstTxWarp>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spcBef>
                <a:spcPct val="0"/>
              </a:spcBef>
              <a:spcAft>
                <a:spcPts val="450"/>
              </a:spcAft>
              <a:defRPr/>
            </a:pPr>
            <a:r>
              <a:rPr lang="en-US" sz="3000" dirty="0">
                <a:solidFill>
                  <a:schemeClr val="bg2"/>
                </a:solidFill>
                <a:latin typeface="Montserrat ExtraBold" panose="00000900000000000000" pitchFamily="2" charset="0"/>
                <a:ea typeface="Lato" panose="020F0502020204030203" pitchFamily="34" charset="0"/>
                <a:cs typeface="Lato" panose="020F0502020204030203" pitchFamily="34" charset="0"/>
              </a:rPr>
              <a:t>ERP Fixed Assets</a:t>
            </a:r>
          </a:p>
        </p:txBody>
      </p:sp>
      <p:pic>
        <p:nvPicPr>
          <p:cNvPr id="5" name="Picture 4" descr="A screenshot of Fixed Assets processes">
            <a:extLst>
              <a:ext uri="{FF2B5EF4-FFF2-40B4-BE49-F238E27FC236}">
                <a16:creationId xmlns:a16="http://schemas.microsoft.com/office/drawing/2014/main" id="{22833632-CB0D-B3AF-CD53-2E21011E607B}"/>
              </a:ext>
            </a:extLst>
          </p:cNvPr>
          <p:cNvPicPr>
            <a:picLocks noChangeAspect="1"/>
          </p:cNvPicPr>
          <p:nvPr/>
        </p:nvPicPr>
        <p:blipFill rotWithShape="1">
          <a:blip r:embed="rId4"/>
          <a:srcRect b="79911"/>
          <a:stretch/>
        </p:blipFill>
        <p:spPr>
          <a:xfrm>
            <a:off x="358920" y="3954390"/>
            <a:ext cx="7081923" cy="575392"/>
          </a:xfrm>
          <a:prstGeom prst="rect">
            <a:avLst/>
          </a:prstGeom>
        </p:spPr>
      </p:pic>
    </p:spTree>
    <p:extLst>
      <p:ext uri="{BB962C8B-B14F-4D97-AF65-F5344CB8AC3E}">
        <p14:creationId xmlns:p14="http://schemas.microsoft.com/office/powerpoint/2010/main" val="2019782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CB7BDA-3F0D-DD97-8420-483DF6A38ECB}"/>
              </a:ext>
            </a:extLst>
          </p:cNvPr>
          <p:cNvSpPr txBox="1">
            <a:spLocks noGrp="1"/>
          </p:cNvSpPr>
          <p:nvPr>
            <p:ph type="title" idx="4294967295"/>
          </p:nvPr>
        </p:nvSpPr>
        <p:spPr>
          <a:xfrm>
            <a:off x="313270" y="124062"/>
            <a:ext cx="3016263" cy="1390091"/>
          </a:xfrm>
          <a:prstGeom prst="rect">
            <a:avLst/>
          </a:prstGeom>
          <a:noFill/>
          <a:ln>
            <a:noFill/>
            <a:prstDash/>
          </a:ln>
          <a:effectLst/>
        </p:spPr>
        <p:txBody>
          <a:bodyPr rot="0" spcFirstLastPara="0" vertOverflow="overflow" horzOverflow="overflow" vert="horz" wrap="square" lIns="68580" tIns="34290" rIns="68580" bIns="3429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450"/>
              </a:spcAft>
              <a:buClr>
                <a:srgbClr val="000000"/>
              </a:buClr>
              <a:buSzTx/>
              <a:buFont typeface="Arial"/>
              <a:buNone/>
              <a:tabLst/>
              <a:defRPr/>
            </a:pPr>
            <a:r>
              <a:rPr kumimoji="0" lang="en-US" sz="3000" b="0" i="0" u="none" strike="noStrike" kern="0" cap="none" spc="0" normalizeH="0" baseline="0" noProof="0" dirty="0">
                <a:ln>
                  <a:noFill/>
                </a:ln>
                <a:solidFill>
                  <a:schemeClr val="bg2"/>
                </a:solidFill>
                <a:effectLst/>
                <a:uLnTx/>
                <a:uFillTx/>
                <a:latin typeface="Montserrat ExtraBold" panose="00000900000000000000" pitchFamily="2" charset="0"/>
                <a:ea typeface="Lato" panose="020F0502020204030203" pitchFamily="34" charset="0"/>
                <a:cs typeface="Lato" panose="020F0502020204030203" pitchFamily="34" charset="0"/>
                <a:sym typeface="Arial"/>
              </a:rPr>
              <a:t>ERP Cash Management breakdown</a:t>
            </a:r>
          </a:p>
        </p:txBody>
      </p:sp>
      <p:sp>
        <p:nvSpPr>
          <p:cNvPr id="9" name="Rectangle 8">
            <a:extLst>
              <a:ext uri="{FF2B5EF4-FFF2-40B4-BE49-F238E27FC236}">
                <a16:creationId xmlns:a16="http://schemas.microsoft.com/office/drawing/2014/main" id="{82A449F9-ECC1-4703-6268-E7057144F60E}"/>
              </a:ext>
            </a:extLst>
          </p:cNvPr>
          <p:cNvSpPr>
            <a:spLocks noChangeArrowheads="1"/>
          </p:cNvSpPr>
          <p:nvPr/>
        </p:nvSpPr>
        <p:spPr bwMode="auto">
          <a:xfrm>
            <a:off x="497841" y="1673309"/>
            <a:ext cx="2159348" cy="462078"/>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4290" tIns="34290" rIns="3429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900">
                <a:solidFill>
                  <a:schemeClr val="bg1"/>
                </a:solidFill>
                <a:latin typeface="Montserrat Medium" panose="00000600000000000000" pitchFamily="2" charset="0"/>
                <a:ea typeface="Open Sans" panose="020B0606030504020204" pitchFamily="34" charset="0"/>
                <a:cs typeface="Open Sans" panose="020B0606030504020204" pitchFamily="34" charset="0"/>
              </a:rPr>
              <a:t>Manage Cash Management</a:t>
            </a:r>
          </a:p>
        </p:txBody>
      </p:sp>
      <p:sp>
        <p:nvSpPr>
          <p:cNvPr id="6" name="Rectangle 5">
            <a:extLst>
              <a:ext uri="{FF2B5EF4-FFF2-40B4-BE49-F238E27FC236}">
                <a16:creationId xmlns:a16="http://schemas.microsoft.com/office/drawing/2014/main" id="{F278C2E0-E56B-44A7-FFC3-17A283C74B68}"/>
              </a:ext>
            </a:extLst>
          </p:cNvPr>
          <p:cNvSpPr>
            <a:spLocks noChangeArrowheads="1"/>
          </p:cNvSpPr>
          <p:nvPr/>
        </p:nvSpPr>
        <p:spPr bwMode="auto">
          <a:xfrm>
            <a:off x="487982" y="2195074"/>
            <a:ext cx="2159348" cy="408547"/>
          </a:xfrm>
          <a:prstGeom prst="rect">
            <a:avLst/>
          </a:prstGeom>
          <a:solidFill>
            <a:schemeClr val="bg1">
              <a:lumMod val="75000"/>
            </a:schemeClr>
          </a:solidFill>
          <a:ln w="9525">
            <a:noFill/>
            <a:miter lim="800000"/>
            <a:headEnd/>
            <a:tailEnd/>
          </a:ln>
        </p:spPr>
        <p:txBody>
          <a:bodyPr rot="0" vert="horz" wrap="square" lIns="68580" tIns="34290" rIns="68580" bIns="34290" anchor="ctr" anchorCtr="0" upright="1">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a:latin typeface="Montserrat Medium" panose="00000600000000000000" pitchFamily="2" charset="0"/>
                <a:ea typeface="Open Sans" panose="020B0606030504020204" pitchFamily="34" charset="0"/>
                <a:cs typeface="Open Sans" panose="020B0606030504020204" pitchFamily="34" charset="0"/>
              </a:rPr>
              <a:t>1. Manage Bank Master Data</a:t>
            </a:r>
          </a:p>
        </p:txBody>
      </p:sp>
      <p:sp>
        <p:nvSpPr>
          <p:cNvPr id="5" name="Rectangle 4">
            <a:extLst>
              <a:ext uri="{FF2B5EF4-FFF2-40B4-BE49-F238E27FC236}">
                <a16:creationId xmlns:a16="http://schemas.microsoft.com/office/drawing/2014/main" id="{F87F0FB9-2384-DDBE-3A35-F4D46CA7405B}"/>
              </a:ext>
            </a:extLst>
          </p:cNvPr>
          <p:cNvSpPr>
            <a:spLocks noChangeArrowheads="1"/>
          </p:cNvSpPr>
          <p:nvPr/>
        </p:nvSpPr>
        <p:spPr bwMode="auto">
          <a:xfrm>
            <a:off x="487979" y="2639291"/>
            <a:ext cx="2159348" cy="408547"/>
          </a:xfrm>
          <a:prstGeom prst="rect">
            <a:avLst/>
          </a:prstGeom>
          <a:solidFill>
            <a:schemeClr val="bg1">
              <a:lumMod val="75000"/>
            </a:schemeClr>
          </a:solidFill>
          <a:ln w="9525">
            <a:noFill/>
            <a:miter lim="800000"/>
            <a:headEnd/>
            <a:tailEnd/>
          </a:ln>
        </p:spPr>
        <p:txBody>
          <a:bodyPr rot="0" vert="horz" wrap="square" lIns="68580" tIns="34290" rIns="68580" bIns="34290" anchor="ctr" anchorCtr="0" upright="1">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a:latin typeface="Montserrat Medium" panose="00000600000000000000" pitchFamily="2" charset="0"/>
                <a:ea typeface="Open Sans" panose="020B0606030504020204" pitchFamily="34" charset="0"/>
                <a:cs typeface="Open Sans" panose="020B0606030504020204" pitchFamily="34" charset="0"/>
              </a:rPr>
              <a:t>2: Manage Bank Account Transfer</a:t>
            </a:r>
          </a:p>
        </p:txBody>
      </p:sp>
      <p:sp>
        <p:nvSpPr>
          <p:cNvPr id="7" name="Rectangle 6">
            <a:extLst>
              <a:ext uri="{FF2B5EF4-FFF2-40B4-BE49-F238E27FC236}">
                <a16:creationId xmlns:a16="http://schemas.microsoft.com/office/drawing/2014/main" id="{1E1220EB-CF04-FCDA-9D53-EEE474FD2FDA}"/>
              </a:ext>
            </a:extLst>
          </p:cNvPr>
          <p:cNvSpPr>
            <a:spLocks noChangeArrowheads="1"/>
          </p:cNvSpPr>
          <p:nvPr/>
        </p:nvSpPr>
        <p:spPr bwMode="auto">
          <a:xfrm>
            <a:off x="483516" y="3088420"/>
            <a:ext cx="2159348" cy="408547"/>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4290" tIns="34290" rIns="3429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900">
                <a:solidFill>
                  <a:schemeClr val="tx1"/>
                </a:solidFill>
                <a:latin typeface="Montserrat Medium" panose="00000600000000000000" pitchFamily="2" charset="0"/>
                <a:ea typeface="Open Sans" panose="020B0606030504020204" pitchFamily="34" charset="0"/>
                <a:cs typeface="Open Sans" panose="020B0606030504020204" pitchFamily="34" charset="0"/>
              </a:rPr>
              <a:t>3: Receive Bank Statements</a:t>
            </a:r>
          </a:p>
        </p:txBody>
      </p:sp>
      <p:sp>
        <p:nvSpPr>
          <p:cNvPr id="8" name="Rectangle 7">
            <a:extLst>
              <a:ext uri="{FF2B5EF4-FFF2-40B4-BE49-F238E27FC236}">
                <a16:creationId xmlns:a16="http://schemas.microsoft.com/office/drawing/2014/main" id="{FBCFD531-8601-E72B-952C-14F1513F9A06}"/>
              </a:ext>
            </a:extLst>
          </p:cNvPr>
          <p:cNvSpPr>
            <a:spLocks noChangeArrowheads="1"/>
          </p:cNvSpPr>
          <p:nvPr/>
        </p:nvSpPr>
        <p:spPr bwMode="auto">
          <a:xfrm>
            <a:off x="483516" y="3553441"/>
            <a:ext cx="2159348" cy="408547"/>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4290" tIns="34290" rIns="3429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900">
                <a:solidFill>
                  <a:schemeClr val="tx1"/>
                </a:solidFill>
                <a:latin typeface="Montserrat Medium" panose="00000600000000000000" pitchFamily="2" charset="0"/>
                <a:ea typeface="Open Sans" panose="020B0606030504020204" pitchFamily="34" charset="0"/>
                <a:cs typeface="Open Sans" panose="020B0606030504020204" pitchFamily="34" charset="0"/>
              </a:rPr>
              <a:t>4: Reconcile Bank Statement</a:t>
            </a:r>
          </a:p>
        </p:txBody>
      </p:sp>
      <p:sp>
        <p:nvSpPr>
          <p:cNvPr id="2" name="Title 3">
            <a:extLst>
              <a:ext uri="{FF2B5EF4-FFF2-40B4-BE49-F238E27FC236}">
                <a16:creationId xmlns:a16="http://schemas.microsoft.com/office/drawing/2014/main" id="{9AB72277-B157-81A8-EE5B-08B3A2A867E9}"/>
              </a:ext>
            </a:extLst>
          </p:cNvPr>
          <p:cNvSpPr txBox="1">
            <a:spLocks/>
          </p:cNvSpPr>
          <p:nvPr/>
        </p:nvSpPr>
        <p:spPr>
          <a:xfrm>
            <a:off x="5080714" y="-836776"/>
            <a:ext cx="3134925" cy="1942063"/>
          </a:xfrm>
          <a:prstGeom prst="rect">
            <a:avLst/>
          </a:prstGeom>
          <a:noFill/>
          <a:ln>
            <a:noFill/>
            <a:prstDash/>
          </a:ln>
          <a:effectLst/>
        </p:spPr>
        <p:txBody>
          <a:bodyPr rot="0" spcFirstLastPara="0" vertOverflow="overflow" horzOverflow="overflow" vert="horz" wrap="square" lIns="68580" tIns="34290" rIns="68580" bIns="34290" numCol="1" spcCol="0" rtlCol="0" fromWordArt="0" anchor="b" anchorCtr="0" forceAA="0" compatLnSpc="1">
            <a:prstTxWarp prst="textNoShape">
              <a:avLst/>
            </a:prstTxWarp>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spcBef>
                <a:spcPct val="0"/>
              </a:spcBef>
              <a:spcAft>
                <a:spcPts val="450"/>
              </a:spcAft>
              <a:defRPr/>
            </a:pPr>
            <a:r>
              <a:rPr lang="en-US" sz="3000" dirty="0">
                <a:solidFill>
                  <a:schemeClr val="bg2"/>
                </a:solidFill>
                <a:latin typeface="Montserrat ExtraBold" panose="00000900000000000000" pitchFamily="2" charset="0"/>
                <a:ea typeface="Lato" panose="020F0502020204030203" pitchFamily="34" charset="0"/>
                <a:cs typeface="Lato" panose="020F0502020204030203" pitchFamily="34" charset="0"/>
              </a:rPr>
              <a:t>ERP Payables (AP) </a:t>
            </a:r>
            <a:r>
              <a:rPr lang="en-US" sz="2400" dirty="0">
                <a:solidFill>
                  <a:schemeClr val="bg2"/>
                </a:solidFill>
                <a:latin typeface="Montserrat" panose="00000500000000000000" pitchFamily="2" charset="0"/>
                <a:ea typeface="Lato" panose="020F0502020204030203" pitchFamily="34" charset="0"/>
                <a:cs typeface="Lato" panose="020F0502020204030203" pitchFamily="34" charset="0"/>
              </a:rPr>
              <a:t>Refunds only</a:t>
            </a:r>
          </a:p>
        </p:txBody>
      </p:sp>
      <p:sp>
        <p:nvSpPr>
          <p:cNvPr id="3" name="TextBox 2">
            <a:extLst>
              <a:ext uri="{FF2B5EF4-FFF2-40B4-BE49-F238E27FC236}">
                <a16:creationId xmlns:a16="http://schemas.microsoft.com/office/drawing/2014/main" id="{0B367809-F8A9-B117-8B5D-B2DD74462610}"/>
              </a:ext>
            </a:extLst>
          </p:cNvPr>
          <p:cNvSpPr txBox="1"/>
          <p:nvPr/>
        </p:nvSpPr>
        <p:spPr>
          <a:xfrm>
            <a:off x="5080714" y="1186755"/>
            <a:ext cx="3134923" cy="1015663"/>
          </a:xfrm>
          <a:prstGeom prst="rect">
            <a:avLst/>
          </a:prstGeom>
          <a:noFill/>
        </p:spPr>
        <p:txBody>
          <a:bodyPr wrap="square" rtlCol="0">
            <a:spAutoFit/>
          </a:bodyPr>
          <a:lstStyle/>
          <a:p>
            <a:r>
              <a:rPr lang="en-US" sz="1200" dirty="0">
                <a:latin typeface="Montserrat" panose="00000500000000000000" pitchFamily="2" charset="0"/>
              </a:rPr>
              <a:t>Types of refunds:</a:t>
            </a:r>
          </a:p>
          <a:p>
            <a:r>
              <a:rPr lang="en-US" sz="1200" dirty="0">
                <a:latin typeface="Montserrat" panose="00000500000000000000" pitchFamily="2" charset="0"/>
              </a:rPr>
              <a:t>- Student</a:t>
            </a:r>
          </a:p>
          <a:p>
            <a:r>
              <a:rPr lang="en-US" sz="1200" dirty="0">
                <a:latin typeface="Montserrat" panose="00000500000000000000" pitchFamily="2" charset="0"/>
              </a:rPr>
              <a:t>- Patient</a:t>
            </a:r>
          </a:p>
          <a:p>
            <a:r>
              <a:rPr lang="en-US" sz="1200" dirty="0">
                <a:latin typeface="Montserrat" panose="00000500000000000000" pitchFamily="2" charset="0"/>
              </a:rPr>
              <a:t>- Department </a:t>
            </a:r>
          </a:p>
          <a:p>
            <a:r>
              <a:rPr lang="en-US" sz="1200" dirty="0">
                <a:latin typeface="Montserrat" panose="00000500000000000000" pitchFamily="2" charset="0"/>
              </a:rPr>
              <a:t>- AR credit to an external party </a:t>
            </a:r>
          </a:p>
        </p:txBody>
      </p:sp>
      <p:sp>
        <p:nvSpPr>
          <p:cNvPr id="10" name="Rectangle 9">
            <a:extLst>
              <a:ext uri="{FF2B5EF4-FFF2-40B4-BE49-F238E27FC236}">
                <a16:creationId xmlns:a16="http://schemas.microsoft.com/office/drawing/2014/main" id="{300980DF-619A-288F-A976-FB989F6BDC78}"/>
              </a:ext>
            </a:extLst>
          </p:cNvPr>
          <p:cNvSpPr>
            <a:spLocks noChangeArrowheads="1"/>
          </p:cNvSpPr>
          <p:nvPr/>
        </p:nvSpPr>
        <p:spPr bwMode="auto">
          <a:xfrm>
            <a:off x="5356027" y="2294080"/>
            <a:ext cx="2159348" cy="462078"/>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4290" tIns="34290" rIns="3429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900">
                <a:solidFill>
                  <a:schemeClr val="bg1"/>
                </a:solidFill>
                <a:latin typeface="Montserrat Medium" panose="00000600000000000000" pitchFamily="2" charset="0"/>
                <a:ea typeface="Open Sans" panose="020B0606030504020204" pitchFamily="34" charset="0"/>
                <a:cs typeface="Open Sans" panose="020B0606030504020204" pitchFamily="34" charset="0"/>
              </a:rPr>
              <a:t>Manage Payments</a:t>
            </a:r>
          </a:p>
        </p:txBody>
      </p:sp>
      <p:sp>
        <p:nvSpPr>
          <p:cNvPr id="11" name="Rectangle 10">
            <a:extLst>
              <a:ext uri="{FF2B5EF4-FFF2-40B4-BE49-F238E27FC236}">
                <a16:creationId xmlns:a16="http://schemas.microsoft.com/office/drawing/2014/main" id="{C1354B4F-7A6F-3C0C-B588-59E35C57A2D5}"/>
              </a:ext>
            </a:extLst>
          </p:cNvPr>
          <p:cNvSpPr>
            <a:spLocks noChangeArrowheads="1"/>
          </p:cNvSpPr>
          <p:nvPr/>
        </p:nvSpPr>
        <p:spPr bwMode="auto">
          <a:xfrm>
            <a:off x="5356027" y="2843564"/>
            <a:ext cx="2159348" cy="408547"/>
          </a:xfrm>
          <a:prstGeom prst="rect">
            <a:avLst/>
          </a:prstGeom>
          <a:solidFill>
            <a:schemeClr val="bg1">
              <a:lumMod val="75000"/>
            </a:schemeClr>
          </a:solidFill>
          <a:ln w="9525">
            <a:noFill/>
            <a:miter lim="800000"/>
            <a:headEnd/>
            <a:tailEnd/>
          </a:ln>
        </p:spPr>
        <p:txBody>
          <a:bodyPr rot="0" vert="horz" wrap="square" lIns="68580" tIns="34290" rIns="68580" bIns="34290" anchor="ctr" anchorCtr="0" upright="1">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a:latin typeface="Montserrat Medium" panose="00000600000000000000" pitchFamily="2" charset="0"/>
                <a:ea typeface="Open Sans" panose="020B0606030504020204" pitchFamily="34" charset="0"/>
                <a:cs typeface="Open Sans" panose="020B0606030504020204" pitchFamily="34" charset="0"/>
              </a:rPr>
              <a:t>1. Manage Suppliers</a:t>
            </a:r>
          </a:p>
        </p:txBody>
      </p:sp>
      <p:sp>
        <p:nvSpPr>
          <p:cNvPr id="12" name="Rectangle 11">
            <a:extLst>
              <a:ext uri="{FF2B5EF4-FFF2-40B4-BE49-F238E27FC236}">
                <a16:creationId xmlns:a16="http://schemas.microsoft.com/office/drawing/2014/main" id="{CE6EDA90-3418-90BC-66C6-027391ED4315}"/>
              </a:ext>
            </a:extLst>
          </p:cNvPr>
          <p:cNvSpPr>
            <a:spLocks noChangeArrowheads="1"/>
          </p:cNvSpPr>
          <p:nvPr/>
        </p:nvSpPr>
        <p:spPr bwMode="auto">
          <a:xfrm>
            <a:off x="5356024" y="3287781"/>
            <a:ext cx="2159348" cy="408547"/>
          </a:xfrm>
          <a:prstGeom prst="rect">
            <a:avLst/>
          </a:prstGeom>
          <a:solidFill>
            <a:schemeClr val="bg1">
              <a:lumMod val="75000"/>
            </a:schemeClr>
          </a:solidFill>
          <a:ln w="9525">
            <a:noFill/>
            <a:miter lim="800000"/>
            <a:headEnd/>
            <a:tailEnd/>
          </a:ln>
        </p:spPr>
        <p:txBody>
          <a:bodyPr rot="0" vert="horz" wrap="square" lIns="68580" tIns="34290" rIns="68580" bIns="34290" anchor="ctr" anchorCtr="0" upright="1">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a:latin typeface="Montserrat Medium" panose="00000600000000000000" pitchFamily="2" charset="0"/>
                <a:ea typeface="Open Sans" panose="020B0606030504020204" pitchFamily="34" charset="0"/>
                <a:cs typeface="Open Sans" panose="020B0606030504020204" pitchFamily="34" charset="0"/>
              </a:rPr>
              <a:t>2: Manage Period Close</a:t>
            </a:r>
          </a:p>
        </p:txBody>
      </p:sp>
      <p:sp>
        <p:nvSpPr>
          <p:cNvPr id="13" name="Rectangle 12">
            <a:extLst>
              <a:ext uri="{FF2B5EF4-FFF2-40B4-BE49-F238E27FC236}">
                <a16:creationId xmlns:a16="http://schemas.microsoft.com/office/drawing/2014/main" id="{CE696899-A8FD-A780-E120-F5461CF52D92}"/>
              </a:ext>
            </a:extLst>
          </p:cNvPr>
          <p:cNvSpPr>
            <a:spLocks noChangeArrowheads="1"/>
          </p:cNvSpPr>
          <p:nvPr/>
        </p:nvSpPr>
        <p:spPr bwMode="auto">
          <a:xfrm>
            <a:off x="5351561" y="3736910"/>
            <a:ext cx="2159348" cy="408547"/>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4290" tIns="34290" rIns="3429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900">
                <a:solidFill>
                  <a:schemeClr val="tx1"/>
                </a:solidFill>
                <a:latin typeface="Montserrat Medium" panose="00000600000000000000" pitchFamily="2" charset="0"/>
                <a:ea typeface="Open Sans" panose="020B0606030504020204" pitchFamily="34" charset="0"/>
                <a:cs typeface="Open Sans" panose="020B0606030504020204" pitchFamily="34" charset="0"/>
              </a:rPr>
              <a:t>3: Manage Payables Invoices</a:t>
            </a:r>
          </a:p>
        </p:txBody>
      </p:sp>
      <p:cxnSp>
        <p:nvCxnSpPr>
          <p:cNvPr id="15" name="Straight Connector 14">
            <a:extLst>
              <a:ext uri="{FF2B5EF4-FFF2-40B4-BE49-F238E27FC236}">
                <a16:creationId xmlns:a16="http://schemas.microsoft.com/office/drawing/2014/main" id="{C2034494-5593-3D0C-69C5-93EE962C8ACE}"/>
              </a:ext>
            </a:extLst>
          </p:cNvPr>
          <p:cNvCxnSpPr>
            <a:cxnSpLocks/>
          </p:cNvCxnSpPr>
          <p:nvPr/>
        </p:nvCxnSpPr>
        <p:spPr>
          <a:xfrm>
            <a:off x="4236952" y="350996"/>
            <a:ext cx="0" cy="4207044"/>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0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CB7BDA-3F0D-DD97-8420-483DF6A38ECB}"/>
              </a:ext>
            </a:extLst>
          </p:cNvPr>
          <p:cNvSpPr txBox="1">
            <a:spLocks noGrp="1"/>
          </p:cNvSpPr>
          <p:nvPr>
            <p:ph type="title" idx="4294967295"/>
          </p:nvPr>
        </p:nvSpPr>
        <p:spPr>
          <a:xfrm>
            <a:off x="313270" y="124062"/>
            <a:ext cx="7652209" cy="650581"/>
          </a:xfrm>
          <a:prstGeom prst="rect">
            <a:avLst/>
          </a:prstGeom>
          <a:noFill/>
          <a:ln>
            <a:noFill/>
            <a:prstDash/>
          </a:ln>
          <a:effectLst/>
        </p:spPr>
        <p:txBody>
          <a:bodyPr rot="0" spcFirstLastPara="0" vertOverflow="overflow" horzOverflow="overflow" vert="horz" wrap="square" lIns="68580" tIns="34290" rIns="68580" bIns="3429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450"/>
              </a:spcAft>
              <a:buClr>
                <a:srgbClr val="000000"/>
              </a:buClr>
              <a:buSzTx/>
              <a:buFont typeface="Arial"/>
              <a:buNone/>
              <a:tabLst/>
              <a:defRPr/>
            </a:pPr>
            <a:r>
              <a:rPr kumimoji="0" lang="en-US" sz="3000" b="0" i="0" u="none" strike="noStrike" kern="0" cap="none" spc="0" normalizeH="0" baseline="0" noProof="0" dirty="0">
                <a:ln>
                  <a:noFill/>
                </a:ln>
                <a:solidFill>
                  <a:schemeClr val="bg2"/>
                </a:solidFill>
                <a:effectLst/>
                <a:uLnTx/>
                <a:uFillTx/>
                <a:latin typeface="Montserrat ExtraBold" panose="00000900000000000000" pitchFamily="2" charset="0"/>
                <a:ea typeface="Lato" panose="020F0502020204030203" pitchFamily="34" charset="0"/>
                <a:cs typeface="Lato" panose="020F0502020204030203" pitchFamily="34" charset="0"/>
                <a:sym typeface="Arial"/>
              </a:rPr>
              <a:t>EPM</a:t>
            </a:r>
          </a:p>
        </p:txBody>
      </p:sp>
      <p:sp>
        <p:nvSpPr>
          <p:cNvPr id="10" name="TextBox 9">
            <a:extLst>
              <a:ext uri="{FF2B5EF4-FFF2-40B4-BE49-F238E27FC236}">
                <a16:creationId xmlns:a16="http://schemas.microsoft.com/office/drawing/2014/main" id="{EB2A3339-B3E0-6871-2958-860D95C3A163}"/>
              </a:ext>
            </a:extLst>
          </p:cNvPr>
          <p:cNvSpPr txBox="1"/>
          <p:nvPr/>
        </p:nvSpPr>
        <p:spPr>
          <a:xfrm>
            <a:off x="272089" y="795188"/>
            <a:ext cx="2620429" cy="1107996"/>
          </a:xfrm>
          <a:prstGeom prst="rect">
            <a:avLst/>
          </a:prstGeom>
          <a:noFill/>
        </p:spPr>
        <p:txBody>
          <a:bodyPr wrap="square" rtlCol="0">
            <a:spAutoFit/>
          </a:bodyPr>
          <a:lstStyle/>
          <a:p>
            <a:pPr marL="171450" marR="0" lvl="4"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100" b="0" i="0" u="none" strike="noStrike" kern="0" cap="none" spc="0" normalizeH="0" baseline="0" noProof="0" dirty="0">
                <a:ln>
                  <a:noFill/>
                </a:ln>
                <a:solidFill>
                  <a:srgbClr val="222222"/>
                </a:solidFill>
                <a:effectLst/>
                <a:highlight>
                  <a:srgbClr val="FFFFFF"/>
                </a:highlight>
                <a:uLnTx/>
                <a:uFillTx/>
                <a:latin typeface="Montserrat"/>
                <a:cs typeface="Arial"/>
                <a:sym typeface="Arial"/>
              </a:rPr>
              <a:t>Systematized central planning and forecasting </a:t>
            </a:r>
          </a:p>
          <a:p>
            <a:pPr marL="285750" indent="-285750">
              <a:buFont typeface="Arial" panose="020B0604020202020204" pitchFamily="34" charset="0"/>
              <a:buChar char="•"/>
            </a:pPr>
            <a:r>
              <a:rPr lang="en-US" sz="1100" dirty="0">
                <a:effectLst/>
                <a:latin typeface="Montserrat" panose="00000500000000000000" pitchFamily="2" charset="0"/>
                <a:ea typeface="Calibri" panose="020F0502020204030204" pitchFamily="34" charset="0"/>
              </a:rPr>
              <a:t>Scholarship Discount Model</a:t>
            </a:r>
          </a:p>
          <a:p>
            <a:pPr marL="285750" indent="-285750">
              <a:buFont typeface="Arial" panose="020B0604020202020204" pitchFamily="34" charset="0"/>
              <a:buChar char="•"/>
            </a:pPr>
            <a:r>
              <a:rPr lang="en-US" sz="1100" dirty="0">
                <a:effectLst/>
                <a:latin typeface="Montserrat" panose="00000500000000000000" pitchFamily="2" charset="0"/>
                <a:ea typeface="Calibri" panose="020F0502020204030204" pitchFamily="34" charset="0"/>
              </a:rPr>
              <a:t>Base / Fiscal Planning</a:t>
            </a:r>
          </a:p>
          <a:p>
            <a:pPr marL="285750" indent="-285750">
              <a:buFont typeface="Arial" panose="020B0604020202020204" pitchFamily="34" charset="0"/>
              <a:buChar char="•"/>
            </a:pPr>
            <a:r>
              <a:rPr lang="en-US" sz="1100" dirty="0">
                <a:effectLst/>
                <a:latin typeface="Montserrat" panose="00000500000000000000" pitchFamily="2" charset="0"/>
                <a:ea typeface="Calibri" panose="020F0502020204030204" pitchFamily="34" charset="0"/>
              </a:rPr>
              <a:t>Overhead and Fringe Cost Planning</a:t>
            </a:r>
            <a:endParaRPr lang="en-US" sz="1100" dirty="0">
              <a:latin typeface="Montserrat" panose="00000500000000000000" pitchFamily="2" charset="0"/>
            </a:endParaRPr>
          </a:p>
        </p:txBody>
      </p:sp>
      <p:sp>
        <p:nvSpPr>
          <p:cNvPr id="2" name="Shape 1">
            <a:extLst>
              <a:ext uri="{FF2B5EF4-FFF2-40B4-BE49-F238E27FC236}">
                <a16:creationId xmlns:a16="http://schemas.microsoft.com/office/drawing/2014/main" id="{B8916696-5569-85DE-DCE4-0AE1FA0D52C3}"/>
              </a:ext>
              <a:ext uri="{C183D7F6-B498-43B3-948B-1728B52AA6E4}">
                <adec:decorative xmlns:adec="http://schemas.microsoft.com/office/drawing/2017/decorative" val="1"/>
              </a:ext>
            </a:extLst>
          </p:cNvPr>
          <p:cNvSpPr/>
          <p:nvPr/>
        </p:nvSpPr>
        <p:spPr>
          <a:xfrm rot="5400000">
            <a:off x="2054173" y="2182978"/>
            <a:ext cx="2925402" cy="629368"/>
          </a:xfrm>
          <a:prstGeom prst="funnel">
            <a:avLst/>
          </a:prstGeom>
          <a:solidFill>
            <a:schemeClr val="bg1">
              <a:lumMod val="50000"/>
              <a:alpha val="40000"/>
            </a:schemeClr>
          </a:solidFill>
          <a:ln w="28575">
            <a:solidFill>
              <a:schemeClr val="tx1">
                <a:lumMod val="95000"/>
                <a:lumOff val="5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hueOff val="0"/>
                  <a:satOff val="0"/>
                  <a:lumOff val="0"/>
                  <a:alphaOff val="0"/>
                </a:srgbClr>
              </a:solidFill>
              <a:effectLst/>
              <a:uLnTx/>
              <a:uFillTx/>
              <a:latin typeface="Arial"/>
              <a:ea typeface="+mn-ea"/>
              <a:cs typeface="+mn-cs"/>
              <a:sym typeface="Arial"/>
            </a:endParaRPr>
          </a:p>
        </p:txBody>
      </p:sp>
      <p:sp>
        <p:nvSpPr>
          <p:cNvPr id="5" name="Oval 4">
            <a:extLst>
              <a:ext uri="{FF2B5EF4-FFF2-40B4-BE49-F238E27FC236}">
                <a16:creationId xmlns:a16="http://schemas.microsoft.com/office/drawing/2014/main" id="{ED0083B4-B9F0-21D9-53FF-F6242CB79800}"/>
              </a:ext>
            </a:extLst>
          </p:cNvPr>
          <p:cNvSpPr/>
          <p:nvPr/>
        </p:nvSpPr>
        <p:spPr>
          <a:xfrm>
            <a:off x="4059040" y="536795"/>
            <a:ext cx="1027612" cy="996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FFFFFF"/>
                </a:solidFill>
                <a:effectLst/>
                <a:uLnTx/>
                <a:uFillTx/>
                <a:latin typeface="Zilla Slab" pitchFamily="2" charset="0"/>
                <a:ea typeface="Zilla Slab" pitchFamily="2" charset="0"/>
                <a:cs typeface="+mn-cs"/>
                <a:sym typeface="Arial"/>
              </a:rPr>
              <a:t>Budget Formulation</a:t>
            </a:r>
          </a:p>
        </p:txBody>
      </p:sp>
      <p:sp>
        <p:nvSpPr>
          <p:cNvPr id="8" name="TextBox 7">
            <a:extLst>
              <a:ext uri="{FF2B5EF4-FFF2-40B4-BE49-F238E27FC236}">
                <a16:creationId xmlns:a16="http://schemas.microsoft.com/office/drawing/2014/main" id="{DE502623-3BA3-FBED-1E21-22E7EADF5116}"/>
              </a:ext>
            </a:extLst>
          </p:cNvPr>
          <p:cNvSpPr txBox="1"/>
          <p:nvPr/>
        </p:nvSpPr>
        <p:spPr>
          <a:xfrm>
            <a:off x="5130206" y="682860"/>
            <a:ext cx="297271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kumimoji="0" lang="en-US" sz="900" b="0" i="0" u="none" strike="noStrike" kern="0" cap="none" spc="0" normalizeH="0" baseline="0" noProof="0">
                <a:ln>
                  <a:noFill/>
                </a:ln>
                <a:solidFill>
                  <a:srgbClr val="000000"/>
                </a:solidFill>
                <a:effectLst/>
                <a:uLnTx/>
                <a:uFillTx/>
                <a:latin typeface="Montserrat" panose="00000500000000000000" pitchFamily="2" charset="0"/>
                <a:ea typeface="Times" panose="02020603050405020304" pitchFamily="18" charset="0"/>
                <a:cs typeface="Times New Roman" panose="02020603050405020304" pitchFamily="18" charset="0"/>
                <a:sym typeface="Arial"/>
              </a:rPr>
              <a:t>Non-Personnel Expenses Entry at COA level; Revenue Entry at COA level; Strategic Planning</a:t>
            </a:r>
          </a:p>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kumimoji="0" lang="en-US" sz="900" b="0" i="0" u="none" strike="noStrike" kern="0" cap="none" spc="0" normalizeH="0" baseline="0" noProof="0">
                <a:ln>
                  <a:noFill/>
                </a:ln>
                <a:solidFill>
                  <a:srgbClr val="000000"/>
                </a:solidFill>
                <a:effectLst/>
                <a:uLnTx/>
                <a:uFillTx/>
                <a:latin typeface="Montserrat" panose="00000500000000000000" pitchFamily="2" charset="0"/>
                <a:ea typeface="Times New Roman" panose="02020603050405020304" pitchFamily="18" charset="0"/>
                <a:cs typeface="Times New Roman" panose="02020603050405020304" pitchFamily="18" charset="0"/>
                <a:sym typeface="Arial"/>
              </a:rPr>
              <a:t>Driver-based Revenue Modeling; </a:t>
            </a:r>
            <a:r>
              <a:rPr kumimoji="0" lang="en-US" sz="900" b="0" i="0" u="none" strike="noStrike" kern="0" cap="none" spc="0" normalizeH="0" baseline="0" noProof="0">
                <a:ln>
                  <a:noFill/>
                </a:ln>
                <a:solidFill>
                  <a:srgbClr val="000000"/>
                </a:solidFill>
                <a:effectLst/>
                <a:uLnTx/>
                <a:uFillTx/>
                <a:latin typeface="Montserrat" panose="00000500000000000000" pitchFamily="2" charset="0"/>
                <a:cs typeface="Times New Roman" panose="02020603050405020304" pitchFamily="18" charset="0"/>
                <a:sym typeface="Arial"/>
              </a:rPr>
              <a:t>Target Setting</a:t>
            </a:r>
          </a:p>
        </p:txBody>
      </p:sp>
      <p:sp>
        <p:nvSpPr>
          <p:cNvPr id="6" name="Oval 5">
            <a:extLst>
              <a:ext uri="{FF2B5EF4-FFF2-40B4-BE49-F238E27FC236}">
                <a16:creationId xmlns:a16="http://schemas.microsoft.com/office/drawing/2014/main" id="{12D16ABA-44C3-0BEC-8D0F-0C86E97484A4}"/>
              </a:ext>
            </a:extLst>
          </p:cNvPr>
          <p:cNvSpPr/>
          <p:nvPr/>
        </p:nvSpPr>
        <p:spPr>
          <a:xfrm>
            <a:off x="5188524" y="1405018"/>
            <a:ext cx="1084351" cy="996332"/>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FFFFFF"/>
                </a:solidFill>
                <a:effectLst/>
                <a:uLnTx/>
                <a:uFillTx/>
                <a:latin typeface="Zilla Slab" pitchFamily="2" charset="0"/>
                <a:ea typeface="Zilla Slab" pitchFamily="2" charset="0"/>
                <a:cs typeface="+mn-cs"/>
                <a:sym typeface="Arial"/>
              </a:rPr>
              <a:t>Budget Management</a:t>
            </a:r>
          </a:p>
        </p:txBody>
      </p:sp>
      <p:sp>
        <p:nvSpPr>
          <p:cNvPr id="9" name="TextBox 8">
            <a:extLst>
              <a:ext uri="{FF2B5EF4-FFF2-40B4-BE49-F238E27FC236}">
                <a16:creationId xmlns:a16="http://schemas.microsoft.com/office/drawing/2014/main" id="{0C8315BB-E5CE-A27D-00D6-02332D52BA71}"/>
              </a:ext>
            </a:extLst>
          </p:cNvPr>
          <p:cNvSpPr txBox="1"/>
          <p:nvPr/>
        </p:nvSpPr>
        <p:spPr>
          <a:xfrm>
            <a:off x="6274565" y="1494468"/>
            <a:ext cx="2129297"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kumimoji="0" lang="en-US" sz="900" b="0" i="0" u="none" strike="noStrike" kern="0" cap="none" spc="0" normalizeH="0" baseline="0" noProof="0">
                <a:ln>
                  <a:noFill/>
                </a:ln>
                <a:solidFill>
                  <a:srgbClr val="000000"/>
                </a:solidFill>
                <a:effectLst/>
                <a:uLnTx/>
                <a:uFillTx/>
                <a:latin typeface="Montserrat" panose="00000500000000000000" pitchFamily="2" charset="0"/>
                <a:cs typeface="Times New Roman" panose="02020603050405020304" pitchFamily="18" charset="0"/>
                <a:sym typeface="Arial"/>
              </a:rPr>
              <a:t>Multi-year Forecasting/ Projections </a:t>
            </a:r>
          </a:p>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kumimoji="0" lang="en-US" sz="900" b="0" i="0" u="none" strike="noStrike" kern="0" cap="none" spc="0" normalizeH="0" baseline="0" noProof="0">
                <a:ln>
                  <a:noFill/>
                </a:ln>
                <a:solidFill>
                  <a:srgbClr val="000000"/>
                </a:solidFill>
                <a:effectLst/>
                <a:uLnTx/>
                <a:uFillTx/>
                <a:latin typeface="Montserrat" panose="00000500000000000000" pitchFamily="2" charset="0"/>
                <a:cs typeface="Times New Roman" panose="02020603050405020304" pitchFamily="18" charset="0"/>
                <a:sym typeface="Arial"/>
              </a:rPr>
              <a:t>Budget Adjustments (COA level)</a:t>
            </a:r>
            <a:r>
              <a:rPr kumimoji="0" lang="en-US" sz="900" b="0" i="0" u="none" strike="noStrike" kern="0" cap="none" spc="0" normalizeH="0" baseline="0" noProof="0">
                <a:ln>
                  <a:noFill/>
                </a:ln>
                <a:solidFill>
                  <a:srgbClr val="000000"/>
                </a:solidFill>
                <a:effectLst/>
                <a:uLnTx/>
                <a:uFillTx/>
                <a:latin typeface="Montserrat" panose="00000500000000000000" pitchFamily="2" charset="0"/>
                <a:ea typeface="Times" panose="02020603050405020304" pitchFamily="18" charset="0"/>
                <a:cs typeface="Times New Roman" panose="02020603050405020304" pitchFamily="18" charset="0"/>
                <a:sym typeface="Arial"/>
              </a:rPr>
              <a:t> </a:t>
            </a:r>
          </a:p>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kumimoji="0" lang="en-US" sz="900" b="0" i="0" u="none" strike="noStrike" kern="0" cap="none" spc="0" normalizeH="0" baseline="0" noProof="0">
                <a:ln>
                  <a:noFill/>
                </a:ln>
                <a:solidFill>
                  <a:srgbClr val="000000"/>
                </a:solidFill>
                <a:effectLst/>
                <a:uLnTx/>
                <a:uFillTx/>
                <a:latin typeface="Montserrat" panose="00000500000000000000" pitchFamily="2" charset="0"/>
                <a:ea typeface="Times" panose="02020603050405020304" pitchFamily="18" charset="0"/>
                <a:cs typeface="Times New Roman" panose="02020603050405020304" pitchFamily="18" charset="0"/>
                <a:sym typeface="Arial"/>
              </a:rPr>
              <a:t>Commitment Planning</a:t>
            </a:r>
          </a:p>
        </p:txBody>
      </p:sp>
      <p:sp>
        <p:nvSpPr>
          <p:cNvPr id="7" name="Oval 6">
            <a:extLst>
              <a:ext uri="{FF2B5EF4-FFF2-40B4-BE49-F238E27FC236}">
                <a16:creationId xmlns:a16="http://schemas.microsoft.com/office/drawing/2014/main" id="{9C2B3BE9-A1B9-DBAE-0683-C52595A9BBE2}"/>
              </a:ext>
            </a:extLst>
          </p:cNvPr>
          <p:cNvSpPr/>
          <p:nvPr/>
        </p:nvSpPr>
        <p:spPr>
          <a:xfrm>
            <a:off x="5222923" y="2608306"/>
            <a:ext cx="1027612" cy="965233"/>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FFFFFF"/>
                </a:solidFill>
                <a:effectLst/>
                <a:uLnTx/>
                <a:uFillTx/>
                <a:latin typeface="Zilla Slab" pitchFamily="2" charset="0"/>
                <a:ea typeface="Zilla Slab" pitchFamily="2" charset="0"/>
                <a:cs typeface="+mn-cs"/>
                <a:sym typeface="Arial"/>
              </a:rPr>
              <a:t>Workforce Planning</a:t>
            </a:r>
          </a:p>
        </p:txBody>
      </p:sp>
      <p:sp>
        <p:nvSpPr>
          <p:cNvPr id="11" name="TextBox 10">
            <a:extLst>
              <a:ext uri="{FF2B5EF4-FFF2-40B4-BE49-F238E27FC236}">
                <a16:creationId xmlns:a16="http://schemas.microsoft.com/office/drawing/2014/main" id="{1FCCD896-0D45-52FA-3110-664EFEDCE123}"/>
              </a:ext>
            </a:extLst>
          </p:cNvPr>
          <p:cNvSpPr txBox="1"/>
          <p:nvPr/>
        </p:nvSpPr>
        <p:spPr>
          <a:xfrm>
            <a:off x="6269292" y="2674356"/>
            <a:ext cx="2662177" cy="6113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50000"/>
              </a:lnSpc>
              <a:spcBef>
                <a:spcPts val="300"/>
              </a:spcBef>
              <a:spcAft>
                <a:spcPts val="300"/>
              </a:spcAft>
              <a:buClr>
                <a:srgbClr val="000000"/>
              </a:buClr>
              <a:buSzTx/>
              <a:buFont typeface="Arial"/>
              <a:buNone/>
              <a:tabLst/>
              <a:defRPr/>
            </a:pPr>
            <a:r>
              <a:rPr kumimoji="0" lang="en-US" sz="900" b="0" i="0" u="none" strike="noStrike" kern="0" cap="none" spc="0" normalizeH="0" baseline="0" noProof="0">
                <a:ln>
                  <a:noFill/>
                </a:ln>
                <a:solidFill>
                  <a:srgbClr val="000000"/>
                </a:solidFill>
                <a:effectLst/>
                <a:uLnTx/>
                <a:uFillTx/>
                <a:latin typeface="Montserrat"/>
                <a:ea typeface="Times" panose="02020603050405020304" pitchFamily="18" charset="0"/>
                <a:cs typeface="Times New Roman"/>
                <a:sym typeface="Arial"/>
              </a:rPr>
              <a:t>Manage Existing Positions</a:t>
            </a:r>
          </a:p>
          <a:p>
            <a:pPr marL="0" marR="0" lvl="0" indent="0" algn="l" defTabSz="914400" rtl="0" eaLnBrk="1" fontAlgn="auto" latinLnBrk="0" hangingPunct="1">
              <a:lnSpc>
                <a:spcPct val="50000"/>
              </a:lnSpc>
              <a:spcBef>
                <a:spcPts val="300"/>
              </a:spcBef>
              <a:spcAft>
                <a:spcPts val="300"/>
              </a:spcAft>
              <a:buClr>
                <a:srgbClr val="000000"/>
              </a:buClr>
              <a:buSzTx/>
              <a:buFont typeface="Arial"/>
              <a:buNone/>
              <a:tabLst/>
              <a:defRPr/>
            </a:pPr>
            <a:r>
              <a:rPr kumimoji="0" lang="en-US" sz="900" b="0" i="0" u="none" strike="noStrike" kern="0" cap="none" spc="0" normalizeH="0" baseline="0" noProof="0">
                <a:ln>
                  <a:noFill/>
                </a:ln>
                <a:solidFill>
                  <a:srgbClr val="000000"/>
                </a:solidFill>
                <a:effectLst/>
                <a:uLnTx/>
                <a:uFillTx/>
                <a:latin typeface="Montserrat"/>
                <a:ea typeface="Times" panose="02020603050405020304" pitchFamily="18" charset="0"/>
                <a:cs typeface="Times New Roman"/>
                <a:sym typeface="Arial"/>
              </a:rPr>
              <a:t>Manage Vacant Positions</a:t>
            </a:r>
          </a:p>
          <a:p>
            <a:pPr marL="0" marR="0" lvl="0" indent="0" algn="l" defTabSz="914400" rtl="0" eaLnBrk="1" fontAlgn="auto" latinLnBrk="0" hangingPunct="1">
              <a:lnSpc>
                <a:spcPct val="50000"/>
              </a:lnSpc>
              <a:spcBef>
                <a:spcPts val="300"/>
              </a:spcBef>
              <a:spcAft>
                <a:spcPts val="300"/>
              </a:spcAft>
              <a:buClr>
                <a:srgbClr val="000000"/>
              </a:buClr>
              <a:buSzTx/>
              <a:buFont typeface="Arial"/>
              <a:buNone/>
              <a:tabLst/>
              <a:defRPr/>
            </a:pPr>
            <a:r>
              <a:rPr kumimoji="0" lang="en-US" sz="900" b="0" i="0" u="none" strike="noStrike" kern="0" cap="none" spc="0" normalizeH="0" baseline="0" noProof="0">
                <a:ln>
                  <a:noFill/>
                </a:ln>
                <a:solidFill>
                  <a:srgbClr val="000000"/>
                </a:solidFill>
                <a:effectLst/>
                <a:uLnTx/>
                <a:uFillTx/>
                <a:latin typeface="Montserrat"/>
                <a:ea typeface="Times" panose="02020603050405020304" pitchFamily="18" charset="0"/>
                <a:cs typeface="Times New Roman"/>
                <a:sym typeface="Arial"/>
              </a:rPr>
              <a:t>Create New Positions</a:t>
            </a:r>
          </a:p>
          <a:p>
            <a:pPr marL="0" marR="0" lvl="0" indent="0" algn="l" defTabSz="914400" rtl="0" eaLnBrk="1" fontAlgn="auto" latinLnBrk="0" hangingPunct="1">
              <a:lnSpc>
                <a:spcPct val="50000"/>
              </a:lnSpc>
              <a:spcBef>
                <a:spcPts val="300"/>
              </a:spcBef>
              <a:spcAft>
                <a:spcPts val="300"/>
              </a:spcAft>
              <a:buClr>
                <a:srgbClr val="000000"/>
              </a:buClr>
              <a:buSzTx/>
              <a:buFont typeface="Arial"/>
              <a:buNone/>
              <a:tabLst/>
              <a:defRPr/>
            </a:pPr>
            <a:r>
              <a:rPr kumimoji="0" lang="en-US" sz="900" b="0" i="0" u="none" strike="noStrike" kern="0" cap="none" spc="0" normalizeH="0" baseline="0" noProof="0">
                <a:ln>
                  <a:noFill/>
                </a:ln>
                <a:solidFill>
                  <a:srgbClr val="000000"/>
                </a:solidFill>
                <a:effectLst/>
                <a:uLnTx/>
                <a:uFillTx/>
                <a:latin typeface="Montserrat"/>
                <a:ea typeface="Times" panose="02020603050405020304" pitchFamily="18" charset="0"/>
                <a:cs typeface="Times New Roman"/>
                <a:sym typeface="Arial"/>
              </a:rPr>
              <a:t>Allocations/ Costing/ Splits</a:t>
            </a:r>
          </a:p>
        </p:txBody>
      </p:sp>
      <p:sp>
        <p:nvSpPr>
          <p:cNvPr id="14" name="Oval 13">
            <a:extLst>
              <a:ext uri="{FF2B5EF4-FFF2-40B4-BE49-F238E27FC236}">
                <a16:creationId xmlns:a16="http://schemas.microsoft.com/office/drawing/2014/main" id="{25611173-5436-2967-00E7-66D324CCE675}"/>
              </a:ext>
            </a:extLst>
          </p:cNvPr>
          <p:cNvSpPr/>
          <p:nvPr/>
        </p:nvSpPr>
        <p:spPr>
          <a:xfrm>
            <a:off x="4138553" y="3604012"/>
            <a:ext cx="1027612" cy="954008"/>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FFFFFF"/>
                </a:solidFill>
                <a:effectLst/>
                <a:uLnTx/>
                <a:uFillTx/>
                <a:latin typeface="Zilla Slab" pitchFamily="2" charset="0"/>
                <a:ea typeface="Zilla Slab" pitchFamily="2" charset="0"/>
                <a:cs typeface="+mn-cs"/>
                <a:sym typeface="Arial"/>
              </a:rPr>
              <a:t>Reporting</a:t>
            </a:r>
          </a:p>
        </p:txBody>
      </p:sp>
      <p:sp>
        <p:nvSpPr>
          <p:cNvPr id="12" name="TextBox 11">
            <a:extLst>
              <a:ext uri="{FF2B5EF4-FFF2-40B4-BE49-F238E27FC236}">
                <a16:creationId xmlns:a16="http://schemas.microsoft.com/office/drawing/2014/main" id="{AF62CB0E-8955-6154-FC06-96A867F20C94}"/>
              </a:ext>
            </a:extLst>
          </p:cNvPr>
          <p:cNvSpPr txBox="1"/>
          <p:nvPr/>
        </p:nvSpPr>
        <p:spPr>
          <a:xfrm>
            <a:off x="5132615" y="3790785"/>
            <a:ext cx="2402430" cy="740780"/>
          </a:xfrm>
          <a:prstGeom prst="rect">
            <a:avLst/>
          </a:prstGeom>
          <a:noFill/>
        </p:spPr>
        <p:txBody>
          <a:bodyPr wrap="square" rtlCol="0">
            <a:spAutoFit/>
          </a:bodyPr>
          <a:lstStyle/>
          <a:p>
            <a:pPr marL="0" marR="0" lvl="0" indent="0" algn="l" defTabSz="914400" rtl="0" eaLnBrk="1" fontAlgn="auto" latinLnBrk="0" hangingPunct="1">
              <a:lnSpc>
                <a:spcPct val="75000"/>
              </a:lnSpc>
              <a:spcBef>
                <a:spcPts val="300"/>
              </a:spcBef>
              <a:spcAft>
                <a:spcPts val="300"/>
              </a:spcAft>
              <a:buClr>
                <a:srgbClr val="000000"/>
              </a:buClr>
              <a:buSzTx/>
              <a:buFont typeface="Arial"/>
              <a:buNone/>
              <a:tabLst/>
              <a:defRPr/>
            </a:pPr>
            <a:r>
              <a:rPr kumimoji="0" lang="en-US" sz="900" b="0" i="0" u="none" strike="noStrike" kern="0" cap="none" spc="0" normalizeH="0" baseline="0" noProof="0">
                <a:ln>
                  <a:noFill/>
                </a:ln>
                <a:solidFill>
                  <a:srgbClr val="000000"/>
                </a:solidFill>
                <a:effectLst/>
                <a:uLnTx/>
                <a:uFillTx/>
                <a:latin typeface="Montserrat" panose="00000500000000000000" pitchFamily="2" charset="0"/>
                <a:cs typeface="Times New Roman" panose="02020603050405020304" pitchFamily="18" charset="0"/>
                <a:sym typeface="Arial"/>
              </a:rPr>
              <a:t>Ad hoc Reporting (SmartView)</a:t>
            </a:r>
          </a:p>
          <a:p>
            <a:pPr marL="0" marR="0" lvl="0" indent="0" algn="l" defTabSz="914400" rtl="0" eaLnBrk="1" fontAlgn="auto" latinLnBrk="0" hangingPunct="1">
              <a:lnSpc>
                <a:spcPct val="75000"/>
              </a:lnSpc>
              <a:spcBef>
                <a:spcPts val="300"/>
              </a:spcBef>
              <a:spcAft>
                <a:spcPts val="300"/>
              </a:spcAft>
              <a:buClr>
                <a:srgbClr val="000000"/>
              </a:buClr>
              <a:buSzTx/>
              <a:buFont typeface="Arial"/>
              <a:buNone/>
              <a:tabLst/>
              <a:defRPr/>
            </a:pPr>
            <a:r>
              <a:rPr kumimoji="0" lang="en-US" sz="900" b="0" i="0" u="none" strike="noStrike" kern="0" cap="none" spc="0" normalizeH="0" baseline="0" noProof="0">
                <a:ln>
                  <a:noFill/>
                </a:ln>
                <a:solidFill>
                  <a:srgbClr val="000000"/>
                </a:solidFill>
                <a:effectLst/>
                <a:uLnTx/>
                <a:uFillTx/>
                <a:latin typeface="Montserrat" panose="00000500000000000000" pitchFamily="2" charset="0"/>
                <a:cs typeface="Times New Roman" panose="02020603050405020304" pitchFamily="18" charset="0"/>
                <a:sym typeface="Arial"/>
              </a:rPr>
              <a:t>Narrative Reporting</a:t>
            </a:r>
          </a:p>
          <a:p>
            <a:pPr marL="0" marR="0" lvl="0" indent="0" algn="l" defTabSz="914400" rtl="0" eaLnBrk="1" fontAlgn="auto" latinLnBrk="0" hangingPunct="1">
              <a:lnSpc>
                <a:spcPct val="75000"/>
              </a:lnSpc>
              <a:spcBef>
                <a:spcPts val="300"/>
              </a:spcBef>
              <a:spcAft>
                <a:spcPts val="300"/>
              </a:spcAft>
              <a:buClr>
                <a:srgbClr val="000000"/>
              </a:buClr>
              <a:buSzTx/>
              <a:buFont typeface="Arial"/>
              <a:buNone/>
              <a:tabLst/>
              <a:defRPr/>
            </a:pPr>
            <a:r>
              <a:rPr kumimoji="0" lang="en-US" sz="900" b="0" i="0" u="none" strike="noStrike" kern="0" cap="none" spc="0" normalizeH="0" baseline="0" noProof="0">
                <a:ln>
                  <a:noFill/>
                </a:ln>
                <a:solidFill>
                  <a:srgbClr val="000000"/>
                </a:solidFill>
                <a:effectLst/>
                <a:uLnTx/>
                <a:uFillTx/>
                <a:latin typeface="Montserrat" panose="00000500000000000000" pitchFamily="2" charset="0"/>
                <a:cs typeface="Times New Roman" panose="02020603050405020304" pitchFamily="18" charset="0"/>
                <a:sym typeface="Arial"/>
              </a:rPr>
              <a:t>Management Reporting</a:t>
            </a:r>
          </a:p>
          <a:p>
            <a:pPr marL="0" marR="0" lvl="0" indent="0" algn="l" defTabSz="914400" rtl="0" eaLnBrk="1" fontAlgn="auto" latinLnBrk="0" hangingPunct="1">
              <a:lnSpc>
                <a:spcPct val="75000"/>
              </a:lnSpc>
              <a:spcBef>
                <a:spcPts val="300"/>
              </a:spcBef>
              <a:spcAft>
                <a:spcPts val="300"/>
              </a:spcAft>
              <a:buClr>
                <a:srgbClr val="000000"/>
              </a:buClr>
              <a:buSzTx/>
              <a:buFont typeface="Arial"/>
              <a:buNone/>
              <a:tabLst/>
              <a:defRPr/>
            </a:pPr>
            <a:r>
              <a:rPr kumimoji="0" lang="en-US" sz="900" b="0" i="0" u="none" strike="noStrike" kern="0" cap="none" spc="0" normalizeH="0" baseline="0" noProof="0">
                <a:ln>
                  <a:noFill/>
                </a:ln>
                <a:solidFill>
                  <a:srgbClr val="000000"/>
                </a:solidFill>
                <a:effectLst/>
                <a:uLnTx/>
                <a:uFillTx/>
                <a:latin typeface="Montserrat" panose="00000500000000000000" pitchFamily="2" charset="0"/>
                <a:cs typeface="Times New Roman" panose="02020603050405020304" pitchFamily="18" charset="0"/>
                <a:sym typeface="Arial"/>
              </a:rPr>
              <a:t>Executive Dashboards  </a:t>
            </a:r>
            <a:endParaRPr kumimoji="0" lang="en-US" sz="9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3311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AFB5384-7D4B-6DF2-3E3D-B98C3EB40B2B}"/>
              </a:ext>
            </a:extLst>
          </p:cNvPr>
          <p:cNvSpPr txBox="1">
            <a:spLocks noGrp="1"/>
          </p:cNvSpPr>
          <p:nvPr>
            <p:ph type="title" idx="4294967295"/>
          </p:nvPr>
        </p:nvSpPr>
        <p:spPr>
          <a:xfrm>
            <a:off x="234530" y="202218"/>
            <a:ext cx="4572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bg2"/>
                </a:solidFill>
                <a:effectLst/>
                <a:uLnTx/>
                <a:uFillTx/>
                <a:latin typeface="Montserrat ExtraBold" panose="00000900000000000000" pitchFamily="2" charset="0"/>
                <a:ea typeface="Arial"/>
                <a:cs typeface="Arial"/>
                <a:sym typeface="Arial"/>
              </a:rPr>
              <a:t>Oracle HCM</a:t>
            </a:r>
          </a:p>
        </p:txBody>
      </p:sp>
      <p:graphicFrame>
        <p:nvGraphicFramePr>
          <p:cNvPr id="2" name="Diagram 1" descr="HCM modules/work areas">
            <a:extLst>
              <a:ext uri="{FF2B5EF4-FFF2-40B4-BE49-F238E27FC236}">
                <a16:creationId xmlns:a16="http://schemas.microsoft.com/office/drawing/2014/main" id="{93531FE6-F490-7254-7682-EAE7893B1A8A}"/>
              </a:ext>
            </a:extLst>
          </p:cNvPr>
          <p:cNvGraphicFramePr/>
          <p:nvPr>
            <p:extLst>
              <p:ext uri="{D42A27DB-BD31-4B8C-83A1-F6EECF244321}">
                <p14:modId xmlns:p14="http://schemas.microsoft.com/office/powerpoint/2010/main" val="3902806022"/>
              </p:ext>
            </p:extLst>
          </p:nvPr>
        </p:nvGraphicFramePr>
        <p:xfrm>
          <a:off x="739701" y="128335"/>
          <a:ext cx="7330243" cy="4886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Hexagon 2">
            <a:extLst>
              <a:ext uri="{FF2B5EF4-FFF2-40B4-BE49-F238E27FC236}">
                <a16:creationId xmlns:a16="http://schemas.microsoft.com/office/drawing/2014/main" id="{340344A5-B8F2-8F96-8C82-44C5ABFC7BFD}"/>
              </a:ext>
            </a:extLst>
          </p:cNvPr>
          <p:cNvSpPr/>
          <p:nvPr/>
        </p:nvSpPr>
        <p:spPr>
          <a:xfrm>
            <a:off x="811481" y="1807029"/>
            <a:ext cx="1547091" cy="139337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Oracle Sans" panose="020B0503020204020204" pitchFamily="34" charset="0"/>
              </a:rPr>
              <a:t>Recruiting (ORC)</a:t>
            </a:r>
          </a:p>
        </p:txBody>
      </p:sp>
      <p:sp>
        <p:nvSpPr>
          <p:cNvPr id="4" name="Hexagon 3">
            <a:extLst>
              <a:ext uri="{FF2B5EF4-FFF2-40B4-BE49-F238E27FC236}">
                <a16:creationId xmlns:a16="http://schemas.microsoft.com/office/drawing/2014/main" id="{73F1C0FD-35C9-62F8-536B-1224375BC0F8}"/>
              </a:ext>
            </a:extLst>
          </p:cNvPr>
          <p:cNvSpPr/>
          <p:nvPr/>
        </p:nvSpPr>
        <p:spPr>
          <a:xfrm>
            <a:off x="807758" y="3491962"/>
            <a:ext cx="1514403" cy="1267427"/>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Oracle Sans" panose="020B0503020204020204" pitchFamily="34" charset="0"/>
              </a:rPr>
              <a:t>Journeys</a:t>
            </a:r>
          </a:p>
        </p:txBody>
      </p:sp>
      <p:sp>
        <p:nvSpPr>
          <p:cNvPr id="5" name="Hexagon 4">
            <a:extLst>
              <a:ext uri="{FF2B5EF4-FFF2-40B4-BE49-F238E27FC236}">
                <a16:creationId xmlns:a16="http://schemas.microsoft.com/office/drawing/2014/main" id="{DFA42BFE-0244-9635-616F-C281EBAE9AA2}"/>
              </a:ext>
            </a:extLst>
          </p:cNvPr>
          <p:cNvSpPr/>
          <p:nvPr/>
        </p:nvSpPr>
        <p:spPr>
          <a:xfrm rot="179810">
            <a:off x="6399481" y="3476171"/>
            <a:ext cx="1547091" cy="139337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cs typeface="Oracle Sans" panose="020B0503020204020204" pitchFamily="34" charset="0"/>
              </a:rPr>
              <a:t>HR Helpdesk</a:t>
            </a:r>
          </a:p>
        </p:txBody>
      </p:sp>
    </p:spTree>
    <p:extLst>
      <p:ext uri="{BB962C8B-B14F-4D97-AF65-F5344CB8AC3E}">
        <p14:creationId xmlns:p14="http://schemas.microsoft.com/office/powerpoint/2010/main" val="1106631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3"/>
          <p:cNvSpPr txBox="1">
            <a:spLocks noGrp="1"/>
          </p:cNvSpPr>
          <p:nvPr>
            <p:ph type="title" idx="4294967295"/>
          </p:nvPr>
        </p:nvSpPr>
        <p:spPr>
          <a:xfrm>
            <a:off x="518185" y="1097124"/>
            <a:ext cx="7886700" cy="2449621"/>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80000"/>
              </a:lnSpc>
              <a:spcBef>
                <a:spcPts val="0"/>
              </a:spcBef>
              <a:spcAft>
                <a:spcPts val="0"/>
              </a:spcAft>
              <a:buClr>
                <a:schemeClr val="lt1"/>
              </a:buClr>
              <a:buSzPts val="5000"/>
              <a:buFont typeface="Montserrat ExtraBold"/>
              <a:buNone/>
              <a:tabLst/>
              <a:defRPr/>
            </a:pPr>
            <a:r>
              <a:rPr kumimoji="0" lang="en-US" sz="4800" b="1" i="0" u="none" strike="noStrike" kern="0" cap="none" spc="0" normalizeH="0" baseline="0" noProof="0" dirty="0">
                <a:ln>
                  <a:noFill/>
                </a:ln>
                <a:solidFill>
                  <a:srgbClr val="FFFFFF"/>
                </a:solidFill>
                <a:effectLst/>
                <a:uLnTx/>
                <a:uFillTx/>
                <a:latin typeface="Montserrat" panose="00000500000000000000" pitchFamily="2" charset="0"/>
                <a:ea typeface="Zilla Slab Medium"/>
                <a:cs typeface="Zilla Slab Medium"/>
                <a:sym typeface="Zilla Slab Medium"/>
              </a:rPr>
              <a:t>HCM Change Impacts</a:t>
            </a:r>
          </a:p>
          <a:p>
            <a:pPr marL="0" marR="0" lvl="0" indent="0" algn="l" defTabSz="914400" rtl="0" eaLnBrk="1" fontAlgn="auto" latinLnBrk="0" hangingPunct="1">
              <a:lnSpc>
                <a:spcPct val="80000"/>
              </a:lnSpc>
              <a:spcBef>
                <a:spcPts val="0"/>
              </a:spcBef>
              <a:spcAft>
                <a:spcPts val="0"/>
              </a:spcAft>
              <a:buClr>
                <a:schemeClr val="lt1"/>
              </a:buClr>
              <a:buSzPts val="5000"/>
              <a:buFont typeface="Montserrat ExtraBold"/>
              <a:buNone/>
              <a:tabLst/>
              <a:defRPr/>
            </a:pPr>
            <a:endParaRPr kumimoji="0" lang="en-US" sz="1100" b="0" i="0" u="none" strike="noStrike" kern="0" cap="none" spc="0" normalizeH="0" baseline="0" noProof="0" dirty="0">
              <a:ln>
                <a:noFill/>
              </a:ln>
              <a:solidFill>
                <a:srgbClr val="FFFFFF"/>
              </a:solidFill>
              <a:effectLst/>
              <a:uLnTx/>
              <a:uFillTx/>
              <a:latin typeface="Zilla Slab Medium"/>
              <a:ea typeface="Zilla Slab Medium"/>
              <a:cs typeface="Zilla Slab Medium"/>
              <a:sym typeface="Zilla Slab Medium"/>
            </a:endParaRPr>
          </a:p>
          <a:p>
            <a:pPr marL="0" marR="0" lvl="0" indent="0" algn="l" defTabSz="914400" rtl="0" eaLnBrk="1" fontAlgn="auto" latinLnBrk="0" hangingPunct="1">
              <a:lnSpc>
                <a:spcPct val="80000"/>
              </a:lnSpc>
              <a:spcBef>
                <a:spcPts val="0"/>
              </a:spcBef>
              <a:spcAft>
                <a:spcPts val="0"/>
              </a:spcAft>
              <a:buClr>
                <a:schemeClr val="lt1"/>
              </a:buClr>
              <a:buSzPts val="5000"/>
              <a:buFont typeface="Montserrat ExtraBold"/>
              <a:buNone/>
              <a:tabLst/>
              <a:defRPr/>
            </a:pPr>
            <a:endParaRPr kumimoji="0" lang="en-US" sz="1400" b="1" i="0" u="none" strike="noStrike" kern="0" cap="none" spc="0" normalizeH="0" baseline="0" noProof="0" dirty="0">
              <a:ln>
                <a:noFill/>
              </a:ln>
              <a:solidFill>
                <a:srgbClr val="FFFFFF"/>
              </a:solidFill>
              <a:effectLst/>
              <a:uLnTx/>
              <a:uFillTx/>
              <a:latin typeface="Zilla Slab"/>
              <a:ea typeface="Zilla Slab"/>
              <a:cs typeface="Zilla Slab"/>
              <a:sym typeface="Zilla Slab"/>
            </a:endParaRPr>
          </a:p>
        </p:txBody>
      </p:sp>
      <p:pic>
        <p:nvPicPr>
          <p:cNvPr id="2" name="Picture 1">
            <a:extLst>
              <a:ext uri="{FF2B5EF4-FFF2-40B4-BE49-F238E27FC236}">
                <a16:creationId xmlns:a16="http://schemas.microsoft.com/office/drawing/2014/main" id="{B7E2927E-7FD8-3BEE-39CB-CA34A14E04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8033" y="127867"/>
            <a:ext cx="1198919" cy="358831"/>
          </a:xfrm>
          <a:prstGeom prst="rect">
            <a:avLst/>
          </a:prstGeom>
        </p:spPr>
      </p:pic>
      <p:pic>
        <p:nvPicPr>
          <p:cNvPr id="3" name="Picture 2">
            <a:extLst>
              <a:ext uri="{FF2B5EF4-FFF2-40B4-BE49-F238E27FC236}">
                <a16:creationId xmlns:a16="http://schemas.microsoft.com/office/drawing/2014/main" id="{6FBD18BC-0BD7-08C8-C2CB-76EAFF69C77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3378" y="203672"/>
            <a:ext cx="1703272" cy="247403"/>
          </a:xfrm>
          <a:prstGeom prst="rect">
            <a:avLst/>
          </a:prstGeom>
        </p:spPr>
      </p:pic>
    </p:spTree>
    <p:extLst>
      <p:ext uri="{BB962C8B-B14F-4D97-AF65-F5344CB8AC3E}">
        <p14:creationId xmlns:p14="http://schemas.microsoft.com/office/powerpoint/2010/main" val="4083257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343182" y="290277"/>
            <a:ext cx="8178247" cy="19607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chemeClr val="bg2"/>
                </a:solidFill>
                <a:effectLst/>
                <a:uLnTx/>
                <a:uFillTx/>
                <a:latin typeface="Montserrat ExtraBold" panose="00000900000000000000" pitchFamily="2" charset="0"/>
                <a:ea typeface="Arial"/>
                <a:cs typeface="Arial"/>
                <a:sym typeface="Arial"/>
              </a:rPr>
              <a:t>Human Capital Management Summary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dirty="0">
              <a:ln>
                <a:noFill/>
              </a:ln>
              <a:solidFill>
                <a:schemeClr val="bg2"/>
              </a:solidFill>
              <a:effectLst/>
              <a:uLnTx/>
              <a:uFillTx/>
              <a:latin typeface="Montserrat ExtraBold" panose="00000900000000000000" pitchFamily="2" charset="0"/>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chemeClr val="tx1"/>
              </a:solidFill>
              <a:effectLst/>
              <a:uLnTx/>
              <a:uFillTx/>
              <a:latin typeface="Montserrat" panose="00000500000000000000" pitchFamily="2" charset="0"/>
              <a:ea typeface="Arial"/>
              <a:cs typeface="Arial"/>
              <a:sym typeface="Arial"/>
            </a:endParaRPr>
          </a:p>
        </p:txBody>
      </p:sp>
      <p:pic>
        <p:nvPicPr>
          <p:cNvPr id="3" name="Google Shape;919;p36" descr="Icon- Human Capital">
            <a:extLst>
              <a:ext uri="{FF2B5EF4-FFF2-40B4-BE49-F238E27FC236}">
                <a16:creationId xmlns:a16="http://schemas.microsoft.com/office/drawing/2014/main" id="{119F1BE0-A6F0-B6E3-67D7-F2157A44EF19}"/>
              </a:ext>
            </a:extLst>
          </p:cNvPr>
          <p:cNvPicPr preferRelativeResize="0"/>
          <p:nvPr/>
        </p:nvPicPr>
        <p:blipFill rotWithShape="1">
          <a:blip r:embed="rId3">
            <a:alphaModFix/>
          </a:blip>
          <a:srcRect/>
          <a:stretch/>
        </p:blipFill>
        <p:spPr>
          <a:xfrm>
            <a:off x="343182" y="893826"/>
            <a:ext cx="777952" cy="783899"/>
          </a:xfrm>
          <a:prstGeom prst="rect">
            <a:avLst/>
          </a:prstGeom>
          <a:solidFill>
            <a:schemeClr val="bg2"/>
          </a:solidFill>
          <a:ln>
            <a:solidFill>
              <a:srgbClr val="8E0000"/>
            </a:solidFill>
          </a:ln>
        </p:spPr>
      </p:pic>
      <p:sp>
        <p:nvSpPr>
          <p:cNvPr id="5" name="TextBox 4">
            <a:extLst>
              <a:ext uri="{FF2B5EF4-FFF2-40B4-BE49-F238E27FC236}">
                <a16:creationId xmlns:a16="http://schemas.microsoft.com/office/drawing/2014/main" id="{AE0F9532-50B7-7D37-80EA-050AFFA95335}"/>
              </a:ext>
            </a:extLst>
          </p:cNvPr>
          <p:cNvSpPr txBox="1"/>
          <p:nvPr/>
        </p:nvSpPr>
        <p:spPr>
          <a:xfrm>
            <a:off x="1218303" y="893826"/>
            <a:ext cx="7728668" cy="3454792"/>
          </a:xfrm>
          <a:prstGeom prst="rect">
            <a:avLst/>
          </a:prstGeom>
          <a:solidFill>
            <a:schemeClr val="bg1"/>
          </a:solidFill>
        </p:spPr>
        <p:txBody>
          <a:bodyPr wrap="square" rtlCol="0">
            <a:spAutoFit/>
          </a:bodyPr>
          <a:lstStyle/>
          <a:p>
            <a:r>
              <a:rPr lang="en-US" sz="1150" dirty="0">
                <a:latin typeface="Montserrat" panose="00000500000000000000" pitchFamily="2" charset="0"/>
              </a:rPr>
              <a:t>The HCM changes align to the </a:t>
            </a:r>
            <a:r>
              <a:rPr lang="en-US" sz="1150" b="1" dirty="0">
                <a:latin typeface="Montserrat" panose="00000500000000000000" pitchFamily="2" charset="0"/>
              </a:rPr>
              <a:t>Guiding Principles, minimizing manual processes and</a:t>
            </a:r>
            <a:r>
              <a:rPr lang="en-US" sz="1150" dirty="0">
                <a:latin typeface="Montserrat" panose="00000500000000000000" pitchFamily="2" charset="0"/>
              </a:rPr>
              <a:t> </a:t>
            </a:r>
            <a:r>
              <a:rPr lang="en-US" sz="1150" b="1" dirty="0">
                <a:latin typeface="Montserrat" panose="00000500000000000000" pitchFamily="2" charset="0"/>
              </a:rPr>
              <a:t>paper forms</a:t>
            </a:r>
            <a:r>
              <a:rPr lang="en-US" sz="1150" dirty="0">
                <a:latin typeface="Montserrat" panose="00000500000000000000" pitchFamily="2" charset="0"/>
              </a:rPr>
              <a:t>, reducing risk or human errors.</a:t>
            </a:r>
          </a:p>
          <a:p>
            <a:endParaRPr lang="en-US" sz="1150" dirty="0">
              <a:latin typeface="Montserrat" panose="00000500000000000000" pitchFamily="2" charset="0"/>
            </a:endParaRPr>
          </a:p>
          <a:p>
            <a:r>
              <a:rPr lang="en-US" sz="1150" dirty="0">
                <a:latin typeface="Montserrat" panose="00000500000000000000" pitchFamily="2" charset="0"/>
              </a:rPr>
              <a:t>Leveraging </a:t>
            </a:r>
            <a:r>
              <a:rPr lang="en-US" sz="1150" b="1" dirty="0">
                <a:latin typeface="Montserrat" panose="00000500000000000000" pitchFamily="2" charset="0"/>
              </a:rPr>
              <a:t>guided flows </a:t>
            </a:r>
            <a:r>
              <a:rPr lang="en-US" sz="1150" dirty="0">
                <a:latin typeface="Montserrat" panose="00000500000000000000" pitchFamily="2" charset="0"/>
              </a:rPr>
              <a:t>to show the user what data needs to entered, where, and by whom. </a:t>
            </a:r>
          </a:p>
          <a:p>
            <a:endParaRPr lang="en-US" sz="1150" dirty="0">
              <a:solidFill>
                <a:schemeClr val="tx1"/>
              </a:solidFill>
              <a:latin typeface="Montserrat" panose="00000500000000000000" pitchFamily="2" charset="0"/>
            </a:endParaRPr>
          </a:p>
          <a:p>
            <a:r>
              <a:rPr lang="en-US" sz="1150" dirty="0">
                <a:solidFill>
                  <a:schemeClr val="tx1"/>
                </a:solidFill>
                <a:latin typeface="Montserrat" panose="00000500000000000000" pitchFamily="2" charset="0"/>
              </a:rPr>
              <a:t>Leveraging</a:t>
            </a:r>
            <a:r>
              <a:rPr lang="en-US" sz="1150" b="1" dirty="0">
                <a:solidFill>
                  <a:schemeClr val="tx1"/>
                </a:solidFill>
                <a:latin typeface="Montserrat" panose="00000500000000000000" pitchFamily="2" charset="0"/>
              </a:rPr>
              <a:t> Journeys – a NEW concept – </a:t>
            </a:r>
            <a:r>
              <a:rPr lang="en-US" sz="1150" dirty="0">
                <a:effectLst/>
                <a:latin typeface="Montserrat" panose="00000500000000000000" pitchFamily="2" charset="0"/>
              </a:rPr>
              <a:t>will improve the employee experience and save time. Examples: </a:t>
            </a:r>
            <a:r>
              <a:rPr lang="en-US" sz="1150" b="0" i="0" u="none" strike="noStrike" cap="none" dirty="0">
                <a:solidFill>
                  <a:srgbClr val="000000"/>
                </a:solidFill>
                <a:latin typeface="Montserrat" panose="00000500000000000000" pitchFamily="2" charset="0"/>
                <a:cs typeface="Arial"/>
                <a:sym typeface="Arial"/>
              </a:rPr>
              <a:t>Pre-employment check process</a:t>
            </a:r>
            <a:r>
              <a:rPr lang="en-US" sz="1150" b="0" i="0" u="none" strike="noStrike" cap="none" dirty="0">
                <a:solidFill>
                  <a:srgbClr val="000000"/>
                </a:solidFill>
                <a:latin typeface="Montserrat" panose="00000500000000000000" pitchFamily="2" charset="0"/>
                <a:ea typeface="+mn-ea"/>
                <a:cs typeface="Arial"/>
                <a:sym typeface="Arial"/>
              </a:rPr>
              <a:t>, onboarding, signing up for benefits (employee self service), Voluntary Reduction in Work Schedule, Offboarding, and any type of leave.</a:t>
            </a:r>
            <a:endParaRPr lang="en-US" sz="1150" dirty="0">
              <a:effectLst/>
              <a:latin typeface="Montserrat" panose="00000500000000000000" pitchFamily="2" charset="0"/>
            </a:endParaRPr>
          </a:p>
          <a:p>
            <a:endParaRPr lang="en-US" sz="1150" dirty="0">
              <a:latin typeface="Montserrat" panose="00000500000000000000" pitchFamily="2" charset="0"/>
            </a:endParaRPr>
          </a:p>
          <a:p>
            <a:r>
              <a:rPr lang="en-US" sz="1150" b="1" dirty="0">
                <a:latin typeface="Montserrat" panose="00000500000000000000" pitchFamily="2" charset="0"/>
              </a:rPr>
              <a:t>New reports </a:t>
            </a:r>
            <a:r>
              <a:rPr lang="en-US" sz="1150" dirty="0">
                <a:latin typeface="Montserrat" panose="00000500000000000000" pitchFamily="2" charset="0"/>
              </a:rPr>
              <a:t>will be available for Managers (both ad-hoc and delivered Oracle reports for HR Administrators and Managers). All fields (including customizable) in </a:t>
            </a:r>
            <a:r>
              <a:rPr lang="en-US" sz="1150" dirty="0" err="1">
                <a:latin typeface="Montserrat" panose="00000500000000000000" pitchFamily="2" charset="0"/>
              </a:rPr>
              <a:t>WolfieONE</a:t>
            </a:r>
            <a:r>
              <a:rPr lang="en-US" sz="1150" dirty="0">
                <a:latin typeface="Montserrat" panose="00000500000000000000" pitchFamily="2" charset="0"/>
              </a:rPr>
              <a:t> are reportable. </a:t>
            </a:r>
          </a:p>
          <a:p>
            <a:endParaRPr lang="en-US" sz="1150" dirty="0">
              <a:latin typeface="Montserrat" panose="00000500000000000000" pitchFamily="2" charset="0"/>
            </a:endParaRPr>
          </a:p>
          <a:p>
            <a:r>
              <a:rPr lang="en-US" sz="1150" dirty="0">
                <a:latin typeface="Montserrat" panose="00000500000000000000" pitchFamily="2" charset="0"/>
              </a:rPr>
              <a:t>Approvals will be in the system, for most processes, </a:t>
            </a:r>
            <a:r>
              <a:rPr lang="en-US" sz="1150" b="1" dirty="0">
                <a:latin typeface="Montserrat" panose="00000500000000000000" pitchFamily="2" charset="0"/>
              </a:rPr>
              <a:t>instead of offline via e-mail or paper form</a:t>
            </a:r>
            <a:r>
              <a:rPr lang="en-US" sz="1150" dirty="0">
                <a:latin typeface="Montserrat" panose="00000500000000000000" pitchFamily="2" charset="0"/>
              </a:rPr>
              <a:t>. </a:t>
            </a:r>
          </a:p>
          <a:p>
            <a:endParaRPr lang="en-US" sz="1150" dirty="0">
              <a:solidFill>
                <a:schemeClr val="tx1"/>
              </a:solidFill>
              <a:latin typeface="Montserrat" panose="00000500000000000000" pitchFamily="2" charset="0"/>
            </a:endParaRPr>
          </a:p>
          <a:p>
            <a:r>
              <a:rPr lang="en-US" sz="1150" dirty="0">
                <a:solidFill>
                  <a:schemeClr val="tx1"/>
                </a:solidFill>
                <a:effectLst/>
                <a:latin typeface="Montserrat" panose="00000500000000000000" pitchFamily="2" charset="0"/>
                <a:ea typeface="Calibri" panose="020F0502020204030204" pitchFamily="34" charset="0"/>
              </a:rPr>
              <a:t>The move to Standard Review Period for annual evaluations, making evaluations more consistent (instead of a rolling one-year lookback).</a:t>
            </a:r>
          </a:p>
          <a:p>
            <a:endParaRPr lang="en-US" sz="1150" dirty="0">
              <a:solidFill>
                <a:schemeClr val="tx1"/>
              </a:solidFill>
              <a:effectLst/>
              <a:latin typeface="Montserrat" panose="00000500000000000000" pitchFamily="2" charset="0"/>
              <a:ea typeface="Calibri" panose="020F0502020204030204" pitchFamily="34" charset="0"/>
            </a:endParaRPr>
          </a:p>
          <a:p>
            <a:r>
              <a:rPr lang="en-US" sz="1150" dirty="0">
                <a:solidFill>
                  <a:schemeClr val="tx1"/>
                </a:solidFill>
                <a:latin typeface="Montserrat" panose="00000500000000000000" pitchFamily="2" charset="0"/>
                <a:ea typeface="Calibri" panose="020F0502020204030204" pitchFamily="34" charset="0"/>
              </a:rPr>
              <a:t>R</a:t>
            </a:r>
            <a:r>
              <a:rPr lang="en-US" sz="1150" dirty="0">
                <a:solidFill>
                  <a:schemeClr val="tx1"/>
                </a:solidFill>
                <a:effectLst/>
                <a:latin typeface="Montserrat" panose="00000500000000000000" pitchFamily="2" charset="0"/>
                <a:ea typeface="Calibri" panose="020F0502020204030204" pitchFamily="34" charset="0"/>
              </a:rPr>
              <a:t>emoving or eliminating </a:t>
            </a:r>
            <a:r>
              <a:rPr lang="en-US" sz="1150" dirty="0">
                <a:solidFill>
                  <a:schemeClr val="tx1"/>
                </a:solidFill>
                <a:latin typeface="Montserrat" panose="00000500000000000000" pitchFamily="2" charset="0"/>
                <a:ea typeface="Calibri" panose="020F0502020204030204" pitchFamily="34" charset="0"/>
              </a:rPr>
              <a:t>use of</a:t>
            </a:r>
            <a:r>
              <a:rPr lang="en-US" sz="1150" dirty="0">
                <a:solidFill>
                  <a:schemeClr val="tx1"/>
                </a:solidFill>
                <a:effectLst/>
                <a:latin typeface="Montserrat" panose="00000500000000000000" pitchFamily="2" charset="0"/>
                <a:ea typeface="Calibri" panose="020F0502020204030204" pitchFamily="34" charset="0"/>
              </a:rPr>
              <a:t> DocuSign (leveraging Oracle functionality) for most/all (recruiting and onboarding) processes. </a:t>
            </a:r>
            <a:endParaRPr lang="en-US" sz="1150" dirty="0">
              <a:solidFill>
                <a:schemeClr val="tx1"/>
              </a:solidFill>
              <a:latin typeface="Montserrat" panose="00000500000000000000" pitchFamily="2" charset="0"/>
            </a:endParaRPr>
          </a:p>
        </p:txBody>
      </p:sp>
    </p:spTree>
    <p:extLst>
      <p:ext uri="{BB962C8B-B14F-4D97-AF65-F5344CB8AC3E}">
        <p14:creationId xmlns:p14="http://schemas.microsoft.com/office/powerpoint/2010/main" val="3287793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228325" y="76196"/>
            <a:ext cx="8444138" cy="53347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chemeClr val="bg2"/>
                </a:solidFill>
                <a:effectLst/>
                <a:uLnTx/>
                <a:uFillTx/>
                <a:latin typeface="Montserrat ExtraBold" panose="00000900000000000000" pitchFamily="2" charset="0"/>
                <a:ea typeface="Arial"/>
                <a:cs typeface="Arial"/>
                <a:sym typeface="Arial"/>
              </a:rPr>
              <a:t>Human Capital Management Trends</a:t>
            </a:r>
            <a:r>
              <a:rPr kumimoji="0" lang="en-US" sz="3000" b="0" i="0" u="none" strike="noStrike" kern="0" cap="none" spc="0" normalizeH="0" baseline="0" noProof="0">
                <a:ln>
                  <a:noFill/>
                </a:ln>
                <a:solidFill>
                  <a:schemeClr val="bg2"/>
                </a:solidFill>
                <a:effectLst/>
                <a:uLnTx/>
                <a:uFillTx/>
                <a:latin typeface="Montserrat ExtraBold" panose="00000900000000000000" pitchFamily="2" charset="0"/>
                <a:ea typeface="Arial"/>
                <a:cs typeface="Arial"/>
                <a:sym typeface="Arial"/>
              </a:rPr>
              <a:t> (1)</a:t>
            </a:r>
            <a:endParaRPr kumimoji="0" lang="en-US" sz="1000" b="0" i="0" u="none" strike="noStrike" kern="0" cap="none" spc="0" normalizeH="0" baseline="0" noProof="0" dirty="0">
              <a:ln>
                <a:noFill/>
              </a:ln>
              <a:solidFill>
                <a:schemeClr val="tx1"/>
              </a:solidFill>
              <a:effectLst/>
              <a:uLnTx/>
              <a:uFillTx/>
              <a:latin typeface="Montserrat" panose="00000500000000000000" pitchFamily="2" charset="0"/>
              <a:ea typeface="Arial"/>
              <a:cs typeface="Arial"/>
              <a:sym typeface="Arial"/>
            </a:endParaRPr>
          </a:p>
        </p:txBody>
      </p:sp>
      <p:graphicFrame>
        <p:nvGraphicFramePr>
          <p:cNvPr id="18" name="Table 18">
            <a:extLst>
              <a:ext uri="{FF2B5EF4-FFF2-40B4-BE49-F238E27FC236}">
                <a16:creationId xmlns:a16="http://schemas.microsoft.com/office/drawing/2014/main" id="{44918D77-CE37-9A35-DE52-F64E1F19ACD4}"/>
              </a:ext>
            </a:extLst>
          </p:cNvPr>
          <p:cNvGraphicFramePr>
            <a:graphicFrameLocks noGrp="1"/>
          </p:cNvGraphicFramePr>
          <p:nvPr>
            <p:extLst>
              <p:ext uri="{D42A27DB-BD31-4B8C-83A1-F6EECF244321}">
                <p14:modId xmlns:p14="http://schemas.microsoft.com/office/powerpoint/2010/main" val="1972052769"/>
              </p:ext>
            </p:extLst>
          </p:nvPr>
        </p:nvGraphicFramePr>
        <p:xfrm>
          <a:off x="262427" y="625947"/>
          <a:ext cx="8623307" cy="3747510"/>
        </p:xfrm>
        <a:graphic>
          <a:graphicData uri="http://schemas.openxmlformats.org/drawingml/2006/table">
            <a:tbl>
              <a:tblPr firstRow="1" bandRow="1"/>
              <a:tblGrid>
                <a:gridCol w="1132928">
                  <a:extLst>
                    <a:ext uri="{9D8B030D-6E8A-4147-A177-3AD203B41FA5}">
                      <a16:colId xmlns:a16="http://schemas.microsoft.com/office/drawing/2014/main" val="4261103269"/>
                    </a:ext>
                  </a:extLst>
                </a:gridCol>
                <a:gridCol w="7490379">
                  <a:extLst>
                    <a:ext uri="{9D8B030D-6E8A-4147-A177-3AD203B41FA5}">
                      <a16:colId xmlns:a16="http://schemas.microsoft.com/office/drawing/2014/main" val="2513512337"/>
                    </a:ext>
                  </a:extLst>
                </a:gridCol>
              </a:tblGrid>
              <a:tr h="272790">
                <a:tc>
                  <a:txBody>
                    <a:bodyPr/>
                    <a:lstStyle/>
                    <a:p>
                      <a:pPr algn="ctr"/>
                      <a:endParaRPr lang="en-US" sz="1000" b="1">
                        <a:latin typeface="Montserrat" panose="00000500000000000000" pitchFamily="2" charset="0"/>
                      </a:endParaRPr>
                    </a:p>
                  </a:txBody>
                  <a:tcPr/>
                </a:tc>
                <a:tc>
                  <a:txBody>
                    <a:bodyPr/>
                    <a:lstStyle/>
                    <a:p>
                      <a:r>
                        <a:rPr lang="en-US" sz="1000" b="1">
                          <a:solidFill>
                            <a:schemeClr val="bg1"/>
                          </a:solidFill>
                          <a:latin typeface="Montserrat"/>
                        </a:rPr>
                        <a:t>Future state</a:t>
                      </a:r>
                    </a:p>
                  </a:txBody>
                  <a:tcPr>
                    <a:solidFill>
                      <a:schemeClr val="bg2"/>
                    </a:solidFill>
                  </a:tcPr>
                </a:tc>
                <a:extLst>
                  <a:ext uri="{0D108BD9-81ED-4DB2-BD59-A6C34878D82A}">
                    <a16:rowId xmlns:a16="http://schemas.microsoft.com/office/drawing/2014/main" val="2883585526"/>
                  </a:ext>
                </a:extLst>
              </a:tr>
              <a:tr h="377813">
                <a:tc>
                  <a:txBody>
                    <a:bodyPr/>
                    <a:lstStyle/>
                    <a:p>
                      <a:pPr algn="ctr"/>
                      <a:r>
                        <a:rPr lang="en-US" sz="800" b="1" dirty="0">
                          <a:latin typeface="Montserrat"/>
                        </a:rPr>
                        <a:t>Core HR</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latin typeface="Montserrat" panose="00000500000000000000" pitchFamily="2" charset="0"/>
                        </a:rPr>
                        <a:t>This is the support structure for all HCM modules and employee data. </a:t>
                      </a:r>
                      <a:r>
                        <a:rPr lang="en-US" sz="900" b="0" i="0" u="none" strike="noStrike" cap="none" dirty="0">
                          <a:solidFill>
                            <a:srgbClr val="000000"/>
                          </a:solidFill>
                          <a:latin typeface="Montserrat" panose="00000500000000000000" pitchFamily="2" charset="0"/>
                          <a:cs typeface="Arial"/>
                          <a:sym typeface="Arial"/>
                        </a:rPr>
                        <a:t>New business processes </a:t>
                      </a:r>
                      <a:r>
                        <a:rPr lang="en-US" sz="900" b="1" i="0" u="none" strike="noStrike" cap="none" dirty="0">
                          <a:solidFill>
                            <a:srgbClr val="000000"/>
                          </a:solidFill>
                          <a:latin typeface="Montserrat" panose="00000500000000000000" pitchFamily="2" charset="0"/>
                          <a:cs typeface="Arial"/>
                          <a:sym typeface="Arial"/>
                        </a:rPr>
                        <a:t>enhance the overall user experience</a:t>
                      </a:r>
                      <a:r>
                        <a:rPr lang="en-US" sz="900" b="0" i="0" u="none" strike="noStrike" cap="none" dirty="0">
                          <a:solidFill>
                            <a:srgbClr val="000000"/>
                          </a:solidFill>
                          <a:latin typeface="Montserrat" panose="00000500000000000000" pitchFamily="2" charset="0"/>
                          <a:cs typeface="Arial"/>
                          <a:sym typeface="Arial"/>
                        </a:rPr>
                        <a:t>.  State (</a:t>
                      </a:r>
                      <a:r>
                        <a:rPr lang="en-US" sz="900" b="0" i="0" u="none" strike="noStrike" kern="1200" baseline="0" noProof="0" dirty="0">
                          <a:solidFill>
                            <a:srgbClr val="000000"/>
                          </a:solidFill>
                          <a:latin typeface="Montserrat"/>
                        </a:rPr>
                        <a:t>University, Hospital, LISVH) and RF employee data will be housed in one </a:t>
                      </a:r>
                      <a:r>
                        <a:rPr lang="en-US" sz="900" b="1" i="0" u="none" strike="noStrike" kern="1200" baseline="0" noProof="0" dirty="0">
                          <a:solidFill>
                            <a:srgbClr val="000000"/>
                          </a:solidFill>
                          <a:latin typeface="Montserrat"/>
                        </a:rPr>
                        <a:t>unified platform</a:t>
                      </a:r>
                      <a:r>
                        <a:rPr lang="en-US" sz="900" b="0" i="0" u="none" strike="noStrike" kern="1200" baseline="0" noProof="0" dirty="0">
                          <a:solidFill>
                            <a:srgbClr val="000000"/>
                          </a:solidFill>
                          <a:latin typeface="Montserrat"/>
                        </a:rPr>
                        <a:t>. </a:t>
                      </a:r>
                      <a:endParaRPr lang="en-US" sz="900" b="0" i="0" u="none" strike="noStrike" cap="none" dirty="0">
                        <a:solidFill>
                          <a:srgbClr val="000000"/>
                        </a:solidFill>
                        <a:latin typeface="Montserrat" panose="00000500000000000000"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900" b="0" i="0" u="none" strike="noStrike" cap="none" dirty="0">
                        <a:solidFill>
                          <a:srgbClr val="000000"/>
                        </a:solidFill>
                        <a:latin typeface="Montserrat" panose="00000500000000000000"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latin typeface="Montserrat" panose="00000500000000000000" pitchFamily="2" charset="0"/>
                        </a:rPr>
                        <a:t>Standard </a:t>
                      </a:r>
                      <a:r>
                        <a:rPr lang="en-US" sz="900" b="1" dirty="0">
                          <a:latin typeface="Montserrat" panose="00000500000000000000" pitchFamily="2" charset="0"/>
                        </a:rPr>
                        <a:t>level of approvals (3) </a:t>
                      </a:r>
                      <a:r>
                        <a:rPr lang="en-US" sz="900" dirty="0">
                          <a:latin typeface="Montserrat" panose="00000500000000000000" pitchFamily="2" charset="0"/>
                        </a:rPr>
                        <a:t>across all HR processes will </a:t>
                      </a:r>
                      <a:r>
                        <a:rPr lang="en-US" sz="900" b="1" dirty="0">
                          <a:latin typeface="Montserrat" panose="00000500000000000000" pitchFamily="2" charset="0"/>
                        </a:rPr>
                        <a:t>reduce the time </a:t>
                      </a:r>
                      <a:r>
                        <a:rPr lang="en-US" sz="900" dirty="0">
                          <a:latin typeface="Montserrat" panose="00000500000000000000" pitchFamily="2" charset="0"/>
                        </a:rPr>
                        <a:t>it takes to complete transactions</a:t>
                      </a:r>
                      <a:r>
                        <a:rPr lang="en-US" sz="900" b="0" i="0" u="none" strike="noStrike" cap="none" dirty="0">
                          <a:solidFill>
                            <a:srgbClr val="000000"/>
                          </a:solidFill>
                          <a:latin typeface="Montserrat" panose="00000500000000000000" pitchFamily="2" charset="0"/>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900" b="0" i="0" u="none" strike="noStrike" cap="none" dirty="0">
                        <a:solidFill>
                          <a:srgbClr val="000000"/>
                        </a:solidFill>
                        <a:latin typeface="Montserrat" panose="00000500000000000000"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1" i="0" u="none" strike="noStrike" kern="1200" baseline="0" noProof="0" dirty="0">
                          <a:solidFill>
                            <a:srgbClr val="000000"/>
                          </a:solidFill>
                          <a:latin typeface="Montserrat"/>
                        </a:rPr>
                        <a:t>Multiple assignment employment model </a:t>
                      </a:r>
                      <a:r>
                        <a:rPr lang="en-US" sz="900" b="0" i="0" u="none" strike="noStrike" kern="1200" baseline="0" noProof="0" dirty="0">
                          <a:solidFill>
                            <a:srgbClr val="000000"/>
                          </a:solidFill>
                          <a:latin typeface="Montserrat"/>
                        </a:rPr>
                        <a:t>will accommodate specific scenarios for additional duties and pay elements.</a:t>
                      </a:r>
                    </a:p>
                    <a:p>
                      <a:endParaRPr lang="en-US" sz="900" b="0" i="0" u="none" strike="noStrike" cap="none" dirty="0">
                        <a:solidFill>
                          <a:srgbClr val="000000"/>
                        </a:solidFill>
                        <a:latin typeface="Montserrat" panose="00000500000000000000" pitchFamily="2" charset="0"/>
                        <a:cs typeface="Arial"/>
                        <a:sym typeface="Arial"/>
                      </a:endParaRPr>
                    </a:p>
                    <a:p>
                      <a:r>
                        <a:rPr lang="en-US" sz="900" b="1" i="0" u="none" strike="noStrike" cap="none" dirty="0">
                          <a:solidFill>
                            <a:srgbClr val="000000"/>
                          </a:solidFill>
                          <a:latin typeface="Montserrat" panose="00000500000000000000" pitchFamily="2" charset="0"/>
                          <a:cs typeface="Arial"/>
                          <a:sym typeface="Arial"/>
                        </a:rPr>
                        <a:t>Accountability</a:t>
                      </a:r>
                      <a:r>
                        <a:rPr lang="en-US" sz="900" b="0" i="0" u="none" strike="noStrike" cap="none" dirty="0">
                          <a:solidFill>
                            <a:srgbClr val="000000"/>
                          </a:solidFill>
                          <a:latin typeface="Montserrat" panose="00000500000000000000" pitchFamily="2" charset="0"/>
                          <a:cs typeface="Arial"/>
                          <a:sym typeface="Arial"/>
                        </a:rPr>
                        <a:t>: better </a:t>
                      </a:r>
                      <a:r>
                        <a:rPr lang="en-US" sz="900" b="1" i="0" u="none" strike="noStrike" cap="none" dirty="0">
                          <a:solidFill>
                            <a:srgbClr val="000000"/>
                          </a:solidFill>
                          <a:latin typeface="Montserrat" panose="00000500000000000000" pitchFamily="2" charset="0"/>
                          <a:cs typeface="Arial"/>
                          <a:sym typeface="Arial"/>
                        </a:rPr>
                        <a:t>visibility into the workflow </a:t>
                      </a:r>
                      <a:r>
                        <a:rPr lang="en-US" sz="900" b="0" i="0" u="none" strike="noStrike" cap="none" dirty="0">
                          <a:solidFill>
                            <a:srgbClr val="000000"/>
                          </a:solidFill>
                          <a:latin typeface="Montserrat" panose="00000500000000000000" pitchFamily="2" charset="0"/>
                          <a:cs typeface="Arial"/>
                          <a:sym typeface="Arial"/>
                        </a:rPr>
                        <a:t>(who needs to take action). </a:t>
                      </a:r>
                    </a:p>
                    <a:p>
                      <a:endParaRPr lang="en-US" sz="900" dirty="0">
                        <a:latin typeface="Montserrat"/>
                      </a:endParaRPr>
                    </a:p>
                  </a:txBody>
                  <a:tcPr>
                    <a:solidFill>
                      <a:schemeClr val="bg1"/>
                    </a:solidFill>
                  </a:tcPr>
                </a:tc>
                <a:extLst>
                  <a:ext uri="{0D108BD9-81ED-4DB2-BD59-A6C34878D82A}">
                    <a16:rowId xmlns:a16="http://schemas.microsoft.com/office/drawing/2014/main" val="887099646"/>
                  </a:ext>
                </a:extLst>
              </a:tr>
              <a:tr h="370840">
                <a:tc>
                  <a:txBody>
                    <a:bodyPr/>
                    <a:lstStyle/>
                    <a:p>
                      <a:pPr algn="ctr"/>
                      <a:r>
                        <a:rPr lang="en-US" sz="800" b="1" dirty="0">
                          <a:latin typeface="Montserrat"/>
                        </a:rPr>
                        <a:t>Recruiting &amp; Onboarding</a:t>
                      </a:r>
                    </a:p>
                  </a:txBody>
                  <a:tcPr>
                    <a:solidFill>
                      <a:schemeClr val="bg1"/>
                    </a:solidFill>
                  </a:tcPr>
                </a:tc>
                <a:tc>
                  <a:txBody>
                    <a:bodyPr/>
                    <a:lstStyle/>
                    <a:p>
                      <a:r>
                        <a:rPr lang="en-US" sz="900" b="1" dirty="0">
                          <a:latin typeface="Montserrat" panose="00000500000000000000" pitchFamily="2" charset="0"/>
                        </a:rPr>
                        <a:t>Consistency </a:t>
                      </a:r>
                      <a:r>
                        <a:rPr lang="en-US" sz="900" dirty="0">
                          <a:latin typeface="Montserrat" panose="00000500000000000000" pitchFamily="2" charset="0"/>
                        </a:rPr>
                        <a:t>of onboarding processes across Stony Brook entities and departments. Standardization of recruiting procedures for staff (excluding Faculty recruitment). </a:t>
                      </a:r>
                    </a:p>
                    <a:p>
                      <a:endParaRPr lang="en-US" sz="900" dirty="0">
                        <a:latin typeface="Montserrat" panose="00000500000000000000" pitchFamily="2" charset="0"/>
                      </a:endParaRPr>
                    </a:p>
                    <a:p>
                      <a:r>
                        <a:rPr lang="en-US" sz="900" dirty="0">
                          <a:latin typeface="Montserrat"/>
                        </a:rPr>
                        <a:t>Seamless recruiting and </a:t>
                      </a:r>
                      <a:r>
                        <a:rPr lang="en-US" sz="900" b="1" dirty="0">
                          <a:latin typeface="Montserrat"/>
                        </a:rPr>
                        <a:t>applicant tracking </a:t>
                      </a:r>
                      <a:r>
                        <a:rPr lang="en-US" sz="900" dirty="0">
                          <a:latin typeface="Montserrat"/>
                        </a:rPr>
                        <a:t>(instead of having items via e-mail, pdf forms, and items in </a:t>
                      </a:r>
                      <a:r>
                        <a:rPr lang="en-US" sz="900" dirty="0" err="1">
                          <a:latin typeface="Montserrat"/>
                        </a:rPr>
                        <a:t>Taleo</a:t>
                      </a:r>
                      <a:r>
                        <a:rPr lang="en-US" sz="900" dirty="0">
                          <a:latin typeface="Montserrat"/>
                        </a:rPr>
                        <a:t> or DocuSign). </a:t>
                      </a:r>
                      <a:r>
                        <a:rPr lang="en-US" sz="900" b="0" i="0" u="none" strike="noStrike" kern="1200" baseline="0" noProof="0" dirty="0">
                          <a:solidFill>
                            <a:srgbClr val="000000"/>
                          </a:solidFill>
                          <a:latin typeface="Montserrat"/>
                        </a:rPr>
                        <a:t>Having an </a:t>
                      </a:r>
                      <a:r>
                        <a:rPr lang="en-US" sz="900" b="1" i="0" u="none" strike="noStrike" kern="1200" baseline="0" noProof="0" dirty="0">
                          <a:solidFill>
                            <a:srgbClr val="000000"/>
                          </a:solidFill>
                          <a:latin typeface="Montserrat"/>
                        </a:rPr>
                        <a:t>all-in-one system </a:t>
                      </a:r>
                      <a:r>
                        <a:rPr lang="en-US" sz="900" b="0" i="0" u="none" strike="noStrike" kern="1200" baseline="0" noProof="0" dirty="0">
                          <a:solidFill>
                            <a:srgbClr val="000000"/>
                          </a:solidFill>
                          <a:latin typeface="Montserrat"/>
                        </a:rPr>
                        <a:t>(data flows from ORC to Core HR).</a:t>
                      </a:r>
                      <a:endParaRPr lang="en-US" sz="900" dirty="0">
                        <a:latin typeface="Montserrat"/>
                      </a:endParaRPr>
                    </a:p>
                    <a:p>
                      <a:r>
                        <a:rPr lang="en-US" sz="900" dirty="0">
                          <a:latin typeface="Montserrat"/>
                        </a:rPr>
                        <a:t> </a:t>
                      </a:r>
                    </a:p>
                    <a:p>
                      <a:r>
                        <a:rPr lang="en-US" sz="900" b="1" dirty="0">
                          <a:latin typeface="Montserrat"/>
                        </a:rPr>
                        <a:t>End-to-end process in Oracle Recruiting Cloud for staff</a:t>
                      </a:r>
                      <a:r>
                        <a:rPr lang="en-US" sz="900" dirty="0">
                          <a:latin typeface="Montserrat"/>
                        </a:rPr>
                        <a:t>. Expediting candidates to new hires, eliminating manual entry (less risk of human error).</a:t>
                      </a:r>
                      <a:endParaRPr lang="en-US" sz="900" b="1" dirty="0">
                        <a:latin typeface="Montserrat"/>
                      </a:endParaRPr>
                    </a:p>
                    <a:p>
                      <a:endParaRPr lang="en-US" sz="900" b="1" dirty="0">
                        <a:latin typeface="Montserrat" panose="00000500000000000000" pitchFamily="2" charset="0"/>
                      </a:endParaRPr>
                    </a:p>
                    <a:p>
                      <a:r>
                        <a:rPr lang="en-US" sz="900" b="1" dirty="0">
                          <a:latin typeface="Montserrat" panose="00000500000000000000" pitchFamily="2" charset="0"/>
                        </a:rPr>
                        <a:t>Standardized </a:t>
                      </a:r>
                      <a:r>
                        <a:rPr lang="en-US" sz="900" dirty="0">
                          <a:latin typeface="Montserrat" panose="00000500000000000000" pitchFamily="2" charset="0"/>
                        </a:rPr>
                        <a:t>offer letter &amp; acceptance processes </a:t>
                      </a:r>
                      <a:r>
                        <a:rPr lang="en-US" sz="900" b="0" i="0" u="none" strike="noStrike" cap="none" dirty="0">
                          <a:solidFill>
                            <a:srgbClr val="000000"/>
                          </a:solidFill>
                          <a:latin typeface="Montserrat" panose="00000500000000000000" pitchFamily="2" charset="0"/>
                          <a:ea typeface="Arial"/>
                          <a:cs typeface="Arial"/>
                          <a:sym typeface="Arial"/>
                        </a:rPr>
                        <a:t>for all ensures a consistent electronic delivery and transparency.</a:t>
                      </a:r>
                      <a:r>
                        <a:rPr lang="en-US" sz="900" dirty="0">
                          <a:latin typeface="Montserrat" panose="00000500000000000000" pitchFamily="2" charset="0"/>
                        </a:rPr>
                        <a:t> </a:t>
                      </a:r>
                    </a:p>
                    <a:p>
                      <a:r>
                        <a:rPr lang="en-US" sz="900" dirty="0">
                          <a:latin typeface="Montserrat" panose="00000500000000000000" pitchFamily="2" charset="0"/>
                        </a:rPr>
                        <a:t> </a:t>
                      </a:r>
                    </a:p>
                    <a:p>
                      <a:r>
                        <a:rPr lang="en-US" sz="900" b="0" i="0" u="none" strike="noStrike" cap="none" dirty="0">
                          <a:solidFill>
                            <a:srgbClr val="000000"/>
                          </a:solidFill>
                          <a:latin typeface="Montserrat" panose="00000500000000000000" pitchFamily="2" charset="0"/>
                          <a:cs typeface="Arial"/>
                          <a:sym typeface="Arial"/>
                        </a:rPr>
                        <a:t>Pre-employment check process will be delivered in a seamless manner. Ability to leverage RMI &amp; </a:t>
                      </a:r>
                      <a:r>
                        <a:rPr lang="en-US" sz="900" b="1" i="0" u="none" strike="noStrike" cap="none" dirty="0">
                          <a:solidFill>
                            <a:srgbClr val="000000"/>
                          </a:solidFill>
                          <a:latin typeface="Montserrat" panose="00000500000000000000" pitchFamily="2" charset="0"/>
                          <a:cs typeface="Arial"/>
                          <a:sym typeface="Arial"/>
                        </a:rPr>
                        <a:t>Journeys</a:t>
                      </a:r>
                      <a:r>
                        <a:rPr lang="en-US" sz="900" b="0" i="0" u="none" strike="noStrike" cap="none" dirty="0">
                          <a:solidFill>
                            <a:srgbClr val="000000"/>
                          </a:solidFill>
                          <a:latin typeface="Montserrat" panose="00000500000000000000" pitchFamily="2" charset="0"/>
                          <a:cs typeface="Arial"/>
                          <a:sym typeface="Arial"/>
                        </a:rPr>
                        <a:t> to ensure candidates complete all their required tasks. </a:t>
                      </a:r>
                    </a:p>
                    <a:p>
                      <a:endParaRPr lang="en-US" sz="900" b="0" i="0" u="none" strike="noStrike" cap="none" dirty="0">
                        <a:solidFill>
                          <a:srgbClr val="000000"/>
                        </a:solidFill>
                        <a:latin typeface="Montserrat" panose="00000500000000000000"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u="none" strike="noStrike" kern="1200" baseline="0" noProof="0" dirty="0">
                          <a:solidFill>
                            <a:srgbClr val="000000"/>
                          </a:solidFill>
                          <a:latin typeface="Montserrat"/>
                        </a:rPr>
                        <a:t>Recruiters will no longer use the current requisition templates.</a:t>
                      </a:r>
                    </a:p>
                  </a:txBody>
                  <a:tcPr>
                    <a:solidFill>
                      <a:schemeClr val="bg1"/>
                    </a:solidFill>
                  </a:tcPr>
                </a:tc>
                <a:extLst>
                  <a:ext uri="{0D108BD9-81ED-4DB2-BD59-A6C34878D82A}">
                    <a16:rowId xmlns:a16="http://schemas.microsoft.com/office/drawing/2014/main" val="4234998192"/>
                  </a:ext>
                </a:extLst>
              </a:tr>
            </a:tbl>
          </a:graphicData>
        </a:graphic>
      </p:graphicFrame>
    </p:spTree>
    <p:extLst>
      <p:ext uri="{BB962C8B-B14F-4D97-AF65-F5344CB8AC3E}">
        <p14:creationId xmlns:p14="http://schemas.microsoft.com/office/powerpoint/2010/main" val="21304789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317295" y="117945"/>
            <a:ext cx="8490154" cy="3825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chemeClr val="bg2"/>
                </a:solidFill>
                <a:effectLst/>
                <a:uLnTx/>
                <a:uFillTx/>
                <a:latin typeface="Montserrat ExtraBold" panose="00000900000000000000" pitchFamily="2" charset="0"/>
                <a:ea typeface="Arial"/>
                <a:cs typeface="Arial"/>
                <a:sym typeface="Arial"/>
              </a:rPr>
              <a:t>Human Capital Management Trends</a:t>
            </a:r>
            <a:r>
              <a:rPr kumimoji="0" lang="en-US" sz="3000" b="0" i="0" u="none" strike="noStrike" kern="0" cap="none" spc="0" normalizeH="0" baseline="0" noProof="0">
                <a:ln>
                  <a:noFill/>
                </a:ln>
                <a:solidFill>
                  <a:schemeClr val="bg2"/>
                </a:solidFill>
                <a:effectLst/>
                <a:uLnTx/>
                <a:uFillTx/>
                <a:latin typeface="Montserrat ExtraBold" panose="00000900000000000000" pitchFamily="2" charset="0"/>
                <a:ea typeface="Arial"/>
                <a:cs typeface="Arial"/>
                <a:sym typeface="Arial"/>
              </a:rPr>
              <a:t> (2)</a:t>
            </a:r>
            <a:endParaRPr kumimoji="0" lang="en-US" sz="3000" b="0" i="0" u="none" strike="noStrike" kern="0" cap="none" spc="0" normalizeH="0" baseline="0" noProof="0" dirty="0">
              <a:ln>
                <a:noFill/>
              </a:ln>
              <a:solidFill>
                <a:schemeClr val="bg2"/>
              </a:solidFill>
              <a:effectLst/>
              <a:uLnTx/>
              <a:uFillTx/>
              <a:latin typeface="Montserrat ExtraBold" panose="00000900000000000000" pitchFamily="2" charset="0"/>
              <a:ea typeface="Arial"/>
              <a:cs typeface="Arial"/>
              <a:sym typeface="Arial"/>
            </a:endParaRPr>
          </a:p>
        </p:txBody>
      </p:sp>
      <p:graphicFrame>
        <p:nvGraphicFramePr>
          <p:cNvPr id="20" name="Table 24">
            <a:extLst>
              <a:ext uri="{FF2B5EF4-FFF2-40B4-BE49-F238E27FC236}">
                <a16:creationId xmlns:a16="http://schemas.microsoft.com/office/drawing/2014/main" id="{7CDEBBC6-1695-154C-C429-3A1F969D1415}"/>
              </a:ext>
            </a:extLst>
          </p:cNvPr>
          <p:cNvGraphicFramePr>
            <a:graphicFrameLocks noGrp="1"/>
          </p:cNvGraphicFramePr>
          <p:nvPr>
            <p:extLst>
              <p:ext uri="{D42A27DB-BD31-4B8C-83A1-F6EECF244321}">
                <p14:modId xmlns:p14="http://schemas.microsoft.com/office/powerpoint/2010/main" val="1148849688"/>
              </p:ext>
            </p:extLst>
          </p:nvPr>
        </p:nvGraphicFramePr>
        <p:xfrm>
          <a:off x="265414" y="652229"/>
          <a:ext cx="8542035" cy="3388360"/>
        </p:xfrm>
        <a:graphic>
          <a:graphicData uri="http://schemas.openxmlformats.org/drawingml/2006/table">
            <a:tbl>
              <a:tblPr firstRow="1" bandRow="1"/>
              <a:tblGrid>
                <a:gridCol w="1425653">
                  <a:extLst>
                    <a:ext uri="{9D8B030D-6E8A-4147-A177-3AD203B41FA5}">
                      <a16:colId xmlns:a16="http://schemas.microsoft.com/office/drawing/2014/main" val="3018183331"/>
                    </a:ext>
                  </a:extLst>
                </a:gridCol>
                <a:gridCol w="7116382">
                  <a:extLst>
                    <a:ext uri="{9D8B030D-6E8A-4147-A177-3AD203B41FA5}">
                      <a16:colId xmlns:a16="http://schemas.microsoft.com/office/drawing/2014/main" val="666233791"/>
                    </a:ext>
                  </a:extLst>
                </a:gridCol>
              </a:tblGrid>
              <a:tr h="370840">
                <a:tc>
                  <a:txBody>
                    <a:bodyPr/>
                    <a:lstStyle/>
                    <a:p>
                      <a:pPr algn="ctr"/>
                      <a:endParaRPr lang="en-US" sz="1000" b="1">
                        <a:latin typeface="Montserrat" panose="00000500000000000000" pitchFamily="2" charset="0"/>
                      </a:endParaRPr>
                    </a:p>
                  </a:txBody>
                  <a:tcPr/>
                </a:tc>
                <a:tc>
                  <a:txBody>
                    <a:bodyPr/>
                    <a:lstStyle/>
                    <a:p>
                      <a:r>
                        <a:rPr lang="en-US" sz="1000" b="1">
                          <a:solidFill>
                            <a:schemeClr val="bg1"/>
                          </a:solidFill>
                          <a:latin typeface="Montserrat" panose="00000500000000000000" pitchFamily="2" charset="0"/>
                        </a:rPr>
                        <a:t>Future state</a:t>
                      </a:r>
                    </a:p>
                  </a:txBody>
                  <a:tcPr>
                    <a:solidFill>
                      <a:schemeClr val="bg2"/>
                    </a:solidFill>
                  </a:tcPr>
                </a:tc>
                <a:extLst>
                  <a:ext uri="{0D108BD9-81ED-4DB2-BD59-A6C34878D82A}">
                    <a16:rowId xmlns:a16="http://schemas.microsoft.com/office/drawing/2014/main" val="4156396382"/>
                  </a:ext>
                </a:extLst>
              </a:tr>
              <a:tr h="370840">
                <a:tc>
                  <a:txBody>
                    <a:bodyPr/>
                    <a:lstStyle/>
                    <a:p>
                      <a:pPr algn="ctr"/>
                      <a:r>
                        <a:rPr lang="en-US" sz="1000" b="1">
                          <a:latin typeface="Montserrat" panose="00000500000000000000" pitchFamily="2" charset="0"/>
                        </a:rPr>
                        <a:t>Analytics</a:t>
                      </a:r>
                    </a:p>
                  </a:txBody>
                  <a:tcPr/>
                </a:tc>
                <a:tc>
                  <a:txBody>
                    <a:bodyPr/>
                    <a:lstStyle/>
                    <a:p>
                      <a:r>
                        <a:rPr lang="en-US" sz="1000" dirty="0">
                          <a:latin typeface="Montserrat" panose="00000500000000000000" pitchFamily="2" charset="0"/>
                        </a:rPr>
                        <a:t>Leveraging system functionality  to </a:t>
                      </a:r>
                      <a:r>
                        <a:rPr lang="en-US" sz="1000" b="1" dirty="0">
                          <a:latin typeface="Montserrat" panose="00000500000000000000" pitchFamily="2" charset="0"/>
                        </a:rPr>
                        <a:t>create ad-hoc reports </a:t>
                      </a:r>
                      <a:r>
                        <a:rPr lang="en-US" sz="1000" dirty="0">
                          <a:latin typeface="Montserrat" panose="00000500000000000000" pitchFamily="2" charset="0"/>
                        </a:rPr>
                        <a:t>(tailored to the user’s parameters) that can be shared and inherits security from the user role. Every field is reportable. </a:t>
                      </a:r>
                    </a:p>
                    <a:p>
                      <a:endParaRPr lang="en-US" sz="1000" dirty="0">
                        <a:latin typeface="Montserrat" panose="00000500000000000000" pitchFamily="2" charset="0"/>
                      </a:endParaRPr>
                    </a:p>
                    <a:p>
                      <a:r>
                        <a:rPr lang="en-US" sz="1000" dirty="0">
                          <a:latin typeface="Montserrat" panose="00000500000000000000" pitchFamily="2" charset="0"/>
                        </a:rPr>
                        <a:t>Ability </a:t>
                      </a:r>
                      <a:r>
                        <a:rPr lang="en-US" sz="1000" b="1" dirty="0">
                          <a:latin typeface="Montserrat" panose="00000500000000000000" pitchFamily="2" charset="0"/>
                        </a:rPr>
                        <a:t>to leverage hundreds of “seeded” (out-of-the-box) reports, which can be delivered on a scheduled basis</a:t>
                      </a:r>
                      <a:r>
                        <a:rPr lang="en-US" sz="1000" dirty="0">
                          <a:latin typeface="Montserrat" panose="00000500000000000000" pitchFamily="2" charset="0"/>
                        </a:rPr>
                        <a:t>. </a:t>
                      </a:r>
                    </a:p>
                  </a:txBody>
                  <a:tcPr>
                    <a:solidFill>
                      <a:schemeClr val="bg1"/>
                    </a:solidFill>
                  </a:tcPr>
                </a:tc>
                <a:extLst>
                  <a:ext uri="{0D108BD9-81ED-4DB2-BD59-A6C34878D82A}">
                    <a16:rowId xmlns:a16="http://schemas.microsoft.com/office/drawing/2014/main" val="3651964784"/>
                  </a:ext>
                </a:extLst>
              </a:tr>
              <a:tr h="370840">
                <a:tc>
                  <a:txBody>
                    <a:bodyPr/>
                    <a:lstStyle/>
                    <a:p>
                      <a:pPr algn="ctr"/>
                      <a:r>
                        <a:rPr lang="en-US" sz="1000" b="1">
                          <a:latin typeface="Montserrat" panose="00000500000000000000" pitchFamily="2" charset="0"/>
                        </a:rPr>
                        <a:t>Employee Self-service</a:t>
                      </a:r>
                    </a:p>
                  </a:txBody>
                  <a:tcPr/>
                </a:tc>
                <a:tc>
                  <a:txBody>
                    <a:bodyPr/>
                    <a:lstStyle/>
                    <a:p>
                      <a:r>
                        <a:rPr lang="en-US" sz="1000" b="1" dirty="0">
                          <a:latin typeface="Montserrat"/>
                        </a:rPr>
                        <a:t>Empowering employees to initiate changes to their personal record. </a:t>
                      </a:r>
                      <a:r>
                        <a:rPr lang="en-US" sz="1000" dirty="0">
                          <a:latin typeface="Montserrat"/>
                        </a:rPr>
                        <a:t>Employees can own and manage their data through an intuitive interface</a:t>
                      </a:r>
                      <a:r>
                        <a:rPr lang="en-US" sz="1000" strike="noStrike" dirty="0">
                          <a:latin typeface="Montserrat"/>
                        </a:rPr>
                        <a:t> and </a:t>
                      </a:r>
                      <a:r>
                        <a:rPr lang="en-US" sz="1000" dirty="0">
                          <a:latin typeface="Montserrat"/>
                        </a:rPr>
                        <a:t>track the status of their requests. Employees will see their person profile, which includes their own </a:t>
                      </a:r>
                      <a:r>
                        <a:rPr lang="en-US" sz="1000" b="1" dirty="0">
                          <a:latin typeface="Montserrat"/>
                        </a:rPr>
                        <a:t>skills and qualifications</a:t>
                      </a:r>
                      <a:r>
                        <a:rPr lang="en-US" sz="1000" dirty="0">
                          <a:latin typeface="Montserrat"/>
                        </a:rPr>
                        <a:t>. </a:t>
                      </a:r>
                    </a:p>
                    <a:p>
                      <a:endParaRPr lang="en-US" sz="1000" dirty="0">
                        <a:latin typeface="Montserrat"/>
                      </a:endParaRPr>
                    </a:p>
                    <a:p>
                      <a:r>
                        <a:rPr lang="en-US" sz="1000" dirty="0">
                          <a:latin typeface="Montserrat"/>
                        </a:rPr>
                        <a:t>This eliminates wait times and errors due to manual data entry from paper / email into the system.</a:t>
                      </a:r>
                    </a:p>
                  </a:txBody>
                  <a:tcPr>
                    <a:solidFill>
                      <a:schemeClr val="bg1"/>
                    </a:solidFill>
                  </a:tcPr>
                </a:tc>
                <a:extLst>
                  <a:ext uri="{0D108BD9-81ED-4DB2-BD59-A6C34878D82A}">
                    <a16:rowId xmlns:a16="http://schemas.microsoft.com/office/drawing/2014/main" val="1229600306"/>
                  </a:ext>
                </a:extLst>
              </a:tr>
              <a:tr h="370840">
                <a:tc>
                  <a:txBody>
                    <a:bodyPr/>
                    <a:lstStyle/>
                    <a:p>
                      <a:pPr algn="ctr"/>
                      <a:r>
                        <a:rPr lang="en-US" sz="1000" b="1">
                          <a:latin typeface="Montserrat" panose="00000500000000000000" pitchFamily="2" charset="0"/>
                        </a:rPr>
                        <a:t>Learning Management System</a:t>
                      </a:r>
                    </a:p>
                  </a:txBody>
                  <a:tcPr/>
                </a:tc>
                <a:tc>
                  <a:txBody>
                    <a:bodyPr/>
                    <a:lstStyle/>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lang="en-US" sz="1000" b="1" dirty="0">
                          <a:latin typeface="Montserrat"/>
                        </a:rPr>
                        <a:t>Automation of training deployment and assessments. </a:t>
                      </a:r>
                      <a:r>
                        <a:rPr lang="en-US" sz="1000" dirty="0">
                          <a:latin typeface="Montserrat"/>
                        </a:rPr>
                        <a:t>Ability to </a:t>
                      </a:r>
                      <a:r>
                        <a:rPr lang="en-US" sz="1000" b="1" dirty="0">
                          <a:latin typeface="Montserrat"/>
                        </a:rPr>
                        <a:t>centrally host </a:t>
                      </a:r>
                      <a:r>
                        <a:rPr lang="en-US" sz="1000" dirty="0">
                          <a:latin typeface="Montserrat"/>
                        </a:rPr>
                        <a:t>training resources, </a:t>
                      </a:r>
                      <a:r>
                        <a:rPr lang="en-US" sz="1000" b="1" dirty="0">
                          <a:latin typeface="Montserrat"/>
                        </a:rPr>
                        <a:t>track completion/ measurement</a:t>
                      </a:r>
                      <a:r>
                        <a:rPr lang="en-US" sz="1000" dirty="0">
                          <a:latin typeface="Montserrat"/>
                        </a:rPr>
                        <a:t> </a:t>
                      </a:r>
                      <a:r>
                        <a:rPr lang="en-US" sz="1000" b="0" i="0" u="none" strike="noStrike" cap="none" dirty="0">
                          <a:solidFill>
                            <a:srgbClr val="000000"/>
                          </a:solidFill>
                          <a:latin typeface="Montserrat"/>
                          <a:cs typeface="Arial"/>
                          <a:sym typeface="Arial"/>
                        </a:rPr>
                        <a:t>(</a:t>
                      </a:r>
                      <a:r>
                        <a:rPr lang="en-US" sz="1000" b="0" i="0" u="none" strike="noStrike" cap="none" dirty="0">
                          <a:solidFill>
                            <a:srgbClr val="000000"/>
                          </a:solidFill>
                          <a:latin typeface="Montserrat"/>
                          <a:ea typeface="Arial"/>
                          <a:cs typeface="Arial"/>
                          <a:sym typeface="Arial"/>
                        </a:rPr>
                        <a:t>compliance training analytics) </a:t>
                      </a:r>
                      <a:r>
                        <a:rPr lang="en-US" sz="1000" dirty="0">
                          <a:latin typeface="Montserrat"/>
                        </a:rPr>
                        <a:t>and view all employee training reporting in one </a:t>
                      </a:r>
                      <a:r>
                        <a:rPr lang="en-US" sz="1000" b="1" dirty="0">
                          <a:latin typeface="Montserrat"/>
                        </a:rPr>
                        <a:t>single platform</a:t>
                      </a:r>
                      <a:r>
                        <a:rPr lang="en-US" sz="1000" dirty="0">
                          <a:latin typeface="Montserrat"/>
                        </a:rPr>
                        <a:t>. </a:t>
                      </a: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endParaRPr lang="en-US" sz="1000" dirty="0">
                        <a:latin typeface="Montserrat"/>
                      </a:endParaRP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lang="en-US" sz="1000" dirty="0">
                          <a:latin typeface="Montserrat"/>
                        </a:rPr>
                        <a:t>Personalized learning recommendations based on </a:t>
                      </a:r>
                      <a:r>
                        <a:rPr lang="en-US" sz="1000" b="1" dirty="0">
                          <a:latin typeface="Montserrat"/>
                        </a:rPr>
                        <a:t>Job Families (Example: HR or Information Technology)</a:t>
                      </a:r>
                      <a:r>
                        <a:rPr lang="en-US" sz="1000" dirty="0">
                          <a:latin typeface="+mn-lt"/>
                        </a:rPr>
                        <a:t>.</a:t>
                      </a:r>
                      <a:endParaRPr lang="en-US" sz="1000" dirty="0">
                        <a:latin typeface="Montserrat"/>
                      </a:endParaRPr>
                    </a:p>
                    <a:p>
                      <a:pPr rtl="0" fontAlgn="base"/>
                      <a:endParaRPr lang="en-US" sz="1000" b="0" i="0" u="none" strike="noStrike" cap="none" dirty="0">
                        <a:solidFill>
                          <a:srgbClr val="000000"/>
                        </a:solidFill>
                        <a:latin typeface="Montserrat"/>
                        <a:ea typeface="Arial"/>
                        <a:cs typeface="Arial"/>
                        <a:sym typeface="Arial"/>
                      </a:endParaRPr>
                    </a:p>
                    <a:p>
                      <a:pPr rtl="0" fontAlgn="base"/>
                      <a:r>
                        <a:rPr lang="en-US" sz="1000" b="0" i="0" u="none" strike="noStrike" cap="none" dirty="0">
                          <a:solidFill>
                            <a:srgbClr val="000000"/>
                          </a:solidFill>
                          <a:latin typeface="Montserrat"/>
                          <a:ea typeface="Arial"/>
                          <a:cs typeface="Arial"/>
                          <a:sym typeface="Arial"/>
                        </a:rPr>
                        <a:t>Flexible course structure supports various learning needs​. Allowing managers to assign training to their teams​. Social Learning through communities &amp; discussions is a new capability.</a:t>
                      </a:r>
                    </a:p>
                  </a:txBody>
                  <a:tcPr>
                    <a:solidFill>
                      <a:schemeClr val="bg1"/>
                    </a:solidFill>
                  </a:tcPr>
                </a:tc>
                <a:extLst>
                  <a:ext uri="{0D108BD9-81ED-4DB2-BD59-A6C34878D82A}">
                    <a16:rowId xmlns:a16="http://schemas.microsoft.com/office/drawing/2014/main" val="2869381109"/>
                  </a:ext>
                </a:extLst>
              </a:tr>
            </a:tbl>
          </a:graphicData>
        </a:graphic>
      </p:graphicFrame>
    </p:spTree>
    <p:extLst>
      <p:ext uri="{BB962C8B-B14F-4D97-AF65-F5344CB8AC3E}">
        <p14:creationId xmlns:p14="http://schemas.microsoft.com/office/powerpoint/2010/main" val="3844349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5488754D-D27E-EA5D-D1B2-CBF7DBF9BA11}"/>
              </a:ext>
            </a:extLst>
          </p:cNvPr>
          <p:cNvSpPr txBox="1">
            <a:spLocks noGrp="1"/>
          </p:cNvSpPr>
          <p:nvPr>
            <p:ph type="title" idx="4294967295"/>
          </p:nvPr>
        </p:nvSpPr>
        <p:spPr>
          <a:xfrm>
            <a:off x="276657" y="71110"/>
            <a:ext cx="8462609" cy="3825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chemeClr val="bg2"/>
                </a:solidFill>
                <a:effectLst/>
                <a:uLnTx/>
                <a:uFillTx/>
                <a:latin typeface="Montserrat ExtraBold" panose="00000900000000000000" pitchFamily="2" charset="0"/>
                <a:ea typeface="Arial"/>
                <a:cs typeface="Arial"/>
                <a:sym typeface="Arial"/>
              </a:rPr>
              <a:t>Human Capital Management Trends</a:t>
            </a:r>
            <a:r>
              <a:rPr kumimoji="0" lang="en-US" sz="3000" b="0" i="0" u="none" strike="noStrike" kern="0" cap="none" spc="0" normalizeH="0" baseline="0" noProof="0">
                <a:ln>
                  <a:noFill/>
                </a:ln>
                <a:solidFill>
                  <a:schemeClr val="bg2"/>
                </a:solidFill>
                <a:effectLst/>
                <a:uLnTx/>
                <a:uFillTx/>
                <a:latin typeface="Montserrat ExtraBold" panose="00000900000000000000" pitchFamily="2" charset="0"/>
                <a:ea typeface="Arial"/>
                <a:cs typeface="Arial"/>
                <a:sym typeface="Arial"/>
              </a:rPr>
              <a:t> (3)</a:t>
            </a:r>
            <a:endParaRPr kumimoji="0" lang="en-US" sz="3000" b="0" i="0" u="none" strike="noStrike" kern="0" cap="none" spc="0" normalizeH="0" baseline="0" noProof="0" dirty="0">
              <a:ln>
                <a:noFill/>
              </a:ln>
              <a:solidFill>
                <a:schemeClr val="bg2"/>
              </a:solidFill>
              <a:effectLst/>
              <a:uLnTx/>
              <a:uFillTx/>
              <a:latin typeface="Montserrat ExtraBold" panose="00000900000000000000" pitchFamily="2" charset="0"/>
              <a:ea typeface="Arial"/>
              <a:cs typeface="Arial"/>
              <a:sym typeface="Arial"/>
            </a:endParaRPr>
          </a:p>
        </p:txBody>
      </p:sp>
      <p:graphicFrame>
        <p:nvGraphicFramePr>
          <p:cNvPr id="5" name="Table 5">
            <a:extLst>
              <a:ext uri="{FF2B5EF4-FFF2-40B4-BE49-F238E27FC236}">
                <a16:creationId xmlns:a16="http://schemas.microsoft.com/office/drawing/2014/main" id="{262CD816-C2D8-9F55-B070-1EBAF45A06D0}"/>
              </a:ext>
            </a:extLst>
          </p:cNvPr>
          <p:cNvGraphicFramePr>
            <a:graphicFrameLocks noGrp="1"/>
          </p:cNvGraphicFramePr>
          <p:nvPr>
            <p:extLst>
              <p:ext uri="{D42A27DB-BD31-4B8C-83A1-F6EECF244321}">
                <p14:modId xmlns:p14="http://schemas.microsoft.com/office/powerpoint/2010/main" val="1215041257"/>
              </p:ext>
            </p:extLst>
          </p:nvPr>
        </p:nvGraphicFramePr>
        <p:xfrm>
          <a:off x="282802" y="662220"/>
          <a:ext cx="8568031" cy="3982160"/>
        </p:xfrm>
        <a:graphic>
          <a:graphicData uri="http://schemas.openxmlformats.org/drawingml/2006/table">
            <a:tbl>
              <a:tblPr firstRow="1" bandRow="1"/>
              <a:tblGrid>
                <a:gridCol w="1344180">
                  <a:extLst>
                    <a:ext uri="{9D8B030D-6E8A-4147-A177-3AD203B41FA5}">
                      <a16:colId xmlns:a16="http://schemas.microsoft.com/office/drawing/2014/main" val="3159204342"/>
                    </a:ext>
                  </a:extLst>
                </a:gridCol>
                <a:gridCol w="7223851">
                  <a:extLst>
                    <a:ext uri="{9D8B030D-6E8A-4147-A177-3AD203B41FA5}">
                      <a16:colId xmlns:a16="http://schemas.microsoft.com/office/drawing/2014/main" val="4173943264"/>
                    </a:ext>
                  </a:extLst>
                </a:gridCol>
              </a:tblGrid>
              <a:tr h="224219">
                <a:tc>
                  <a:txBody>
                    <a:bodyPr/>
                    <a:lstStyle/>
                    <a:p>
                      <a:pPr algn="ctr"/>
                      <a:endParaRPr lang="en-US" sz="1000" b="1">
                        <a:latin typeface="Montserrat" panose="00000500000000000000" pitchFamily="2" charset="0"/>
                      </a:endParaRPr>
                    </a:p>
                  </a:txBody>
                  <a:tcPr/>
                </a:tc>
                <a:tc>
                  <a:txBody>
                    <a:bodyPr/>
                    <a:lstStyle/>
                    <a:p>
                      <a:r>
                        <a:rPr lang="en-US" sz="950" b="1" i="0" u="none" strike="noStrike" cap="none">
                          <a:solidFill>
                            <a:schemeClr val="bg1"/>
                          </a:solidFill>
                          <a:latin typeface="Montserrat" panose="00000500000000000000" pitchFamily="2" charset="0"/>
                          <a:cs typeface="Arial"/>
                          <a:sym typeface="Arial"/>
                        </a:rPr>
                        <a:t>Future state</a:t>
                      </a:r>
                    </a:p>
                  </a:txBody>
                  <a:tcPr>
                    <a:solidFill>
                      <a:schemeClr val="bg2"/>
                    </a:solidFill>
                  </a:tcPr>
                </a:tc>
                <a:extLst>
                  <a:ext uri="{0D108BD9-81ED-4DB2-BD59-A6C34878D82A}">
                    <a16:rowId xmlns:a16="http://schemas.microsoft.com/office/drawing/2014/main" val="892178621"/>
                  </a:ext>
                </a:extLst>
              </a:tr>
              <a:tr h="768450">
                <a:tc>
                  <a:txBody>
                    <a:bodyPr/>
                    <a:lstStyle/>
                    <a:p>
                      <a:pPr algn="ctr"/>
                      <a:r>
                        <a:rPr lang="en-US" sz="900" b="1">
                          <a:latin typeface="Montserrat" panose="00000500000000000000" pitchFamily="2" charset="0"/>
                        </a:rPr>
                        <a:t>HR Helpdesk</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1" dirty="0">
                          <a:latin typeface="Montserrat"/>
                        </a:rPr>
                        <a:t>Improved customer service: </a:t>
                      </a:r>
                      <a:r>
                        <a:rPr lang="en-US" sz="900" b="0" i="0" u="none" strike="noStrike" cap="none" dirty="0">
                          <a:solidFill>
                            <a:srgbClr val="000000"/>
                          </a:solidFill>
                          <a:latin typeface="Montserrat"/>
                          <a:cs typeface="Arial"/>
                          <a:sym typeface="Arial"/>
                        </a:rPr>
                        <a:t>HR agen</a:t>
                      </a:r>
                      <a:r>
                        <a:rPr lang="en-US" sz="900" dirty="0">
                          <a:latin typeface="Montserrat"/>
                        </a:rPr>
                        <a:t>ts will handle, delegate, or escalate tickets. </a:t>
                      </a:r>
                      <a:r>
                        <a:rPr lang="en-US" sz="900" b="0" i="0" u="none" strike="noStrike" cap="none" dirty="0">
                          <a:solidFill>
                            <a:srgbClr val="000000"/>
                          </a:solidFill>
                          <a:effectLst/>
                          <a:latin typeface="Montserrat" panose="00000500000000000000" pitchFamily="2" charset="0"/>
                          <a:ea typeface="Arial"/>
                          <a:cs typeface="Arial"/>
                          <a:sym typeface="Arial"/>
                        </a:rPr>
                        <a:t>Auto routing of the ticket to the appropriate group and in-system ability to reassign the ticket to another agent</a:t>
                      </a:r>
                      <a:r>
                        <a:rPr lang="en-US" sz="900" dirty="0">
                          <a:latin typeface="Montserrat" panose="00000500000000000000" pitchFamily="2" charset="0"/>
                        </a:rPr>
                        <a:t>.</a:t>
                      </a:r>
                      <a:r>
                        <a:rPr lang="en-US" sz="900" dirty="0">
                          <a:latin typeface="Montserrat"/>
                        </a:rPr>
                        <a:t> Employees can </a:t>
                      </a:r>
                      <a:r>
                        <a:rPr lang="en-US" sz="900" b="1" dirty="0">
                          <a:latin typeface="Montserrat"/>
                        </a:rPr>
                        <a:t>view the status </a:t>
                      </a:r>
                      <a:r>
                        <a:rPr lang="en-US" sz="900" dirty="0">
                          <a:latin typeface="Montserrat"/>
                        </a:rPr>
                        <a:t>of their tickets. </a:t>
                      </a:r>
                      <a:r>
                        <a:rPr lang="en-US" sz="900" b="0" i="0" u="none" strike="noStrike" cap="none" dirty="0">
                          <a:solidFill>
                            <a:schemeClr val="tx1"/>
                          </a:solidFill>
                          <a:effectLst/>
                          <a:latin typeface="Montserrat" panose="00000500000000000000" pitchFamily="2" charset="0"/>
                          <a:ea typeface="+mn-ea"/>
                          <a:cs typeface="+mn-cs"/>
                          <a:sym typeface="Arial"/>
                        </a:rPr>
                        <a:t>Employees will receive notifications via email when there is an update on their tickets, and they’ll have the ability to respond to their tickets both in system or through email.</a:t>
                      </a:r>
                      <a:endParaRPr lang="en-US" sz="900" dirty="0">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900" b="0" i="0" u="none" strike="noStrike" kern="1200" cap="none" normalizeH="0" baseline="0" noProof="0" dirty="0">
                        <a:ln>
                          <a:noFill/>
                        </a:ln>
                        <a:solidFill>
                          <a:srgbClr val="000000"/>
                        </a:solidFill>
                        <a:effectLst/>
                        <a:latin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u="none" strike="noStrike" kern="1200" cap="none" normalizeH="0" baseline="0" noProof="0" dirty="0">
                          <a:ln>
                            <a:noFill/>
                          </a:ln>
                          <a:solidFill>
                            <a:srgbClr val="000000"/>
                          </a:solidFill>
                          <a:effectLst/>
                          <a:latin typeface="Montserrat"/>
                        </a:rPr>
                        <a:t>Employee will be able to </a:t>
                      </a:r>
                      <a:r>
                        <a:rPr lang="en-US" sz="900" b="1" i="0" u="none" strike="noStrike" kern="1200" cap="none" normalizeH="0" baseline="0" noProof="0" dirty="0">
                          <a:ln>
                            <a:noFill/>
                          </a:ln>
                          <a:solidFill>
                            <a:srgbClr val="000000"/>
                          </a:solidFill>
                          <a:effectLst/>
                          <a:latin typeface="Montserrat"/>
                        </a:rPr>
                        <a:t>look for policies </a:t>
                      </a:r>
                      <a:r>
                        <a:rPr lang="en-US" sz="900" b="0" i="0" u="none" strike="noStrike" kern="1200" cap="none" normalizeH="0" baseline="0" noProof="0" dirty="0">
                          <a:ln>
                            <a:noFill/>
                          </a:ln>
                          <a:solidFill>
                            <a:srgbClr val="000000"/>
                          </a:solidFill>
                          <a:effectLst/>
                          <a:latin typeface="Montserrat"/>
                        </a:rPr>
                        <a:t>in knowledge management system, saving time. </a:t>
                      </a:r>
                      <a:r>
                        <a:rPr lang="en-US" sz="900" b="0" i="0" u="none" strike="noStrike" kern="1200" baseline="0" noProof="0" dirty="0">
                          <a:solidFill>
                            <a:srgbClr val="000000"/>
                          </a:solidFill>
                          <a:latin typeface="Montserrat"/>
                        </a:rPr>
                        <a:t>Based on analytics on the tickets, the project team can proactively work on improving system set-up and processes to improve the user experience.</a:t>
                      </a:r>
                    </a:p>
                  </a:txBody>
                  <a:tcPr/>
                </a:tc>
                <a:extLst>
                  <a:ext uri="{0D108BD9-81ED-4DB2-BD59-A6C34878D82A}">
                    <a16:rowId xmlns:a16="http://schemas.microsoft.com/office/drawing/2014/main" val="1296606358"/>
                  </a:ext>
                </a:extLst>
              </a:tr>
              <a:tr h="807445">
                <a:tc>
                  <a:txBody>
                    <a:bodyPr/>
                    <a:lstStyle/>
                    <a:p>
                      <a:pPr algn="ctr"/>
                      <a:r>
                        <a:rPr lang="en-US" sz="850" b="1">
                          <a:latin typeface="Montserrat" panose="00000500000000000000" pitchFamily="2" charset="0"/>
                        </a:rPr>
                        <a:t>Performance Management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1" dirty="0">
                          <a:effectLst/>
                          <a:latin typeface="Montserrat" panose="00000500000000000000" pitchFamily="2" charset="0"/>
                        </a:rPr>
                        <a:t>Digitalization: </a:t>
                      </a:r>
                      <a:r>
                        <a:rPr lang="en-US" sz="900" dirty="0">
                          <a:effectLst/>
                          <a:latin typeface="Montserrat" panose="00000500000000000000" pitchFamily="2" charset="0"/>
                        </a:rPr>
                        <a:t>Performance Management will be electronic and consistent for employees. Employees will be able to see their past performance documents in one central location. New ability to send </a:t>
                      </a:r>
                      <a:r>
                        <a:rPr lang="en-US" sz="900" b="1" dirty="0">
                          <a:effectLst/>
                          <a:latin typeface="Montserrat" panose="00000500000000000000" pitchFamily="2" charset="0"/>
                        </a:rPr>
                        <a:t>performance documents through automation</a:t>
                      </a:r>
                      <a:r>
                        <a:rPr lang="en-US" sz="900" dirty="0">
                          <a:effectLst/>
                          <a:latin typeface="Montserrat" panose="00000500000000000000" pitchFamily="2" charset="0"/>
                        </a:rPr>
                        <a:t> (or trigger the performance program manually).​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900" dirty="0">
                        <a:effectLst/>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50" b="1" dirty="0">
                          <a:effectLst/>
                          <a:latin typeface="Montserrat" panose="00000500000000000000" pitchFamily="2" charset="0"/>
                        </a:rPr>
                        <a:t>AI functionality </a:t>
                      </a:r>
                      <a:r>
                        <a:rPr lang="en-US" sz="950" dirty="0">
                          <a:effectLst/>
                          <a:latin typeface="Montserrat" panose="00000500000000000000" pitchFamily="2" charset="0"/>
                        </a:rPr>
                        <a:t>to summarize reviews (managers will still have final authority).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effectLst/>
                          <a:latin typeface="Montserrat"/>
                        </a:rPr>
                        <a:t>Check-ins, Feedback Request, Goals as expectations will be new concepts. Approval (in system) will route to HR and Employee Relations. Manager Self-Service and Employee Self-Service will be crucial to the performance and goal process.</a:t>
                      </a:r>
                      <a:endParaRPr lang="en-US" sz="950" dirty="0">
                        <a:effectLst/>
                        <a:latin typeface="Montserrat" panose="00000500000000000000" pitchFamily="2" charset="0"/>
                      </a:endParaRPr>
                    </a:p>
                  </a:txBody>
                  <a:tcPr/>
                </a:tc>
                <a:extLst>
                  <a:ext uri="{0D108BD9-81ED-4DB2-BD59-A6C34878D82A}">
                    <a16:rowId xmlns:a16="http://schemas.microsoft.com/office/drawing/2014/main" val="401790371"/>
                  </a:ext>
                </a:extLst>
              </a:tr>
              <a:tr h="71318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b="1">
                          <a:latin typeface="Montserrat" panose="00000500000000000000" pitchFamily="2" charset="0"/>
                        </a:rPr>
                        <a:t>Manager Self-service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50" dirty="0">
                          <a:latin typeface="Montserrat" panose="00000500000000000000" pitchFamily="2" charset="0"/>
                        </a:rPr>
                        <a:t>In-system approval workflows for all HCM modules</a:t>
                      </a:r>
                      <a:r>
                        <a:rPr lang="en-US" sz="950" strike="sngStrike" dirty="0">
                          <a:latin typeface="Montserrat" panose="00000500000000000000" pitchFamily="2" charset="0"/>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950" strike="sngStrike" dirty="0">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50" b="1" dirty="0">
                          <a:latin typeface="Montserrat" panose="00000500000000000000" pitchFamily="2" charset="0"/>
                        </a:rPr>
                        <a:t>Empowering managers to review and take actions </a:t>
                      </a:r>
                      <a:r>
                        <a:rPr lang="en-US" sz="950" dirty="0">
                          <a:latin typeface="Montserrat" panose="00000500000000000000" pitchFamily="2" charset="0"/>
                        </a:rPr>
                        <a:t>on their direct and indirect reports, </a:t>
                      </a:r>
                      <a:r>
                        <a:rPr lang="en-US" sz="950" b="1" dirty="0">
                          <a:latin typeface="Montserrat" panose="00000500000000000000" pitchFamily="2" charset="0"/>
                        </a:rPr>
                        <a:t>fostering autonomy and accountability</a:t>
                      </a:r>
                      <a:r>
                        <a:rPr lang="en-US" sz="950" dirty="0">
                          <a:latin typeface="Montserrat" panose="00000500000000000000" pitchFamily="2" charset="0"/>
                        </a:rPr>
                        <a:t>. </a:t>
                      </a:r>
                    </a:p>
                  </a:txBody>
                  <a:tcPr/>
                </a:tc>
                <a:extLst>
                  <a:ext uri="{0D108BD9-81ED-4DB2-BD59-A6C34878D82A}">
                    <a16:rowId xmlns:a16="http://schemas.microsoft.com/office/drawing/2014/main" val="898695951"/>
                  </a:ext>
                </a:extLst>
              </a:tr>
              <a:tr h="723681">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b="1" dirty="0">
                          <a:latin typeface="Montserrat" panose="00000500000000000000" pitchFamily="2" charset="0"/>
                        </a:rPr>
                        <a:t>Compensation Administration</a:t>
                      </a:r>
                    </a:p>
                    <a:p>
                      <a:endParaRPr lang="en-US" sz="900" b="1" dirty="0">
                        <a:latin typeface="Montserrat" panose="00000500000000000000" pitchFamily="2" charset="0"/>
                      </a:endParaRPr>
                    </a:p>
                  </a:txBody>
                  <a:tcPr>
                    <a:solidFill>
                      <a:schemeClr val="bg1"/>
                    </a:solidFill>
                  </a:tcPr>
                </a:tc>
                <a:tc>
                  <a:txBody>
                    <a:bodyPr/>
                    <a:lstStyle/>
                    <a:p>
                      <a:r>
                        <a:rPr lang="en-US" sz="900" b="1" dirty="0">
                          <a:latin typeface="Montserrat" panose="00000500000000000000" pitchFamily="2" charset="0"/>
                        </a:rPr>
                        <a:t>Better analysis of salary surveys at the job level enables the institution to calculate the most appropriate salary </a:t>
                      </a:r>
                      <a:r>
                        <a:rPr lang="en-US" sz="900" dirty="0">
                          <a:latin typeface="Montserrat" panose="00000500000000000000" pitchFamily="2" charset="0"/>
                        </a:rPr>
                        <a:t>for the job market. Automation of </a:t>
                      </a:r>
                      <a:r>
                        <a:rPr lang="en-US" sz="900" b="1" dirty="0">
                          <a:latin typeface="Montserrat" panose="00000500000000000000" pitchFamily="2" charset="0"/>
                        </a:rPr>
                        <a:t>compensation rosters </a:t>
                      </a:r>
                      <a:r>
                        <a:rPr lang="en-US" sz="900" dirty="0">
                          <a:latin typeface="Montserrat" panose="00000500000000000000" pitchFamily="2" charset="0"/>
                        </a:rPr>
                        <a:t>to perform salary increases, such as across-the-board merit increases, within </a:t>
                      </a:r>
                      <a:r>
                        <a:rPr lang="en-US" sz="900" dirty="0" err="1">
                          <a:latin typeface="Montserrat" panose="00000500000000000000" pitchFamily="2" charset="0"/>
                        </a:rPr>
                        <a:t>WolfieONE</a:t>
                      </a:r>
                      <a:r>
                        <a:rPr lang="en-US" sz="900" dirty="0">
                          <a:latin typeface="Montserrat" panose="00000500000000000000" pitchFamily="2" charset="0"/>
                        </a:rPr>
                        <a:t>.</a:t>
                      </a:r>
                    </a:p>
                    <a:p>
                      <a:endParaRPr lang="en-US" sz="900" dirty="0">
                        <a:latin typeface="Montserrat" panose="00000500000000000000" pitchFamily="2" charset="0"/>
                      </a:endParaRPr>
                    </a:p>
                    <a:p>
                      <a:r>
                        <a:rPr lang="en-US" sz="900" b="1" i="0" u="none" strike="noStrike" cap="none" dirty="0">
                          <a:solidFill>
                            <a:srgbClr val="000000"/>
                          </a:solidFill>
                          <a:effectLst/>
                          <a:latin typeface="Montserrat" panose="00000500000000000000" pitchFamily="2" charset="0"/>
                          <a:ea typeface="Arial"/>
                          <a:cs typeface="Arial"/>
                          <a:sym typeface="Arial"/>
                        </a:rPr>
                        <a:t>Discretionary raises </a:t>
                      </a:r>
                      <a:r>
                        <a:rPr lang="en-US" sz="900" b="0" i="0" u="none" strike="noStrike" cap="none" dirty="0">
                          <a:solidFill>
                            <a:srgbClr val="000000"/>
                          </a:solidFill>
                          <a:effectLst/>
                          <a:latin typeface="Montserrat" panose="00000500000000000000" pitchFamily="2" charset="0"/>
                          <a:ea typeface="Arial"/>
                          <a:cs typeface="Arial"/>
                          <a:sym typeface="Arial"/>
                        </a:rPr>
                        <a:t>will be done within the system without the manual intervention (creating and dispersing spreadsheets). VP Areas will no longer need to split out and send spreadsheets and then collect them for submission to HR.</a:t>
                      </a:r>
                      <a:endParaRPr lang="en-US" sz="900" strike="sngStrike" dirty="0">
                        <a:latin typeface="Montserrat" panose="00000500000000000000" pitchFamily="2" charset="0"/>
                      </a:endParaRPr>
                    </a:p>
                  </a:txBody>
                  <a:tcPr/>
                </a:tc>
                <a:extLst>
                  <a:ext uri="{0D108BD9-81ED-4DB2-BD59-A6C34878D82A}">
                    <a16:rowId xmlns:a16="http://schemas.microsoft.com/office/drawing/2014/main" val="293115785"/>
                  </a:ext>
                </a:extLst>
              </a:tr>
            </a:tbl>
          </a:graphicData>
        </a:graphic>
      </p:graphicFrame>
    </p:spTree>
    <p:extLst>
      <p:ext uri="{BB962C8B-B14F-4D97-AF65-F5344CB8AC3E}">
        <p14:creationId xmlns:p14="http://schemas.microsoft.com/office/powerpoint/2010/main" val="19817141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a:extLst>
            <a:ext uri="{FF2B5EF4-FFF2-40B4-BE49-F238E27FC236}">
              <a16:creationId xmlns:a16="http://schemas.microsoft.com/office/drawing/2014/main" id="{4025755B-305B-3AC4-80D0-CCA71C0C3D56}"/>
            </a:ext>
          </a:extLst>
        </p:cNvPr>
        <p:cNvGrpSpPr/>
        <p:nvPr/>
      </p:nvGrpSpPr>
      <p:grpSpPr>
        <a:xfrm>
          <a:off x="0" y="0"/>
          <a:ext cx="0" cy="0"/>
          <a:chOff x="0" y="0"/>
          <a:chExt cx="0" cy="0"/>
        </a:xfrm>
      </p:grpSpPr>
      <p:sp>
        <p:nvSpPr>
          <p:cNvPr id="179" name="Google Shape;179;p33">
            <a:extLst>
              <a:ext uri="{FF2B5EF4-FFF2-40B4-BE49-F238E27FC236}">
                <a16:creationId xmlns:a16="http://schemas.microsoft.com/office/drawing/2014/main" id="{45E8E994-3176-5BFD-CF44-433F091317B8}"/>
              </a:ext>
            </a:extLst>
          </p:cNvPr>
          <p:cNvSpPr txBox="1">
            <a:spLocks noGrp="1"/>
          </p:cNvSpPr>
          <p:nvPr>
            <p:ph type="title" idx="4294967295"/>
          </p:nvPr>
        </p:nvSpPr>
        <p:spPr>
          <a:xfrm>
            <a:off x="518185" y="1097124"/>
            <a:ext cx="7886700" cy="2449621"/>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80000"/>
              </a:lnSpc>
              <a:spcBef>
                <a:spcPts val="0"/>
              </a:spcBef>
              <a:spcAft>
                <a:spcPts val="0"/>
              </a:spcAft>
              <a:buClr>
                <a:schemeClr val="lt1"/>
              </a:buClr>
              <a:buSzPts val="5000"/>
              <a:buFont typeface="Montserrat ExtraBold"/>
              <a:buNone/>
              <a:tabLst/>
              <a:defRPr/>
            </a:pPr>
            <a:r>
              <a:rPr kumimoji="0" lang="en-US" sz="4800" b="1" i="0" u="none" strike="noStrike" kern="0" cap="none" spc="0" normalizeH="0" baseline="0" noProof="0">
                <a:ln>
                  <a:noFill/>
                </a:ln>
                <a:solidFill>
                  <a:srgbClr val="FFFFFF"/>
                </a:solidFill>
                <a:effectLst/>
                <a:uLnTx/>
                <a:uFillTx/>
                <a:latin typeface="Montserrat" panose="00000500000000000000" pitchFamily="2" charset="0"/>
                <a:ea typeface="Zilla Slab Medium"/>
                <a:cs typeface="Montserrat ExtraBold"/>
                <a:sym typeface="Montserrat ExtraBold"/>
              </a:rPr>
              <a:t>Change Leader Network (CLN)</a:t>
            </a:r>
          </a:p>
          <a:p>
            <a:pPr marL="0" marR="0" lvl="0" indent="0" algn="l" defTabSz="914400" rtl="0" eaLnBrk="1" fontAlgn="auto" latinLnBrk="0" hangingPunct="1">
              <a:lnSpc>
                <a:spcPct val="80000"/>
              </a:lnSpc>
              <a:spcBef>
                <a:spcPts val="0"/>
              </a:spcBef>
              <a:spcAft>
                <a:spcPts val="0"/>
              </a:spcAft>
              <a:buClr>
                <a:schemeClr val="lt1"/>
              </a:buClr>
              <a:buSzPts val="5000"/>
              <a:buFont typeface="Montserrat ExtraBold"/>
              <a:buNone/>
              <a:tabLst/>
              <a:defRPr/>
            </a:pPr>
            <a:endParaRPr kumimoji="0" lang="en-US" sz="1100" b="0" i="0" u="none" strike="noStrike" kern="0" cap="none" spc="0" normalizeH="0" baseline="0" noProof="0">
              <a:ln>
                <a:noFill/>
              </a:ln>
              <a:solidFill>
                <a:srgbClr val="FFFFFF"/>
              </a:solidFill>
              <a:effectLst/>
              <a:uLnTx/>
              <a:uFillTx/>
              <a:latin typeface="Zilla Slab Medium"/>
              <a:ea typeface="Zilla Slab Medium"/>
              <a:cs typeface="Zilla Slab Medium"/>
              <a:sym typeface="Zilla Slab Medium"/>
            </a:endParaRPr>
          </a:p>
          <a:p>
            <a:pPr marL="0" marR="0" lvl="0" indent="0" algn="l" defTabSz="914400" rtl="0" eaLnBrk="1" fontAlgn="auto" latinLnBrk="0" hangingPunct="1">
              <a:lnSpc>
                <a:spcPct val="80000"/>
              </a:lnSpc>
              <a:spcBef>
                <a:spcPts val="0"/>
              </a:spcBef>
              <a:spcAft>
                <a:spcPts val="0"/>
              </a:spcAft>
              <a:buClr>
                <a:schemeClr val="lt1"/>
              </a:buClr>
              <a:buSzPts val="5000"/>
              <a:buFont typeface="Montserrat ExtraBold"/>
              <a:buNone/>
              <a:tabLst/>
              <a:defRPr/>
            </a:pPr>
            <a:endParaRPr kumimoji="0" lang="en-US" sz="1400" b="1" i="0" u="none" strike="noStrike" kern="0" cap="none" spc="0" normalizeH="0" baseline="0" noProof="0">
              <a:ln>
                <a:noFill/>
              </a:ln>
              <a:solidFill>
                <a:srgbClr val="FFFFFF"/>
              </a:solidFill>
              <a:effectLst/>
              <a:uLnTx/>
              <a:uFillTx/>
              <a:latin typeface="Zilla Slab"/>
              <a:ea typeface="Zilla Slab"/>
              <a:cs typeface="Zilla Slab"/>
              <a:sym typeface="Zilla Slab"/>
            </a:endParaRPr>
          </a:p>
        </p:txBody>
      </p:sp>
    </p:spTree>
    <p:extLst>
      <p:ext uri="{BB962C8B-B14F-4D97-AF65-F5344CB8AC3E}">
        <p14:creationId xmlns:p14="http://schemas.microsoft.com/office/powerpoint/2010/main" val="496816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5488754D-D27E-EA5D-D1B2-CBF7DBF9BA11}"/>
              </a:ext>
            </a:extLst>
          </p:cNvPr>
          <p:cNvSpPr txBox="1">
            <a:spLocks noGrp="1"/>
          </p:cNvSpPr>
          <p:nvPr>
            <p:ph type="title" idx="4294967295"/>
          </p:nvPr>
        </p:nvSpPr>
        <p:spPr>
          <a:xfrm>
            <a:off x="276657" y="34774"/>
            <a:ext cx="8492589" cy="3825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chemeClr val="bg2"/>
                </a:solidFill>
                <a:effectLst/>
                <a:uLnTx/>
                <a:uFillTx/>
                <a:latin typeface="Montserrat ExtraBold" panose="00000900000000000000" pitchFamily="2" charset="0"/>
                <a:ea typeface="Arial"/>
                <a:cs typeface="Arial"/>
                <a:sym typeface="Arial"/>
              </a:rPr>
              <a:t>Human Capital Management Trends</a:t>
            </a:r>
            <a:r>
              <a:rPr kumimoji="0" lang="en-US" sz="3000" b="0" i="0" u="none" strike="noStrike" kern="0" cap="none" spc="0" normalizeH="0" baseline="0" noProof="0">
                <a:ln>
                  <a:noFill/>
                </a:ln>
                <a:solidFill>
                  <a:schemeClr val="bg2"/>
                </a:solidFill>
                <a:effectLst/>
                <a:uLnTx/>
                <a:uFillTx/>
                <a:latin typeface="Montserrat ExtraBold" panose="00000900000000000000" pitchFamily="2" charset="0"/>
                <a:ea typeface="Arial"/>
                <a:cs typeface="Arial"/>
                <a:sym typeface="Arial"/>
              </a:rPr>
              <a:t> (4)</a:t>
            </a:r>
            <a:endParaRPr kumimoji="0" lang="en-US" sz="3000" b="0" i="0" u="none" strike="noStrike" kern="0" cap="none" spc="0" normalizeH="0" baseline="0" noProof="0" dirty="0">
              <a:ln>
                <a:noFill/>
              </a:ln>
              <a:solidFill>
                <a:schemeClr val="bg2"/>
              </a:solidFill>
              <a:effectLst/>
              <a:uLnTx/>
              <a:uFillTx/>
              <a:latin typeface="Montserrat ExtraBold" panose="00000900000000000000" pitchFamily="2" charset="0"/>
              <a:ea typeface="Arial"/>
              <a:cs typeface="Arial"/>
              <a:sym typeface="Arial"/>
            </a:endParaRPr>
          </a:p>
        </p:txBody>
      </p:sp>
      <p:graphicFrame>
        <p:nvGraphicFramePr>
          <p:cNvPr id="5" name="Table 5">
            <a:extLst>
              <a:ext uri="{FF2B5EF4-FFF2-40B4-BE49-F238E27FC236}">
                <a16:creationId xmlns:a16="http://schemas.microsoft.com/office/drawing/2014/main" id="{262CD816-C2D8-9F55-B070-1EBAF45A06D0}"/>
              </a:ext>
            </a:extLst>
          </p:cNvPr>
          <p:cNvGraphicFramePr>
            <a:graphicFrameLocks noGrp="1"/>
          </p:cNvGraphicFramePr>
          <p:nvPr>
            <p:extLst>
              <p:ext uri="{D42A27DB-BD31-4B8C-83A1-F6EECF244321}">
                <p14:modId xmlns:p14="http://schemas.microsoft.com/office/powerpoint/2010/main" val="3852403569"/>
              </p:ext>
            </p:extLst>
          </p:nvPr>
        </p:nvGraphicFramePr>
        <p:xfrm>
          <a:off x="234352" y="523432"/>
          <a:ext cx="8616481" cy="3886200"/>
        </p:xfrm>
        <a:graphic>
          <a:graphicData uri="http://schemas.openxmlformats.org/drawingml/2006/table">
            <a:tbl>
              <a:tblPr firstRow="1" bandRow="1"/>
              <a:tblGrid>
                <a:gridCol w="1203495">
                  <a:extLst>
                    <a:ext uri="{9D8B030D-6E8A-4147-A177-3AD203B41FA5}">
                      <a16:colId xmlns:a16="http://schemas.microsoft.com/office/drawing/2014/main" val="3159204342"/>
                    </a:ext>
                  </a:extLst>
                </a:gridCol>
                <a:gridCol w="7412986">
                  <a:extLst>
                    <a:ext uri="{9D8B030D-6E8A-4147-A177-3AD203B41FA5}">
                      <a16:colId xmlns:a16="http://schemas.microsoft.com/office/drawing/2014/main" val="4173943264"/>
                    </a:ext>
                  </a:extLst>
                </a:gridCol>
              </a:tblGrid>
              <a:tr h="224219">
                <a:tc>
                  <a:txBody>
                    <a:bodyPr/>
                    <a:lstStyle/>
                    <a:p>
                      <a:pPr algn="ctr"/>
                      <a:endParaRPr lang="en-US" sz="1000" b="1">
                        <a:latin typeface="Montserrat" panose="00000500000000000000" pitchFamily="2" charset="0"/>
                      </a:endParaRPr>
                    </a:p>
                  </a:txBody>
                  <a:tcPr/>
                </a:tc>
                <a:tc>
                  <a:txBody>
                    <a:bodyPr/>
                    <a:lstStyle/>
                    <a:p>
                      <a:r>
                        <a:rPr lang="en-US" sz="950" b="1" i="0" u="none" strike="noStrike" cap="none">
                          <a:solidFill>
                            <a:schemeClr val="bg1"/>
                          </a:solidFill>
                          <a:latin typeface="Montserrat" panose="00000500000000000000" pitchFamily="2" charset="0"/>
                          <a:cs typeface="Arial"/>
                          <a:sym typeface="Arial"/>
                        </a:rPr>
                        <a:t>Future state</a:t>
                      </a:r>
                    </a:p>
                  </a:txBody>
                  <a:tcPr>
                    <a:solidFill>
                      <a:schemeClr val="bg2"/>
                    </a:solidFill>
                  </a:tcPr>
                </a:tc>
                <a:extLst>
                  <a:ext uri="{0D108BD9-81ED-4DB2-BD59-A6C34878D82A}">
                    <a16:rowId xmlns:a16="http://schemas.microsoft.com/office/drawing/2014/main" val="892178621"/>
                  </a:ext>
                </a:extLst>
              </a:tr>
              <a:tr h="859658">
                <a:tc>
                  <a:txBody>
                    <a:bodyPr/>
                    <a:lstStyle/>
                    <a:p>
                      <a:pPr algn="ctr"/>
                      <a:r>
                        <a:rPr lang="en-US" sz="900" b="1">
                          <a:latin typeface="Montserrat" panose="00000500000000000000" pitchFamily="2" charset="0"/>
                          <a:cs typeface="Times New Roman" panose="02020603050405020304" pitchFamily="18" charset="0"/>
                        </a:rPr>
                        <a:t>Payroll</a:t>
                      </a:r>
                      <a:endParaRPr lang="en-US" sz="900" b="1">
                        <a:latin typeface="Montserrat" panose="000005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50" b="0" i="0" u="none" strike="noStrike" cap="none" dirty="0">
                          <a:solidFill>
                            <a:srgbClr val="000000"/>
                          </a:solidFill>
                          <a:effectLst/>
                          <a:latin typeface="Montserrat" panose="00000500000000000000" pitchFamily="2" charset="0"/>
                          <a:ea typeface="Arial"/>
                          <a:cs typeface="Arial"/>
                          <a:sym typeface="Arial"/>
                        </a:rPr>
                        <a:t>Employees will </a:t>
                      </a:r>
                      <a:r>
                        <a:rPr lang="en-US" sz="850" b="1" i="0" u="none" strike="noStrike" cap="none" dirty="0">
                          <a:solidFill>
                            <a:srgbClr val="000000"/>
                          </a:solidFill>
                          <a:effectLst/>
                          <a:latin typeface="Montserrat" panose="00000500000000000000" pitchFamily="2" charset="0"/>
                          <a:ea typeface="Arial"/>
                          <a:cs typeface="Arial"/>
                          <a:sym typeface="Arial"/>
                        </a:rPr>
                        <a:t>enter their own bank details </a:t>
                      </a:r>
                      <a:r>
                        <a:rPr lang="en-US" sz="850" b="0" i="0" u="none" strike="noStrike" cap="none" dirty="0">
                          <a:solidFill>
                            <a:srgbClr val="000000"/>
                          </a:solidFill>
                          <a:effectLst/>
                          <a:latin typeface="Montserrat" panose="00000500000000000000" pitchFamily="2" charset="0"/>
                          <a:ea typeface="Arial"/>
                          <a:cs typeface="Arial"/>
                          <a:sym typeface="Arial"/>
                        </a:rPr>
                        <a:t>into </a:t>
                      </a:r>
                      <a:r>
                        <a:rPr lang="en-US" sz="850" b="0" i="0" u="none" strike="noStrike" cap="none" dirty="0" err="1">
                          <a:solidFill>
                            <a:srgbClr val="000000"/>
                          </a:solidFill>
                          <a:effectLst/>
                          <a:latin typeface="Montserrat" panose="00000500000000000000" pitchFamily="2" charset="0"/>
                          <a:ea typeface="Arial"/>
                          <a:cs typeface="Arial"/>
                          <a:sym typeface="Arial"/>
                        </a:rPr>
                        <a:t>WolfieONE</a:t>
                      </a:r>
                      <a:r>
                        <a:rPr lang="en-US" sz="850" b="0" i="0" u="none" strike="noStrike" cap="none" dirty="0">
                          <a:solidFill>
                            <a:srgbClr val="000000"/>
                          </a:solidFill>
                          <a:effectLst/>
                          <a:latin typeface="Montserrat" panose="00000500000000000000" pitchFamily="2" charset="0"/>
                          <a:ea typeface="Arial"/>
                          <a:cs typeface="Arial"/>
                          <a:sym typeface="Arial"/>
                        </a:rPr>
                        <a:t> for direct deposit. </a:t>
                      </a:r>
                      <a:endParaRPr lang="en-US" sz="850" b="1" i="0" u="none" strike="noStrike" cap="none" dirty="0">
                        <a:solidFill>
                          <a:srgbClr val="000000"/>
                        </a:solidFill>
                        <a:effectLst/>
                        <a:latin typeface="Montserrat" panose="00000500000000000000" pitchFamily="2" charset="0"/>
                        <a:ea typeface="Arial"/>
                        <a:cs typeface="Arial"/>
                        <a:sym typeface="Arial"/>
                      </a:endParaRPr>
                    </a:p>
                    <a:p>
                      <a:r>
                        <a:rPr lang="en-US" sz="850" b="1" i="0" u="none" strike="noStrike" cap="none" dirty="0">
                          <a:solidFill>
                            <a:srgbClr val="000000"/>
                          </a:solidFill>
                          <a:effectLst/>
                          <a:latin typeface="Montserrat" panose="00000500000000000000" pitchFamily="2" charset="0"/>
                          <a:ea typeface="Arial"/>
                          <a:cs typeface="Arial"/>
                          <a:sym typeface="Arial"/>
                        </a:rPr>
                        <a:t>Payroll/Labor costing: </a:t>
                      </a:r>
                      <a:r>
                        <a:rPr lang="en-US" sz="850" b="0" i="0" u="none" strike="noStrike" cap="none" dirty="0">
                          <a:solidFill>
                            <a:srgbClr val="000000"/>
                          </a:solidFill>
                          <a:effectLst/>
                          <a:latin typeface="Montserrat" panose="00000500000000000000" pitchFamily="2" charset="0"/>
                          <a:ea typeface="Arial"/>
                          <a:cs typeface="Arial"/>
                          <a:sym typeface="Arial"/>
                        </a:rPr>
                        <a:t>splitting costs when the employee’s salary is going to be funded from different sources</a:t>
                      </a:r>
                      <a:r>
                        <a:rPr lang="en-US" sz="850" b="0" i="0" u="none" strike="noStrike" cap="none" dirty="0">
                          <a:solidFill>
                            <a:srgbClr val="000000"/>
                          </a:solidFill>
                          <a:effectLst/>
                          <a:latin typeface="Montserrat" panose="00000500000000000000" pitchFamily="2" charset="0"/>
                          <a:ea typeface="Arial"/>
                          <a:cs typeface="Arial"/>
                        </a:rPr>
                        <a:t> (Different initiatives or </a:t>
                      </a:r>
                      <a:r>
                        <a:rPr lang="en-US" sz="850" b="1" i="0" u="none" strike="noStrike" cap="none" dirty="0">
                          <a:solidFill>
                            <a:srgbClr val="000000"/>
                          </a:solidFill>
                          <a:effectLst/>
                          <a:latin typeface="Montserrat" panose="00000500000000000000" pitchFamily="2" charset="0"/>
                          <a:ea typeface="Arial"/>
                          <a:cs typeface="Arial"/>
                        </a:rPr>
                        <a:t>fund sources</a:t>
                      </a:r>
                      <a:r>
                        <a:rPr lang="en-US" sz="850" b="0" i="0" u="none" strike="noStrike" cap="none" dirty="0">
                          <a:solidFill>
                            <a:srgbClr val="000000"/>
                          </a:solidFill>
                          <a:effectLst/>
                          <a:latin typeface="Montserrat" panose="00000500000000000000" pitchFamily="2" charset="0"/>
                          <a:ea typeface="Arial"/>
                          <a:cs typeface="Arial"/>
                        </a:rPr>
                        <a:t>) </a:t>
                      </a:r>
                    </a:p>
                    <a:p>
                      <a:endParaRPr lang="en-US" sz="850" b="0" i="0" u="none" strike="noStrike" cap="none" dirty="0">
                        <a:solidFill>
                          <a:srgbClr val="000000"/>
                        </a:solidFill>
                        <a:effectLst/>
                        <a:latin typeface="Montserrat" panose="00000500000000000000" pitchFamily="2" charset="0"/>
                        <a:ea typeface="Arial"/>
                        <a:cs typeface="Arial"/>
                      </a:endParaRPr>
                    </a:p>
                    <a:p>
                      <a:r>
                        <a:rPr lang="en-US" sz="850" b="0" i="0" u="none" strike="noStrike" cap="none" dirty="0">
                          <a:solidFill>
                            <a:srgbClr val="000000"/>
                          </a:solidFill>
                          <a:effectLst/>
                          <a:latin typeface="Montserrat" panose="00000500000000000000" pitchFamily="2" charset="0"/>
                          <a:ea typeface="Arial"/>
                          <a:cs typeface="Arial"/>
                        </a:rPr>
                        <a:t>RF employees do not currently have labor costing in PeopleSoft , RF employees labor distribution will be integrated into </a:t>
                      </a:r>
                      <a:r>
                        <a:rPr lang="en-US" sz="850" b="0" i="0" u="none" strike="noStrike" cap="none" dirty="0" err="1">
                          <a:solidFill>
                            <a:srgbClr val="000000"/>
                          </a:solidFill>
                          <a:effectLst/>
                          <a:latin typeface="Montserrat" panose="00000500000000000000" pitchFamily="2" charset="0"/>
                          <a:ea typeface="Arial"/>
                          <a:cs typeface="Arial"/>
                        </a:rPr>
                        <a:t>WolfieONE</a:t>
                      </a:r>
                      <a:r>
                        <a:rPr lang="en-US" sz="850" b="0" i="0" u="none" strike="noStrike" cap="none" noProof="0" dirty="0">
                          <a:solidFill>
                            <a:srgbClr val="000000"/>
                          </a:solidFill>
                          <a:effectLst/>
                          <a:latin typeface="Montserrat" panose="00000500000000000000" pitchFamily="2" charset="0"/>
                        </a:rPr>
                        <a:t>, improving reporting capabilities. </a:t>
                      </a:r>
                    </a:p>
                    <a:p>
                      <a:endParaRPr lang="en-US" sz="850" b="0" i="0" u="none" strike="noStrike" cap="none" noProof="0" dirty="0">
                        <a:solidFill>
                          <a:srgbClr val="000000"/>
                        </a:solidFill>
                        <a:effectLst/>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50" b="0" i="0" u="none" strike="noStrike" cap="none" dirty="0">
                          <a:solidFill>
                            <a:srgbClr val="000000"/>
                          </a:solidFill>
                          <a:effectLst/>
                          <a:latin typeface="Montserrat" panose="00000500000000000000" pitchFamily="2" charset="0"/>
                          <a:ea typeface="Arial"/>
                          <a:cs typeface="Arial"/>
                          <a:sym typeface="Arial"/>
                        </a:rPr>
                        <a:t>New nomenclature and processes will require training, such as “update” vs. “correct”, and “save” vs. “submit”. </a:t>
                      </a:r>
                    </a:p>
                  </a:txBody>
                  <a:tcPr/>
                </a:tc>
                <a:extLst>
                  <a:ext uri="{0D108BD9-81ED-4DB2-BD59-A6C34878D82A}">
                    <a16:rowId xmlns:a16="http://schemas.microsoft.com/office/drawing/2014/main" val="1296606358"/>
                  </a:ext>
                </a:extLst>
              </a:tr>
              <a:tr h="796965">
                <a:tc>
                  <a:txBody>
                    <a:bodyPr/>
                    <a:lstStyle/>
                    <a:p>
                      <a:pPr algn="ctr"/>
                      <a:r>
                        <a:rPr lang="en-US" sz="800" b="1">
                          <a:latin typeface="Montserrat" panose="00000500000000000000" pitchFamily="2" charset="0"/>
                          <a:cs typeface="Times New Roman" panose="02020603050405020304" pitchFamily="18" charset="0"/>
                        </a:rPr>
                        <a:t>Absence Management</a:t>
                      </a:r>
                      <a:endParaRPr lang="en-US" sz="800" b="1">
                        <a:latin typeface="Montserrat" panose="00000500000000000000" pitchFamily="2" charset="0"/>
                      </a:endParaRPr>
                    </a:p>
                  </a:txBody>
                  <a:tcPr/>
                </a:tc>
                <a:tc>
                  <a:txBody>
                    <a:bodyPr/>
                    <a:lstStyle/>
                    <a:p>
                      <a:r>
                        <a:rPr lang="en-US" sz="850" b="0" i="1" u="none" strike="noStrike" cap="none">
                          <a:solidFill>
                            <a:srgbClr val="000000"/>
                          </a:solidFill>
                          <a:effectLst/>
                          <a:latin typeface="Montserrat" panose="00000500000000000000" pitchFamily="2" charset="0"/>
                          <a:ea typeface="Arial"/>
                          <a:cs typeface="Arial"/>
                          <a:sym typeface="Arial"/>
                        </a:rPr>
                        <a:t>University:</a:t>
                      </a:r>
                      <a:r>
                        <a:rPr lang="en-US" sz="850" b="0" i="0" u="none" strike="noStrike" cap="none">
                          <a:solidFill>
                            <a:srgbClr val="000000"/>
                          </a:solidFill>
                          <a:effectLst/>
                          <a:latin typeface="Montserrat" panose="00000500000000000000" pitchFamily="2" charset="0"/>
                          <a:ea typeface="Arial"/>
                          <a:cs typeface="Arial"/>
                          <a:sym typeface="Arial"/>
                        </a:rPr>
                        <a:t> Absence Management is a separate functional area from Time and Labor of WolfieONE, which will pull data from Core HR and Time and Labor </a:t>
                      </a:r>
                      <a:r>
                        <a:rPr lang="en-US" sz="850" b="1" i="0" u="none" strike="noStrike" cap="none">
                          <a:solidFill>
                            <a:srgbClr val="000000"/>
                          </a:solidFill>
                          <a:effectLst/>
                          <a:latin typeface="Montserrat" panose="00000500000000000000" pitchFamily="2" charset="0"/>
                          <a:ea typeface="Arial"/>
                          <a:cs typeface="Arial"/>
                          <a:sym typeface="Arial"/>
                        </a:rPr>
                        <a:t>to calculate accruals</a:t>
                      </a:r>
                      <a:r>
                        <a:rPr lang="en-US" sz="850" b="0" i="0" u="none" strike="noStrike" cap="none">
                          <a:solidFill>
                            <a:srgbClr val="000000"/>
                          </a:solidFill>
                          <a:effectLst/>
                          <a:latin typeface="Montserrat" panose="00000500000000000000" pitchFamily="2" charset="0"/>
                          <a:ea typeface="Arial"/>
                          <a:cs typeface="Arial"/>
                          <a:sym typeface="Arial"/>
                        </a:rPr>
                        <a:t>. HR administrators will need training on entering leaves that were approved outside the system. </a:t>
                      </a:r>
                    </a:p>
                    <a:p>
                      <a:r>
                        <a:rPr lang="en-US" sz="850" b="0" i="0" u="none" strike="noStrike" cap="none">
                          <a:solidFill>
                            <a:srgbClr val="000000"/>
                          </a:solidFill>
                          <a:effectLst/>
                          <a:latin typeface="Montserrat" panose="00000500000000000000" pitchFamily="2" charset="0"/>
                          <a:ea typeface="Arial"/>
                          <a:cs typeface="Arial"/>
                          <a:sym typeface="Arial"/>
                        </a:rPr>
                        <a:t>Employees will need training on the </a:t>
                      </a:r>
                      <a:r>
                        <a:rPr lang="en-US" sz="850" b="1" i="0" u="none" strike="noStrike" cap="none">
                          <a:solidFill>
                            <a:srgbClr val="000000"/>
                          </a:solidFill>
                          <a:effectLst/>
                          <a:latin typeface="Montserrat" panose="00000500000000000000" pitchFamily="2" charset="0"/>
                          <a:ea typeface="Arial"/>
                          <a:cs typeface="Arial"/>
                          <a:sym typeface="Arial"/>
                        </a:rPr>
                        <a:t>absence attestation.</a:t>
                      </a:r>
                      <a:endParaRPr lang="en-US" sz="850" b="0" i="0" u="none" strike="noStrike" cap="none">
                        <a:solidFill>
                          <a:srgbClr val="000000"/>
                        </a:solidFill>
                        <a:effectLst/>
                        <a:latin typeface="Montserrat" panose="00000500000000000000" pitchFamily="2" charset="0"/>
                        <a:ea typeface="Arial"/>
                        <a:cs typeface="Arial"/>
                        <a:sym typeface="Arial"/>
                      </a:endParaRPr>
                    </a:p>
                    <a:p>
                      <a:r>
                        <a:rPr lang="en-US" sz="850" b="0" i="0" u="none" strike="noStrike" cap="none">
                          <a:solidFill>
                            <a:srgbClr val="000000"/>
                          </a:solidFill>
                          <a:effectLst/>
                          <a:latin typeface="Montserrat" panose="00000500000000000000" pitchFamily="2" charset="0"/>
                          <a:ea typeface="Arial"/>
                          <a:cs typeface="Arial"/>
                          <a:sym typeface="Arial"/>
                        </a:rPr>
                        <a:t>Employees will be able to </a:t>
                      </a:r>
                      <a:r>
                        <a:rPr lang="en-US" sz="850" b="1" i="0" u="none" strike="noStrike" cap="none">
                          <a:solidFill>
                            <a:srgbClr val="000000"/>
                          </a:solidFill>
                          <a:effectLst/>
                          <a:latin typeface="Montserrat" panose="00000500000000000000" pitchFamily="2" charset="0"/>
                          <a:ea typeface="Arial"/>
                          <a:cs typeface="Arial"/>
                          <a:sym typeface="Arial"/>
                        </a:rPr>
                        <a:t>submit time off requests to their managers, and if approved will automatically be added to their timecards in Time and Labor. </a:t>
                      </a:r>
                    </a:p>
                    <a:p>
                      <a:endParaRPr lang="en-US" sz="850" b="0" i="1" u="none" strike="noStrike" cap="none">
                        <a:solidFill>
                          <a:srgbClr val="000000"/>
                        </a:solidFill>
                        <a:effectLst/>
                        <a:latin typeface="Montserrat" panose="00000500000000000000" pitchFamily="2" charset="0"/>
                        <a:ea typeface="Arial"/>
                        <a:cs typeface="Arial"/>
                        <a:sym typeface="Arial"/>
                      </a:endParaRPr>
                    </a:p>
                    <a:p>
                      <a:r>
                        <a:rPr lang="en-US" sz="850" b="0" i="1" u="none" strike="noStrike" cap="none">
                          <a:solidFill>
                            <a:srgbClr val="000000"/>
                          </a:solidFill>
                          <a:effectLst/>
                          <a:latin typeface="Montserrat" panose="00000500000000000000" pitchFamily="2" charset="0"/>
                          <a:ea typeface="Arial"/>
                          <a:cs typeface="Arial"/>
                          <a:sym typeface="Arial"/>
                        </a:rPr>
                        <a:t>Note: Hospital and LISVH employees</a:t>
                      </a:r>
                      <a:r>
                        <a:rPr lang="en-US" sz="850" b="0" i="0" u="none" strike="noStrike" cap="none">
                          <a:solidFill>
                            <a:srgbClr val="000000"/>
                          </a:solidFill>
                          <a:effectLst/>
                          <a:latin typeface="Montserrat" panose="00000500000000000000" pitchFamily="2" charset="0"/>
                          <a:ea typeface="Arial"/>
                          <a:cs typeface="Arial"/>
                          <a:sym typeface="Arial"/>
                        </a:rPr>
                        <a:t> will enter absences in Kronos system (no change).</a:t>
                      </a:r>
                    </a:p>
                  </a:txBody>
                  <a:tcPr/>
                </a:tc>
                <a:extLst>
                  <a:ext uri="{0D108BD9-81ED-4DB2-BD59-A6C34878D82A}">
                    <a16:rowId xmlns:a16="http://schemas.microsoft.com/office/drawing/2014/main" val="401790371"/>
                  </a:ext>
                </a:extLst>
              </a:tr>
              <a:tr h="937549">
                <a:tc>
                  <a:txBody>
                    <a:bodyPr/>
                    <a:lstStyle/>
                    <a:p>
                      <a:pPr algn="ctr"/>
                      <a:r>
                        <a:rPr lang="en-US" sz="900" b="1">
                          <a:latin typeface="Montserrat" panose="00000500000000000000" pitchFamily="2" charset="0"/>
                          <a:cs typeface="Times New Roman" panose="02020603050405020304" pitchFamily="18" charset="0"/>
                        </a:rPr>
                        <a:t>Time and Labor </a:t>
                      </a:r>
                      <a:endParaRPr lang="en-US" sz="900" b="1">
                        <a:latin typeface="Montserrat" panose="00000500000000000000" pitchFamily="2" charset="0"/>
                      </a:endParaRPr>
                    </a:p>
                  </a:txBody>
                  <a:tcPr>
                    <a:solidFill>
                      <a:schemeClr val="bg1"/>
                    </a:solidFill>
                  </a:tcPr>
                </a:tc>
                <a:tc>
                  <a:txBody>
                    <a:bodyPr/>
                    <a:lstStyle/>
                    <a:p>
                      <a:r>
                        <a:rPr lang="en-US" sz="850" b="0" i="1" u="none" strike="noStrike" cap="none" dirty="0">
                          <a:solidFill>
                            <a:srgbClr val="000000"/>
                          </a:solidFill>
                          <a:effectLst/>
                          <a:latin typeface="Montserrat" panose="00000500000000000000" pitchFamily="2" charset="0"/>
                          <a:ea typeface="Arial"/>
                          <a:cs typeface="Arial"/>
                          <a:sym typeface="Arial"/>
                        </a:rPr>
                        <a:t>University:</a:t>
                      </a:r>
                      <a:r>
                        <a:rPr lang="en-US" sz="850" b="0" i="0" u="none" strike="noStrike" cap="none" dirty="0">
                          <a:solidFill>
                            <a:srgbClr val="000000"/>
                          </a:solidFill>
                          <a:effectLst/>
                          <a:latin typeface="Montserrat" panose="00000500000000000000" pitchFamily="2" charset="0"/>
                          <a:ea typeface="Arial"/>
                          <a:cs typeface="Arial"/>
                          <a:sym typeface="Arial"/>
                        </a:rPr>
                        <a:t> </a:t>
                      </a:r>
                      <a:r>
                        <a:rPr lang="en-US" sz="850" b="1" i="0" u="none" strike="noStrike" cap="none" dirty="0">
                          <a:solidFill>
                            <a:srgbClr val="000000"/>
                          </a:solidFill>
                          <a:effectLst/>
                          <a:latin typeface="Montserrat" panose="00000500000000000000" pitchFamily="2" charset="0"/>
                          <a:ea typeface="Arial"/>
                          <a:cs typeface="Arial"/>
                          <a:sym typeface="Arial"/>
                        </a:rPr>
                        <a:t>this module will replace paper and SOLAR time entry</a:t>
                      </a:r>
                      <a:r>
                        <a:rPr lang="en-US" sz="850" b="0" i="0" u="none" strike="noStrike" cap="none" dirty="0">
                          <a:solidFill>
                            <a:srgbClr val="000000"/>
                          </a:solidFill>
                          <a:effectLst/>
                          <a:latin typeface="Montserrat" panose="00000500000000000000" pitchFamily="2" charset="0"/>
                          <a:ea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50" b="0" i="0" u="none" strike="noStrike" cap="none" dirty="0">
                          <a:solidFill>
                            <a:srgbClr val="000000"/>
                          </a:solidFill>
                          <a:effectLst/>
                          <a:latin typeface="Montserrat" panose="00000500000000000000" pitchFamily="2" charset="0"/>
                          <a:ea typeface="Arial"/>
                          <a:cs typeface="Arial"/>
                          <a:sym typeface="Arial"/>
                        </a:rPr>
                        <a:t>Review and approval will take place in the system before payroll processes. </a:t>
                      </a:r>
                      <a:r>
                        <a:rPr lang="en-US" sz="850" b="1" i="0" u="none" strike="noStrike" cap="none" dirty="0">
                          <a:solidFill>
                            <a:srgbClr val="000000"/>
                          </a:solidFill>
                          <a:effectLst/>
                          <a:latin typeface="Montserrat" panose="00000500000000000000" pitchFamily="2" charset="0"/>
                          <a:ea typeface="Arial"/>
                          <a:cs typeface="Arial"/>
                          <a:sym typeface="Arial"/>
                        </a:rPr>
                        <a:t>Managers will need training on approvals. </a:t>
                      </a:r>
                      <a:r>
                        <a:rPr lang="en-US" sz="850" b="0" i="0" u="none" strike="noStrike" cap="none" dirty="0">
                          <a:solidFill>
                            <a:srgbClr val="000000"/>
                          </a:solidFill>
                          <a:effectLst/>
                          <a:latin typeface="Montserrat" panose="00000500000000000000" pitchFamily="2" charset="0"/>
                          <a:ea typeface="Arial"/>
                          <a:cs typeface="Arial"/>
                          <a:sym typeface="Arial"/>
                        </a:rPr>
                        <a:t>All employees will require </a:t>
                      </a:r>
                      <a:r>
                        <a:rPr lang="en-US" sz="850" b="1" i="0" u="none" strike="noStrike" cap="none" dirty="0">
                          <a:solidFill>
                            <a:srgbClr val="000000"/>
                          </a:solidFill>
                          <a:effectLst/>
                          <a:latin typeface="Montserrat" panose="00000500000000000000" pitchFamily="2" charset="0"/>
                          <a:ea typeface="Arial"/>
                          <a:cs typeface="Arial"/>
                          <a:sym typeface="Arial"/>
                        </a:rPr>
                        <a:t>training on logging their time, including lost time due to absences</a:t>
                      </a:r>
                      <a:r>
                        <a:rPr lang="en-US" sz="850" b="0" i="0" u="none" strike="noStrike" cap="none" dirty="0">
                          <a:solidFill>
                            <a:srgbClr val="000000"/>
                          </a:solidFill>
                          <a:effectLst/>
                          <a:latin typeface="Montserrat" panose="00000500000000000000" pitchFamily="2" charset="0"/>
                          <a:ea typeface="Arial"/>
                          <a:cs typeface="Arial"/>
                          <a:sym typeface="Arial"/>
                        </a:rPr>
                        <a:t>. The policy around time entry for terminations will change: the </a:t>
                      </a:r>
                      <a:r>
                        <a:rPr lang="en-US" sz="850" b="1" i="0" u="none" strike="noStrike" cap="none" dirty="0">
                          <a:solidFill>
                            <a:srgbClr val="000000"/>
                          </a:solidFill>
                          <a:effectLst/>
                          <a:latin typeface="Montserrat" panose="00000500000000000000" pitchFamily="2" charset="0"/>
                          <a:ea typeface="Arial"/>
                          <a:cs typeface="Arial"/>
                          <a:sym typeface="Arial"/>
                        </a:rPr>
                        <a:t>last day of work will be the last day employees can log their time. </a:t>
                      </a:r>
                      <a:r>
                        <a:rPr lang="en-US" sz="850" b="0" i="0" u="none" strike="noStrike" cap="none" dirty="0">
                          <a:solidFill>
                            <a:srgbClr val="000000"/>
                          </a:solidFill>
                          <a:effectLst/>
                          <a:latin typeface="Montserrat" panose="00000500000000000000" pitchFamily="2" charset="0"/>
                          <a:ea typeface="Arial"/>
                          <a:cs typeface="Arial"/>
                          <a:sym typeface="Arial"/>
                        </a:rPr>
                        <a:t>Entering time </a:t>
                      </a:r>
                      <a:r>
                        <a:rPr lang="en-US" sz="850" b="1" i="0" u="none" strike="noStrike" cap="none" dirty="0">
                          <a:solidFill>
                            <a:srgbClr val="000000"/>
                          </a:solidFill>
                          <a:effectLst/>
                          <a:latin typeface="Montserrat" panose="00000500000000000000" pitchFamily="2" charset="0"/>
                          <a:ea typeface="Arial"/>
                          <a:cs typeface="Arial"/>
                          <a:sym typeface="Arial"/>
                        </a:rPr>
                        <a:t>promptly</a:t>
                      </a:r>
                      <a:r>
                        <a:rPr lang="en-US" sz="850" b="0" i="0" u="none" strike="noStrike" cap="none" dirty="0">
                          <a:solidFill>
                            <a:srgbClr val="000000"/>
                          </a:solidFill>
                          <a:effectLst/>
                          <a:latin typeface="Montserrat" panose="00000500000000000000" pitchFamily="2" charset="0"/>
                          <a:ea typeface="Arial"/>
                          <a:cs typeface="Arial"/>
                          <a:sym typeface="Arial"/>
                        </a:rPr>
                        <a:t> upon deadlines will impact other modules, Employee should submit time sheet on time or managers have to submit the timecard on behalf of teams.</a:t>
                      </a:r>
                    </a:p>
                    <a:p>
                      <a:r>
                        <a:rPr lang="en-US" sz="850" b="0" i="0" u="none" strike="noStrike" cap="none" dirty="0">
                          <a:solidFill>
                            <a:srgbClr val="000000"/>
                          </a:solidFill>
                          <a:effectLst/>
                          <a:latin typeface="Montserrat" panose="00000500000000000000" pitchFamily="2" charset="0"/>
                          <a:ea typeface="Arial"/>
                          <a:cs typeface="Arial"/>
                          <a:sym typeface="Arial"/>
                        </a:rPr>
                        <a:t>Additional pay components (overtime, meals, compensatory time) </a:t>
                      </a:r>
                      <a:r>
                        <a:rPr lang="en-US" sz="850" b="0" i="0" u="none" strike="noStrike" cap="none" dirty="0">
                          <a:solidFill>
                            <a:schemeClr val="tx1"/>
                          </a:solidFill>
                          <a:effectLst/>
                          <a:latin typeface="Montserrat" panose="00000500000000000000" pitchFamily="2" charset="0"/>
                          <a:ea typeface="Arial"/>
                          <a:cs typeface="Arial"/>
                          <a:sym typeface="Arial"/>
                        </a:rPr>
                        <a:t>will be calculated automatically and </a:t>
                      </a:r>
                      <a:r>
                        <a:rPr lang="en-US" sz="850" b="0" i="0" u="none" strike="noStrike" cap="none" dirty="0">
                          <a:solidFill>
                            <a:srgbClr val="000000"/>
                          </a:solidFill>
                          <a:effectLst/>
                          <a:latin typeface="Montserrat" panose="00000500000000000000" pitchFamily="2" charset="0"/>
                          <a:ea typeface="Arial"/>
                          <a:cs typeface="Arial"/>
                          <a:sym typeface="Arial"/>
                        </a:rPr>
                        <a:t>sent to external payroll systems (EBS and </a:t>
                      </a:r>
                      <a:r>
                        <a:rPr lang="en-US" sz="850" b="0" i="0" u="none" strike="noStrike" cap="none" dirty="0" err="1">
                          <a:solidFill>
                            <a:srgbClr val="000000"/>
                          </a:solidFill>
                          <a:effectLst/>
                          <a:latin typeface="Montserrat" panose="00000500000000000000" pitchFamily="2" charset="0"/>
                          <a:ea typeface="Arial"/>
                          <a:cs typeface="Arial"/>
                          <a:sym typeface="Arial"/>
                        </a:rPr>
                        <a:t>Payserv</a:t>
                      </a:r>
                      <a:r>
                        <a:rPr lang="en-US" sz="850" b="0" i="0" u="none" strike="noStrike" cap="none" dirty="0">
                          <a:solidFill>
                            <a:srgbClr val="000000"/>
                          </a:solidFill>
                          <a:effectLst/>
                          <a:latin typeface="Montserrat" panose="00000500000000000000" pitchFamily="2" charset="0"/>
                          <a:ea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50" b="0" i="0" u="none" strike="noStrike" cap="none" dirty="0">
                          <a:solidFill>
                            <a:srgbClr val="000000"/>
                          </a:solidFill>
                          <a:effectLst/>
                          <a:latin typeface="Montserrat" panose="00000500000000000000" pitchFamily="2" charset="0"/>
                          <a:ea typeface="Arial"/>
                          <a:cs typeface="Arial"/>
                          <a:sym typeface="Arial"/>
                        </a:rPr>
                        <a:t>HR Administrators must review the dashboard to know the group time cards statuses, fix the errors if any. (data verification for new hire/termination/transfer cases).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50" b="0" i="1" u="none" strike="noStrike" cap="none" dirty="0">
                          <a:solidFill>
                            <a:srgbClr val="000000"/>
                          </a:solidFill>
                          <a:effectLst/>
                          <a:latin typeface="Montserrat" panose="00000500000000000000" pitchFamily="2" charset="0"/>
                          <a:ea typeface="Arial"/>
                          <a:cs typeface="Arial"/>
                          <a:sym typeface="Arial"/>
                        </a:rPr>
                        <a:t>Hospital and LISVH employees</a:t>
                      </a:r>
                      <a:r>
                        <a:rPr lang="en-US" sz="850" b="0" i="0" u="none" strike="noStrike" cap="none" dirty="0">
                          <a:solidFill>
                            <a:srgbClr val="000000"/>
                          </a:solidFill>
                          <a:effectLst/>
                          <a:latin typeface="Montserrat" panose="00000500000000000000" pitchFamily="2" charset="0"/>
                          <a:ea typeface="Arial"/>
                          <a:cs typeface="Arial"/>
                          <a:sym typeface="Arial"/>
                        </a:rPr>
                        <a:t> will enter time in Kronos system (</a:t>
                      </a:r>
                      <a:r>
                        <a:rPr lang="en-US" sz="850" b="0" i="0" u="sng" strike="noStrike" cap="none" dirty="0">
                          <a:solidFill>
                            <a:srgbClr val="000000"/>
                          </a:solidFill>
                          <a:effectLst/>
                          <a:latin typeface="Montserrat" panose="00000500000000000000" pitchFamily="2" charset="0"/>
                          <a:ea typeface="Arial"/>
                          <a:cs typeface="Arial"/>
                          <a:sym typeface="Arial"/>
                        </a:rPr>
                        <a:t>no change</a:t>
                      </a:r>
                      <a:r>
                        <a:rPr lang="en-US" sz="850" b="0" i="0" u="none" strike="noStrike" cap="none" dirty="0">
                          <a:solidFill>
                            <a:srgbClr val="000000"/>
                          </a:solidFill>
                          <a:effectLst/>
                          <a:latin typeface="Montserrat" panose="00000500000000000000" pitchFamily="2" charset="0"/>
                          <a:ea typeface="Arial"/>
                          <a:cs typeface="Arial"/>
                          <a:sym typeface="Arial"/>
                        </a:rPr>
                        <a:t>).</a:t>
                      </a:r>
                    </a:p>
                  </a:txBody>
                  <a:tcPr>
                    <a:solidFill>
                      <a:schemeClr val="bg1"/>
                    </a:solidFill>
                  </a:tcPr>
                </a:tc>
                <a:extLst>
                  <a:ext uri="{0D108BD9-81ED-4DB2-BD59-A6C34878D82A}">
                    <a16:rowId xmlns:a16="http://schemas.microsoft.com/office/drawing/2014/main" val="898695951"/>
                  </a:ext>
                </a:extLst>
              </a:tr>
            </a:tbl>
          </a:graphicData>
        </a:graphic>
      </p:graphicFrame>
    </p:spTree>
    <p:extLst>
      <p:ext uri="{BB962C8B-B14F-4D97-AF65-F5344CB8AC3E}">
        <p14:creationId xmlns:p14="http://schemas.microsoft.com/office/powerpoint/2010/main" val="981946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6950BFC3-D8DA-4A85-94F7-54DA5524770B}">
      <p188:commentRel xmlns:p188="http://schemas.microsoft.com/office/powerpoint/2018/8/main" r:id="rId3"/>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CCA887-C8D5-A3D1-9620-874E085B327F}"/>
              </a:ext>
            </a:extLst>
          </p:cNvPr>
          <p:cNvSpPr txBox="1">
            <a:spLocks noGrp="1"/>
          </p:cNvSpPr>
          <p:nvPr>
            <p:ph type="title" idx="4294967295"/>
          </p:nvPr>
        </p:nvSpPr>
        <p:spPr>
          <a:xfrm>
            <a:off x="392499" y="213590"/>
            <a:ext cx="3713834"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chemeClr val="bg2"/>
                </a:solidFill>
                <a:effectLst/>
                <a:uLnTx/>
                <a:uFillTx/>
                <a:latin typeface="Montserrat ExtraBold" panose="00000900000000000000" pitchFamily="2" charset="0"/>
                <a:ea typeface="Arial"/>
                <a:cs typeface="Arial"/>
                <a:sym typeface="Arial"/>
              </a:rPr>
              <a:t>Current State: </a:t>
            </a:r>
            <a:r>
              <a:rPr kumimoji="0" lang="en-US" sz="1200" i="0" u="none" strike="noStrike" kern="0" cap="none" spc="0" normalizeH="0" baseline="0" noProof="0" dirty="0">
                <a:ln>
                  <a:noFill/>
                </a:ln>
                <a:solidFill>
                  <a:schemeClr val="tx1"/>
                </a:solidFill>
                <a:effectLst/>
                <a:uLnTx/>
                <a:uFillTx/>
                <a:latin typeface="Montserrat "/>
                <a:sym typeface="Arial"/>
              </a:rPr>
              <a:t>a combination of emails, attachments, paper forms, and SOLAR </a:t>
            </a:r>
          </a:p>
        </p:txBody>
      </p:sp>
      <p:pic>
        <p:nvPicPr>
          <p:cNvPr id="10" name="Picture 9" descr="current state SOLAR screenshot">
            <a:extLst>
              <a:ext uri="{FF2B5EF4-FFF2-40B4-BE49-F238E27FC236}">
                <a16:creationId xmlns:a16="http://schemas.microsoft.com/office/drawing/2014/main" id="{AD6D8B9C-3AB5-BC88-55DC-E04E5CD8153E}"/>
              </a:ext>
            </a:extLst>
          </p:cNvPr>
          <p:cNvPicPr>
            <a:picLocks noChangeAspect="1"/>
          </p:cNvPicPr>
          <p:nvPr/>
        </p:nvPicPr>
        <p:blipFill rotWithShape="1">
          <a:blip r:embed="rId4">
            <a:extLst>
              <a:ext uri="{28A0092B-C50C-407E-A947-70E740481C1C}">
                <a14:useLocalDpi xmlns:a14="http://schemas.microsoft.com/office/drawing/2010/main" val="0"/>
              </a:ext>
            </a:extLst>
          </a:blip>
          <a:srcRect t="-1" r="65092" b="67692"/>
          <a:stretch/>
        </p:blipFill>
        <p:spPr bwMode="auto">
          <a:xfrm>
            <a:off x="485569" y="1520841"/>
            <a:ext cx="2795207" cy="1704896"/>
          </a:xfrm>
          <a:prstGeom prst="rect">
            <a:avLst/>
          </a:prstGeom>
          <a:noFill/>
          <a:ln>
            <a:noFill/>
          </a:ln>
        </p:spPr>
      </p:pic>
      <p:pic>
        <p:nvPicPr>
          <p:cNvPr id="9" name="Picture 8" descr="current state SOLAR screenshot">
            <a:extLst>
              <a:ext uri="{FF2B5EF4-FFF2-40B4-BE49-F238E27FC236}">
                <a16:creationId xmlns:a16="http://schemas.microsoft.com/office/drawing/2014/main" id="{130451B8-748D-749E-79BB-15C4E4BA8A97}"/>
              </a:ext>
            </a:extLst>
          </p:cNvPr>
          <p:cNvPicPr>
            <a:picLocks noChangeAspect="1"/>
          </p:cNvPicPr>
          <p:nvPr/>
        </p:nvPicPr>
        <p:blipFill rotWithShape="1">
          <a:blip r:embed="rId4">
            <a:extLst>
              <a:ext uri="{28A0092B-C50C-407E-A947-70E740481C1C}">
                <a14:useLocalDpi xmlns:a14="http://schemas.microsoft.com/office/drawing/2010/main" val="0"/>
              </a:ext>
            </a:extLst>
          </a:blip>
          <a:srcRect t="69190" r="59944" b="2063"/>
          <a:stretch/>
        </p:blipFill>
        <p:spPr bwMode="auto">
          <a:xfrm>
            <a:off x="988749" y="3164381"/>
            <a:ext cx="3207408" cy="1516980"/>
          </a:xfrm>
          <a:prstGeom prst="rect">
            <a:avLst/>
          </a:prstGeom>
          <a:noFill/>
          <a:ln>
            <a:noFill/>
          </a:ln>
        </p:spPr>
      </p:pic>
      <p:pic>
        <p:nvPicPr>
          <p:cNvPr id="7" name="Graphic 6">
            <a:extLst>
              <a:ext uri="{FF2B5EF4-FFF2-40B4-BE49-F238E27FC236}">
                <a16:creationId xmlns:a16="http://schemas.microsoft.com/office/drawing/2014/main" id="{DB108D14-1AA5-1E90-1510-E7EE641C2DD1}"/>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2499" y="813710"/>
            <a:ext cx="498605" cy="521800"/>
          </a:xfrm>
          <a:prstGeom prst="rect">
            <a:avLst/>
          </a:prstGeom>
        </p:spPr>
      </p:pic>
      <p:pic>
        <p:nvPicPr>
          <p:cNvPr id="8" name="Graphic 7">
            <a:extLst>
              <a:ext uri="{FF2B5EF4-FFF2-40B4-BE49-F238E27FC236}">
                <a16:creationId xmlns:a16="http://schemas.microsoft.com/office/drawing/2014/main" id="{02D8F498-B272-88BB-8798-FA585C044A43}"/>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05091" y="813710"/>
            <a:ext cx="476480" cy="498646"/>
          </a:xfrm>
          <a:prstGeom prst="rect">
            <a:avLst/>
          </a:prstGeom>
        </p:spPr>
      </p:pic>
      <p:sp>
        <p:nvSpPr>
          <p:cNvPr id="2" name="TextBox 1">
            <a:extLst>
              <a:ext uri="{FF2B5EF4-FFF2-40B4-BE49-F238E27FC236}">
                <a16:creationId xmlns:a16="http://schemas.microsoft.com/office/drawing/2014/main" id="{93E9FA56-26E0-E58B-AC0C-E23C2612E554}"/>
              </a:ext>
            </a:extLst>
          </p:cNvPr>
          <p:cNvSpPr txBox="1"/>
          <p:nvPr/>
        </p:nvSpPr>
        <p:spPr>
          <a:xfrm>
            <a:off x="5385209" y="336548"/>
            <a:ext cx="1088007" cy="1015663"/>
          </a:xfrm>
          <a:prstGeom prst="rect">
            <a:avLst/>
          </a:prstGeom>
          <a:noFill/>
        </p:spPr>
        <p:txBody>
          <a:bodyPr wrap="square" rtlCol="0">
            <a:spAutoFit/>
          </a:bodyPr>
          <a:lstStyle/>
          <a:p>
            <a:r>
              <a:rPr lang="en-US" sz="1200">
                <a:solidFill>
                  <a:schemeClr val="bg2"/>
                </a:solidFill>
                <a:latin typeface="Montserrat ExtraBold" panose="00000900000000000000" pitchFamily="2" charset="0"/>
              </a:rPr>
              <a:t>Manager Self-service</a:t>
            </a:r>
          </a:p>
          <a:p>
            <a:r>
              <a:rPr lang="en-US" sz="1200">
                <a:solidFill>
                  <a:schemeClr val="bg2"/>
                </a:solidFill>
                <a:latin typeface="Montserrat ExtraBold" panose="00000900000000000000" pitchFamily="2" charset="0"/>
              </a:rPr>
              <a:t>Future </a:t>
            </a:r>
          </a:p>
          <a:p>
            <a:r>
              <a:rPr lang="en-US" sz="1200">
                <a:solidFill>
                  <a:schemeClr val="bg2"/>
                </a:solidFill>
                <a:latin typeface="Montserrat ExtraBold" panose="00000900000000000000" pitchFamily="2" charset="0"/>
              </a:rPr>
              <a:t>State:  </a:t>
            </a:r>
          </a:p>
        </p:txBody>
      </p:sp>
      <p:pic>
        <p:nvPicPr>
          <p:cNvPr id="5" name="Picture 4" descr="A screenshot of HCM self-service">
            <a:extLst>
              <a:ext uri="{FF2B5EF4-FFF2-40B4-BE49-F238E27FC236}">
                <a16:creationId xmlns:a16="http://schemas.microsoft.com/office/drawing/2014/main" id="{6A8E2224-6739-09EB-B56A-C00F6C20636D}"/>
              </a:ext>
            </a:extLst>
          </p:cNvPr>
          <p:cNvPicPr>
            <a:picLocks noChangeAspect="1"/>
          </p:cNvPicPr>
          <p:nvPr/>
        </p:nvPicPr>
        <p:blipFill rotWithShape="1">
          <a:blip r:embed="rId9"/>
          <a:srcRect l="81919" t="3882" b="22449"/>
          <a:stretch/>
        </p:blipFill>
        <p:spPr>
          <a:xfrm>
            <a:off x="5241701" y="1738647"/>
            <a:ext cx="1494025" cy="3201058"/>
          </a:xfrm>
          <a:prstGeom prst="rect">
            <a:avLst/>
          </a:prstGeom>
        </p:spPr>
      </p:pic>
      <p:pic>
        <p:nvPicPr>
          <p:cNvPr id="4" name="Picture 3" descr="A screenshot of HCM Manager self-service">
            <a:extLst>
              <a:ext uri="{FF2B5EF4-FFF2-40B4-BE49-F238E27FC236}">
                <a16:creationId xmlns:a16="http://schemas.microsoft.com/office/drawing/2014/main" id="{40260924-DF85-56D9-CCD9-8204FFDBEE16}"/>
              </a:ext>
            </a:extLst>
          </p:cNvPr>
          <p:cNvPicPr>
            <a:picLocks noChangeAspect="1"/>
          </p:cNvPicPr>
          <p:nvPr/>
        </p:nvPicPr>
        <p:blipFill rotWithShape="1">
          <a:blip r:embed="rId9"/>
          <a:srcRect r="72363" b="2107"/>
          <a:stretch/>
        </p:blipFill>
        <p:spPr>
          <a:xfrm>
            <a:off x="6473216" y="467756"/>
            <a:ext cx="2007523" cy="3739342"/>
          </a:xfrm>
          <a:prstGeom prst="rect">
            <a:avLst/>
          </a:prstGeom>
        </p:spPr>
      </p:pic>
      <p:sp>
        <p:nvSpPr>
          <p:cNvPr id="11" name="Plus Sign 10">
            <a:extLst>
              <a:ext uri="{FF2B5EF4-FFF2-40B4-BE49-F238E27FC236}">
                <a16:creationId xmlns:a16="http://schemas.microsoft.com/office/drawing/2014/main" id="{1E9A6156-03B2-BEDE-31B8-939748774357}"/>
              </a:ext>
              <a:ext uri="{C183D7F6-B498-43B3-948B-1728B52AA6E4}">
                <adec:decorative xmlns:adec="http://schemas.microsoft.com/office/drawing/2017/decorative" val="1"/>
              </a:ext>
            </a:extLst>
          </p:cNvPr>
          <p:cNvSpPr/>
          <p:nvPr/>
        </p:nvSpPr>
        <p:spPr>
          <a:xfrm>
            <a:off x="903327" y="920721"/>
            <a:ext cx="354325" cy="307777"/>
          </a:xfrm>
          <a:prstGeom prst="mathPlus">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lus Sign 11">
            <a:extLst>
              <a:ext uri="{FF2B5EF4-FFF2-40B4-BE49-F238E27FC236}">
                <a16:creationId xmlns:a16="http://schemas.microsoft.com/office/drawing/2014/main" id="{A1BFDE7A-81D6-4501-AB3D-B524135F6CF0}"/>
              </a:ext>
              <a:ext uri="{C183D7F6-B498-43B3-948B-1728B52AA6E4}">
                <adec:decorative xmlns:adec="http://schemas.microsoft.com/office/drawing/2017/decorative" val="1"/>
              </a:ext>
            </a:extLst>
          </p:cNvPr>
          <p:cNvSpPr/>
          <p:nvPr/>
        </p:nvSpPr>
        <p:spPr>
          <a:xfrm>
            <a:off x="1886288" y="1181621"/>
            <a:ext cx="354325" cy="307777"/>
          </a:xfrm>
          <a:prstGeom prst="mathPlus">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449154"/>
      </p:ext>
    </p:extLst>
  </p:cSld>
  <p:clrMapOvr>
    <a:masterClrMapping/>
  </p:clrMapOvr>
  <p:extLst>
    <p:ext uri="{6950BFC3-D8DA-4A85-94F7-54DA5524770B}">
      <p188:commentRel xmlns:p188="http://schemas.microsoft.com/office/powerpoint/2018/8/main" r:id="rId3"/>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D93E5A8-F40E-5556-E6FF-5546B409BA9D}"/>
              </a:ext>
            </a:extLst>
          </p:cNvPr>
          <p:cNvSpPr txBox="1">
            <a:spLocks noGrp="1"/>
          </p:cNvSpPr>
          <p:nvPr>
            <p:ph type="title" idx="4294967295"/>
          </p:nvPr>
        </p:nvSpPr>
        <p:spPr>
          <a:xfrm>
            <a:off x="238517" y="221977"/>
            <a:ext cx="619448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chemeClr val="bg2"/>
                </a:solidFill>
                <a:effectLst/>
                <a:uLnTx/>
                <a:uFillTx/>
                <a:latin typeface="Montserrat ExtraBold" panose="00000900000000000000" pitchFamily="2" charset="0"/>
                <a:ea typeface="Arial"/>
                <a:cs typeface="Arial"/>
                <a:sym typeface="Arial"/>
              </a:rPr>
              <a:t>Employee Self-service Tiles  </a:t>
            </a:r>
          </a:p>
        </p:txBody>
      </p:sp>
      <p:pic>
        <p:nvPicPr>
          <p:cNvPr id="5" name="Picture 4" descr="A screenshot of employee self-service to edit personal data">
            <a:extLst>
              <a:ext uri="{FF2B5EF4-FFF2-40B4-BE49-F238E27FC236}">
                <a16:creationId xmlns:a16="http://schemas.microsoft.com/office/drawing/2014/main" id="{DC255D1F-55EC-E1E9-A725-4CDFCC477DC2}"/>
              </a:ext>
            </a:extLst>
          </p:cNvPr>
          <p:cNvPicPr>
            <a:picLocks noChangeAspect="1"/>
          </p:cNvPicPr>
          <p:nvPr/>
        </p:nvPicPr>
        <p:blipFill>
          <a:blip r:embed="rId3"/>
          <a:stretch>
            <a:fillRect/>
          </a:stretch>
        </p:blipFill>
        <p:spPr>
          <a:xfrm>
            <a:off x="288776" y="745197"/>
            <a:ext cx="8566448" cy="3734093"/>
          </a:xfrm>
          <a:prstGeom prst="rect">
            <a:avLst/>
          </a:prstGeom>
        </p:spPr>
      </p:pic>
    </p:spTree>
    <p:extLst>
      <p:ext uri="{BB962C8B-B14F-4D97-AF65-F5344CB8AC3E}">
        <p14:creationId xmlns:p14="http://schemas.microsoft.com/office/powerpoint/2010/main" val="3242509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3"/>
          <p:cNvSpPr txBox="1">
            <a:spLocks noGrp="1"/>
          </p:cNvSpPr>
          <p:nvPr>
            <p:ph type="title" idx="4294967295"/>
          </p:nvPr>
        </p:nvSpPr>
        <p:spPr>
          <a:xfrm>
            <a:off x="518185" y="1097125"/>
            <a:ext cx="7886700" cy="2449621"/>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defTabSz="685800">
              <a:lnSpc>
                <a:spcPct val="80000"/>
              </a:lnSpc>
              <a:buClr>
                <a:schemeClr val="lt1"/>
              </a:buClr>
              <a:buSzPts val="5000"/>
              <a:defRPr/>
            </a:pPr>
            <a:r>
              <a:rPr lang="en-US" sz="4800" b="1" dirty="0">
                <a:solidFill>
                  <a:srgbClr val="FFFFFF"/>
                </a:solidFill>
                <a:latin typeface="Montserrat" panose="00000500000000000000" pitchFamily="2" charset="0"/>
                <a:ea typeface="Zilla Slab Medium"/>
                <a:cs typeface="Zilla Slab Medium"/>
                <a:sym typeface="Zilla Slab Medium"/>
              </a:rPr>
              <a:t>ERP Change Impacts</a:t>
            </a:r>
          </a:p>
          <a:p>
            <a:pPr defTabSz="685800">
              <a:lnSpc>
                <a:spcPct val="80000"/>
              </a:lnSpc>
              <a:buClr>
                <a:schemeClr val="lt1"/>
              </a:buClr>
              <a:buSzPts val="5000"/>
              <a:defRPr/>
            </a:pPr>
            <a:endParaRPr lang="en-US" sz="1100" dirty="0">
              <a:solidFill>
                <a:srgbClr val="FFFFFF"/>
              </a:solidFill>
              <a:latin typeface="Zilla Slab Medium"/>
              <a:ea typeface="Zilla Slab Medium"/>
              <a:cs typeface="Zilla Slab Medium"/>
              <a:sym typeface="Zilla Slab Medium"/>
            </a:endParaRPr>
          </a:p>
          <a:p>
            <a:pPr defTabSz="685800">
              <a:lnSpc>
                <a:spcPct val="80000"/>
              </a:lnSpc>
              <a:buClr>
                <a:schemeClr val="lt1"/>
              </a:buClr>
              <a:buSzPts val="5000"/>
              <a:defRPr/>
            </a:pPr>
            <a:endParaRPr lang="en-US" b="1" dirty="0">
              <a:solidFill>
                <a:srgbClr val="FFFFFF"/>
              </a:solidFill>
              <a:latin typeface="Zilla Slab"/>
              <a:ea typeface="Zilla Slab"/>
              <a:cs typeface="Zilla Slab"/>
              <a:sym typeface="Zilla Slab"/>
            </a:endParaRPr>
          </a:p>
        </p:txBody>
      </p:sp>
      <p:pic>
        <p:nvPicPr>
          <p:cNvPr id="2" name="Picture 1">
            <a:extLst>
              <a:ext uri="{FF2B5EF4-FFF2-40B4-BE49-F238E27FC236}">
                <a16:creationId xmlns:a16="http://schemas.microsoft.com/office/drawing/2014/main" id="{B1413BCB-8D45-6F87-20FD-ACA951C5C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199" y="235666"/>
            <a:ext cx="899189" cy="269123"/>
          </a:xfrm>
          <a:prstGeom prst="rect">
            <a:avLst/>
          </a:prstGeom>
        </p:spPr>
      </p:pic>
      <p:pic>
        <p:nvPicPr>
          <p:cNvPr id="3" name="Picture 2">
            <a:extLst>
              <a:ext uri="{FF2B5EF4-FFF2-40B4-BE49-F238E27FC236}">
                <a16:creationId xmlns:a16="http://schemas.microsoft.com/office/drawing/2014/main" id="{DB12932E-9B8B-1762-5528-BAB7CD8513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7112" y="294111"/>
            <a:ext cx="1277454" cy="185552"/>
          </a:xfrm>
          <a:prstGeom prst="rect">
            <a:avLst/>
          </a:prstGeom>
        </p:spPr>
      </p:pic>
    </p:spTree>
    <p:extLst>
      <p:ext uri="{BB962C8B-B14F-4D97-AF65-F5344CB8AC3E}">
        <p14:creationId xmlns:p14="http://schemas.microsoft.com/office/powerpoint/2010/main" val="1898077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1">
          <a:extLst>
            <a:ext uri="{FF2B5EF4-FFF2-40B4-BE49-F238E27FC236}">
              <a16:creationId xmlns:a16="http://schemas.microsoft.com/office/drawing/2014/main" id="{236A98B9-01C4-A3C1-FDCE-BEC2C8E43E85}"/>
            </a:ext>
          </a:extLst>
        </p:cNvPr>
        <p:cNvGrpSpPr/>
        <p:nvPr/>
      </p:nvGrpSpPr>
      <p:grpSpPr>
        <a:xfrm>
          <a:off x="0" y="0"/>
          <a:ext cx="0" cy="0"/>
          <a:chOff x="0" y="0"/>
          <a:chExt cx="0" cy="0"/>
        </a:xfrm>
      </p:grpSpPr>
      <p:pic>
        <p:nvPicPr>
          <p:cNvPr id="343" name="Google Shape;343;p48">
            <a:extLst>
              <a:ext uri="{FF2B5EF4-FFF2-40B4-BE49-F238E27FC236}">
                <a16:creationId xmlns:a16="http://schemas.microsoft.com/office/drawing/2014/main" id="{50D612D2-CA98-4386-0071-C29EDD81E37F}"/>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984076" y="216076"/>
            <a:ext cx="1709174" cy="249525"/>
          </a:xfrm>
          <a:prstGeom prst="rect">
            <a:avLst/>
          </a:prstGeom>
          <a:noFill/>
          <a:ln>
            <a:noFill/>
          </a:ln>
        </p:spPr>
      </p:pic>
      <p:sp>
        <p:nvSpPr>
          <p:cNvPr id="3" name="Title 17">
            <a:extLst>
              <a:ext uri="{FF2B5EF4-FFF2-40B4-BE49-F238E27FC236}">
                <a16:creationId xmlns:a16="http://schemas.microsoft.com/office/drawing/2014/main" id="{059EDC4C-E41A-6147-4EF6-2108F016F5E2}"/>
              </a:ext>
            </a:extLst>
          </p:cNvPr>
          <p:cNvSpPr txBox="1">
            <a:spLocks noGrp="1"/>
          </p:cNvSpPr>
          <p:nvPr>
            <p:ph type="title" idx="4294967295"/>
          </p:nvPr>
        </p:nvSpPr>
        <p:spPr>
          <a:xfrm>
            <a:off x="435522" y="111829"/>
            <a:ext cx="8439150" cy="250825"/>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r>
              <a:rPr lang="en-US" sz="2400" b="1" kern="1200" dirty="0">
                <a:solidFill>
                  <a:srgbClr val="C00000"/>
                </a:solidFill>
                <a:latin typeface="Montserrat" panose="00000500000000000000" pitchFamily="2" charset="0"/>
                <a:ea typeface="Open Sans" panose="020B0606030504020204" pitchFamily="34" charset="0"/>
                <a:cs typeface="Open Sans" panose="020B0606030504020204" pitchFamily="34" charset="0"/>
              </a:rPr>
              <a:t>ERP Change Impacts</a:t>
            </a:r>
          </a:p>
        </p:txBody>
      </p:sp>
      <p:sp>
        <p:nvSpPr>
          <p:cNvPr id="4" name="Slide Number Placeholder 3">
            <a:extLst>
              <a:ext uri="{FF2B5EF4-FFF2-40B4-BE49-F238E27FC236}">
                <a16:creationId xmlns:a16="http://schemas.microsoft.com/office/drawing/2014/main" id="{AE041E4C-0C51-A573-AC14-D275E1FB23CA}"/>
              </a:ext>
              <a:ext uri="{C183D7F6-B498-43B3-948B-1728B52AA6E4}">
                <adec:decorative xmlns:adec="http://schemas.microsoft.com/office/drawing/2017/decorative" val="1"/>
              </a:ext>
            </a:extLst>
          </p:cNvPr>
          <p:cNvSpPr>
            <a:spLocks noGrp="1"/>
          </p:cNvSpPr>
          <p:nvPr>
            <p:ph type="sldNum" idx="12"/>
          </p:nvPr>
        </p:nvSpPr>
        <p:spPr/>
        <p:txBody>
          <a:bodyPr/>
          <a:lstStyle/>
          <a:p>
            <a:fld id="{00000000-1234-1234-1234-123412341234}" type="slidenum">
              <a:rPr lang="en" smtClean="0"/>
              <a:pPr/>
              <a:t>34</a:t>
            </a:fld>
            <a:endParaRPr lang="en"/>
          </a:p>
        </p:txBody>
      </p:sp>
      <p:graphicFrame>
        <p:nvGraphicFramePr>
          <p:cNvPr id="5" name="Table 3">
            <a:extLst>
              <a:ext uri="{FF2B5EF4-FFF2-40B4-BE49-F238E27FC236}">
                <a16:creationId xmlns:a16="http://schemas.microsoft.com/office/drawing/2014/main" id="{253E83D0-329E-89BE-0825-B9FC2DF5B6BC}"/>
              </a:ext>
            </a:extLst>
          </p:cNvPr>
          <p:cNvGraphicFramePr>
            <a:graphicFrameLocks noGrp="1"/>
          </p:cNvGraphicFramePr>
          <p:nvPr/>
        </p:nvGraphicFramePr>
        <p:xfrm>
          <a:off x="446118" y="718184"/>
          <a:ext cx="8291708" cy="1347873"/>
        </p:xfrm>
        <a:graphic>
          <a:graphicData uri="http://schemas.openxmlformats.org/drawingml/2006/table">
            <a:tbl>
              <a:tblPr firstRow="1" bandRow="1"/>
              <a:tblGrid>
                <a:gridCol w="1482548">
                  <a:extLst>
                    <a:ext uri="{9D8B030D-6E8A-4147-A177-3AD203B41FA5}">
                      <a16:colId xmlns:a16="http://schemas.microsoft.com/office/drawing/2014/main" val="1624069861"/>
                    </a:ext>
                  </a:extLst>
                </a:gridCol>
                <a:gridCol w="6809160">
                  <a:extLst>
                    <a:ext uri="{9D8B030D-6E8A-4147-A177-3AD203B41FA5}">
                      <a16:colId xmlns:a16="http://schemas.microsoft.com/office/drawing/2014/main" val="2209817847"/>
                    </a:ext>
                  </a:extLst>
                </a:gridCol>
              </a:tblGrid>
              <a:tr h="201063">
                <a:tc>
                  <a:txBody>
                    <a:bodyPr/>
                    <a:lstStyle/>
                    <a:p>
                      <a:pPr algn="ctr"/>
                      <a:endParaRPr lang="en-US" sz="800" b="1" dirty="0">
                        <a:latin typeface="Montserrat"/>
                      </a:endParaRPr>
                    </a:p>
                  </a:txBody>
                  <a:tcPr marL="68580" marR="68580" marT="34290" marB="34290"/>
                </a:tc>
                <a:tc>
                  <a:txBody>
                    <a:bodyPr/>
                    <a:lstStyle/>
                    <a:p>
                      <a:r>
                        <a:rPr lang="en-US" sz="800" b="1" dirty="0">
                          <a:solidFill>
                            <a:schemeClr val="bg1"/>
                          </a:solidFill>
                          <a:latin typeface="Montserrat" panose="00000500000000000000" pitchFamily="2" charset="0"/>
                        </a:rPr>
                        <a:t>Future State</a:t>
                      </a:r>
                    </a:p>
                  </a:txBody>
                  <a:tcPr marL="68580" marR="68580" marT="34290" marB="34290">
                    <a:solidFill>
                      <a:schemeClr val="bg2"/>
                    </a:solidFill>
                  </a:tcPr>
                </a:tc>
                <a:extLst>
                  <a:ext uri="{0D108BD9-81ED-4DB2-BD59-A6C34878D82A}">
                    <a16:rowId xmlns:a16="http://schemas.microsoft.com/office/drawing/2014/main" val="1190395779"/>
                  </a:ext>
                </a:extLst>
              </a:tr>
              <a:tr h="278130">
                <a:tc>
                  <a:txBody>
                    <a:bodyPr/>
                    <a:lstStyle/>
                    <a:p>
                      <a:pPr algn="ctr"/>
                      <a:r>
                        <a:rPr lang="en-US" sz="800" b="1" dirty="0">
                          <a:latin typeface="Montserrat"/>
                        </a:rPr>
                        <a:t>Cash Management</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b="1" i="0" u="none" strike="noStrike" cap="none" dirty="0">
                          <a:solidFill>
                            <a:srgbClr val="000000"/>
                          </a:solidFill>
                          <a:effectLst/>
                          <a:latin typeface="Montserrat"/>
                          <a:ea typeface="Arial"/>
                          <a:cs typeface="Arial"/>
                          <a:sym typeface="Arial"/>
                        </a:rPr>
                        <a:t>All workflows will be new. </a:t>
                      </a:r>
                      <a:r>
                        <a:rPr lang="en-US" sz="800" b="0" i="0" u="none" strike="noStrike" cap="none" dirty="0">
                          <a:solidFill>
                            <a:srgbClr val="000000"/>
                          </a:solidFill>
                          <a:effectLst/>
                          <a:latin typeface="Montserrat"/>
                          <a:ea typeface="Arial"/>
                          <a:cs typeface="Arial"/>
                        </a:rPr>
                        <a:t>Oracle allows for </a:t>
                      </a:r>
                      <a:r>
                        <a:rPr lang="en-US" sz="800" b="1" i="0" u="none" strike="noStrike" cap="none" dirty="0">
                          <a:solidFill>
                            <a:srgbClr val="000000"/>
                          </a:solidFill>
                          <a:effectLst/>
                          <a:latin typeface="Montserrat"/>
                          <a:ea typeface="Arial"/>
                          <a:cs typeface="Arial"/>
                        </a:rPr>
                        <a:t>Automated</a:t>
                      </a:r>
                      <a:r>
                        <a:rPr lang="en-US" sz="800" b="1" i="0" u="none" strike="noStrike" cap="none" dirty="0">
                          <a:solidFill>
                            <a:srgbClr val="000000"/>
                          </a:solidFill>
                          <a:effectLst/>
                          <a:latin typeface="Montserrat"/>
                          <a:ea typeface="Arial"/>
                          <a:cs typeface="Arial"/>
                          <a:sym typeface="Arial"/>
                        </a:rPr>
                        <a:t> reconciliation, NET NEW </a:t>
                      </a:r>
                      <a:r>
                        <a:rPr lang="en-US" sz="800" b="0" i="0" u="none" strike="noStrike" cap="none" dirty="0">
                          <a:solidFill>
                            <a:srgbClr val="000000"/>
                          </a:solidFill>
                          <a:effectLst/>
                          <a:latin typeface="Montserrat"/>
                          <a:ea typeface="Arial"/>
                          <a:cs typeface="Arial"/>
                        </a:rPr>
                        <a:t>processes. ONLY impacts central accounting. </a:t>
                      </a:r>
                      <a:endParaRPr lang="en-US" sz="800" dirty="0">
                        <a:latin typeface="Montserrat" panose="00000500000000000000" pitchFamily="2" charset="0"/>
                      </a:endParaRPr>
                    </a:p>
                  </a:txBody>
                  <a:tcPr marL="68580" marR="68580" marT="34290" marB="34290"/>
                </a:tc>
                <a:extLst>
                  <a:ext uri="{0D108BD9-81ED-4DB2-BD59-A6C34878D82A}">
                    <a16:rowId xmlns:a16="http://schemas.microsoft.com/office/drawing/2014/main" val="1015269181"/>
                  </a:ext>
                </a:extLst>
              </a:tr>
              <a:tr h="297180">
                <a:tc>
                  <a:txBody>
                    <a:bodyPr/>
                    <a:lstStyle/>
                    <a:p>
                      <a:pPr algn="ctr"/>
                      <a:r>
                        <a:rPr lang="en-US" sz="800" b="1" dirty="0">
                          <a:latin typeface="Montserrat"/>
                        </a:rPr>
                        <a:t>Fixed Assets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b="0" i="0" u="none" strike="noStrike" cap="none" dirty="0">
                          <a:solidFill>
                            <a:srgbClr val="000000"/>
                          </a:solidFill>
                          <a:effectLst/>
                          <a:latin typeface="Montserrat"/>
                          <a:ea typeface="Arial"/>
                          <a:cs typeface="Arial"/>
                          <a:sym typeface="Arial"/>
                        </a:rPr>
                        <a:t>Ability to upload or manually add, manage, depreciate, and track fixed assets in WolfieONE. </a:t>
                      </a:r>
                      <a:r>
                        <a:rPr lang="en-US" sz="800" b="1" i="0" u="none" strike="noStrike" cap="none" dirty="0">
                          <a:solidFill>
                            <a:srgbClr val="000000"/>
                          </a:solidFill>
                          <a:effectLst/>
                          <a:latin typeface="Montserrat"/>
                          <a:ea typeface="Arial"/>
                          <a:cs typeface="Arial"/>
                          <a:sym typeface="Arial"/>
                        </a:rPr>
                        <a:t>Net new processes </a:t>
                      </a:r>
                      <a:r>
                        <a:rPr lang="en-US" sz="800" b="0" i="0" u="none" strike="noStrike" cap="none" dirty="0">
                          <a:solidFill>
                            <a:srgbClr val="000000"/>
                          </a:solidFill>
                          <a:effectLst/>
                          <a:latin typeface="Montserrat"/>
                          <a:ea typeface="Arial"/>
                          <a:cs typeface="Arial"/>
                          <a:sym typeface="Arial"/>
                        </a:rPr>
                        <a:t>will require training. </a:t>
                      </a:r>
                      <a:r>
                        <a:rPr lang="en-US" sz="800" b="1" i="0" u="none" strike="noStrike" cap="none" dirty="0">
                          <a:solidFill>
                            <a:srgbClr val="000000"/>
                          </a:solidFill>
                          <a:effectLst/>
                          <a:latin typeface="Montserrat"/>
                          <a:ea typeface="Arial"/>
                          <a:cs typeface="Arial"/>
                          <a:sym typeface="Arial"/>
                        </a:rPr>
                        <a:t>Gaining visibility into assets </a:t>
                      </a:r>
                      <a:r>
                        <a:rPr lang="en-US" sz="800" b="0" i="0" u="none" strike="noStrike" cap="none" dirty="0">
                          <a:solidFill>
                            <a:srgbClr val="000000"/>
                          </a:solidFill>
                          <a:effectLst/>
                          <a:latin typeface="Montserrat"/>
                          <a:ea typeface="Arial"/>
                          <a:cs typeface="Arial"/>
                          <a:sym typeface="Arial"/>
                        </a:rPr>
                        <a:t>value/depreciation/financial details, automation of data capture and reporting.</a:t>
                      </a:r>
                    </a:p>
                  </a:txBody>
                  <a:tcPr marL="68580" marR="68580" marT="34290" marB="34290"/>
                </a:tc>
                <a:extLst>
                  <a:ext uri="{0D108BD9-81ED-4DB2-BD59-A6C34878D82A}">
                    <a16:rowId xmlns:a16="http://schemas.microsoft.com/office/drawing/2014/main" val="1199672079"/>
                  </a:ext>
                </a:extLst>
              </a:tr>
              <a:tr h="525780">
                <a:tc>
                  <a:txBody>
                    <a:bodyPr/>
                    <a:lstStyle/>
                    <a:p>
                      <a:pPr algn="ctr"/>
                      <a:r>
                        <a:rPr lang="en-US" sz="800" b="1" dirty="0">
                          <a:latin typeface="Montserrat"/>
                        </a:rPr>
                        <a:t>Payables (AP)</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a:latin typeface="Montserrat"/>
                        </a:rPr>
                        <a:t>Leveraging functionality for </a:t>
                      </a:r>
                      <a:r>
                        <a:rPr lang="en-US" sz="800" b="1" dirty="0">
                          <a:latin typeface="Montserrat"/>
                        </a:rPr>
                        <a:t>patient refunds, student refunds, travel reimbursements </a:t>
                      </a:r>
                      <a:r>
                        <a:rPr lang="en-US" sz="800" b="0" dirty="0">
                          <a:latin typeface="Montserrat"/>
                        </a:rPr>
                        <a:t>and department refunds (departments refunding a customer that they billed through AR). Moving to Oracle Cloud.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800" b="1" dirty="0">
                        <a:latin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b="1" kern="1200" dirty="0">
                          <a:solidFill>
                            <a:schemeClr val="tx1"/>
                          </a:solidFill>
                          <a:effectLst/>
                          <a:latin typeface="Montserrat" panose="00000500000000000000" pitchFamily="2" charset="0"/>
                          <a:ea typeface="+mn-ea"/>
                          <a:cs typeface="+mn-cs"/>
                        </a:rPr>
                        <a:t>1099/1042 </a:t>
                      </a:r>
                      <a:r>
                        <a:rPr lang="en-US" sz="800" kern="1200" dirty="0">
                          <a:solidFill>
                            <a:schemeClr val="tx1"/>
                          </a:solidFill>
                          <a:effectLst/>
                          <a:latin typeface="Montserrat" panose="00000500000000000000" pitchFamily="2" charset="0"/>
                          <a:ea typeface="+mn-ea"/>
                          <a:cs typeface="+mn-cs"/>
                        </a:rPr>
                        <a:t>Reporting and Withholding will be new for </a:t>
                      </a:r>
                      <a:r>
                        <a:rPr lang="en-US" sz="800" b="1" kern="1200" dirty="0">
                          <a:solidFill>
                            <a:schemeClr val="tx1"/>
                          </a:solidFill>
                          <a:effectLst/>
                          <a:latin typeface="Montserrat" panose="00000500000000000000" pitchFamily="2" charset="0"/>
                          <a:ea typeface="+mn-ea"/>
                          <a:cs typeface="+mn-cs"/>
                        </a:rPr>
                        <a:t>SBF </a:t>
                      </a:r>
                      <a:r>
                        <a:rPr lang="en-US" sz="800" kern="1200" dirty="0">
                          <a:solidFill>
                            <a:schemeClr val="tx1"/>
                          </a:solidFill>
                          <a:effectLst/>
                          <a:latin typeface="Montserrat" panose="00000500000000000000" pitchFamily="2" charset="0"/>
                          <a:ea typeface="+mn-ea"/>
                          <a:cs typeface="+mn-cs"/>
                        </a:rPr>
                        <a:t>and will require training. </a:t>
                      </a:r>
                      <a:endParaRPr lang="en-US" sz="800" b="1" dirty="0">
                        <a:latin typeface="Montserrat" panose="00000500000000000000" pitchFamily="2" charset="0"/>
                      </a:endParaRPr>
                    </a:p>
                  </a:txBody>
                  <a:tcPr marL="68580" marR="68580" marT="34290" marB="34290"/>
                </a:tc>
                <a:extLst>
                  <a:ext uri="{0D108BD9-81ED-4DB2-BD59-A6C34878D82A}">
                    <a16:rowId xmlns:a16="http://schemas.microsoft.com/office/drawing/2014/main" val="1129243400"/>
                  </a:ext>
                </a:extLst>
              </a:tr>
            </a:tbl>
          </a:graphicData>
        </a:graphic>
      </p:graphicFrame>
      <p:graphicFrame>
        <p:nvGraphicFramePr>
          <p:cNvPr id="6" name="Table 3">
            <a:extLst>
              <a:ext uri="{FF2B5EF4-FFF2-40B4-BE49-F238E27FC236}">
                <a16:creationId xmlns:a16="http://schemas.microsoft.com/office/drawing/2014/main" id="{2BD01E6A-BDAC-CEA8-F72F-753D901DF365}"/>
              </a:ext>
            </a:extLst>
          </p:cNvPr>
          <p:cNvGraphicFramePr>
            <a:graphicFrameLocks noGrp="1"/>
          </p:cNvGraphicFramePr>
          <p:nvPr>
            <p:extLst>
              <p:ext uri="{D42A27DB-BD31-4B8C-83A1-F6EECF244321}">
                <p14:modId xmlns:p14="http://schemas.microsoft.com/office/powerpoint/2010/main" val="4198329722"/>
              </p:ext>
            </p:extLst>
          </p:nvPr>
        </p:nvGraphicFramePr>
        <p:xfrm>
          <a:off x="449507" y="2063651"/>
          <a:ext cx="8288318" cy="2453640"/>
        </p:xfrm>
        <a:graphic>
          <a:graphicData uri="http://schemas.openxmlformats.org/drawingml/2006/table">
            <a:tbl>
              <a:tblPr firstRow="1" bandRow="1"/>
              <a:tblGrid>
                <a:gridCol w="1479306">
                  <a:extLst>
                    <a:ext uri="{9D8B030D-6E8A-4147-A177-3AD203B41FA5}">
                      <a16:colId xmlns:a16="http://schemas.microsoft.com/office/drawing/2014/main" val="1624069861"/>
                    </a:ext>
                  </a:extLst>
                </a:gridCol>
                <a:gridCol w="6809012">
                  <a:extLst>
                    <a:ext uri="{9D8B030D-6E8A-4147-A177-3AD203B41FA5}">
                      <a16:colId xmlns:a16="http://schemas.microsoft.com/office/drawing/2014/main" val="1921227290"/>
                    </a:ext>
                  </a:extLst>
                </a:gridCol>
              </a:tblGrid>
              <a:tr h="1211580">
                <a:tc>
                  <a:txBody>
                    <a:bodyPr/>
                    <a:lstStyle/>
                    <a:p>
                      <a:pPr algn="ctr"/>
                      <a:r>
                        <a:rPr lang="en-US" sz="800" b="1" dirty="0">
                          <a:latin typeface="Montserrat" panose="00000500000000000000" pitchFamily="2" charset="0"/>
                        </a:rPr>
                        <a:t>Receivables (AR)</a:t>
                      </a:r>
                    </a:p>
                  </a:txBody>
                  <a:tcPr marL="68580" marR="68580" marT="34290" marB="34290">
                    <a:solidFill>
                      <a:schemeClr val="bg1"/>
                    </a:solidFill>
                  </a:tcPr>
                </a:tc>
                <a:tc>
                  <a:txBody>
                    <a:bodyPr/>
                    <a:lstStyle/>
                    <a:p>
                      <a:pPr marL="171450" lvl="0" indent="-171450">
                        <a:buFontTx/>
                        <a:buChar char="-"/>
                      </a:pPr>
                      <a:r>
                        <a:rPr lang="en-US" sz="800" b="1" i="0" u="none" strike="noStrike" cap="none">
                          <a:solidFill>
                            <a:srgbClr val="000000"/>
                          </a:solidFill>
                          <a:effectLst/>
                          <a:latin typeface="Montserrat" panose="00000500000000000000" pitchFamily="2" charset="0"/>
                          <a:ea typeface="Arial"/>
                          <a:cs typeface="Arial"/>
                          <a:sym typeface="Arial"/>
                        </a:rPr>
                        <a:t>New processes will require training: invoicing external clients, balance reconciliation</a:t>
                      </a:r>
                      <a:r>
                        <a:rPr lang="en-US" sz="800" b="0" i="0" u="none" strike="noStrike" cap="none">
                          <a:solidFill>
                            <a:srgbClr val="000000"/>
                          </a:solidFill>
                          <a:effectLst/>
                          <a:latin typeface="Montserrat" panose="00000500000000000000" pitchFamily="2" charset="0"/>
                          <a:ea typeface="Arial"/>
                          <a:cs typeface="Arial"/>
                          <a:sym typeface="Arial"/>
                        </a:rPr>
                        <a:t> (not done in the current state), </a:t>
                      </a:r>
                      <a:r>
                        <a:rPr lang="en-US" sz="800" b="1" i="0" u="none" strike="noStrike" cap="none">
                          <a:solidFill>
                            <a:srgbClr val="000000"/>
                          </a:solidFill>
                          <a:effectLst/>
                          <a:latin typeface="Montserrat" panose="00000500000000000000" pitchFamily="2" charset="0"/>
                          <a:ea typeface="Arial"/>
                          <a:cs typeface="Arial"/>
                          <a:sym typeface="Arial"/>
                        </a:rPr>
                        <a:t>creating invoices in ERP, creating and applying receipts</a:t>
                      </a:r>
                      <a:r>
                        <a:rPr lang="en-US" sz="800" b="0" i="0" u="none" strike="noStrike" cap="none">
                          <a:solidFill>
                            <a:srgbClr val="000000"/>
                          </a:solidFill>
                          <a:effectLst/>
                          <a:latin typeface="Montserrat" panose="00000500000000000000" pitchFamily="2" charset="0"/>
                          <a:ea typeface="Arial"/>
                          <a:cs typeface="Arial"/>
                          <a:sym typeface="Arial"/>
                        </a:rPr>
                        <a:t>, using </a:t>
                      </a:r>
                      <a:r>
                        <a:rPr lang="en-US" sz="800" b="0" i="1" u="none" strike="noStrike" cap="none">
                          <a:solidFill>
                            <a:srgbClr val="000000"/>
                          </a:solidFill>
                          <a:effectLst/>
                          <a:latin typeface="Montserrat" panose="00000500000000000000" pitchFamily="2" charset="0"/>
                          <a:ea typeface="Arial"/>
                          <a:cs typeface="Arial"/>
                          <a:sym typeface="Arial"/>
                        </a:rPr>
                        <a:t>infolets</a:t>
                      </a:r>
                      <a:r>
                        <a:rPr lang="en-US" sz="800" b="0" i="0" u="none" strike="noStrike" cap="none">
                          <a:solidFill>
                            <a:srgbClr val="000000"/>
                          </a:solidFill>
                          <a:effectLst/>
                          <a:latin typeface="Montserrat" panose="00000500000000000000" pitchFamily="2" charset="0"/>
                          <a:ea typeface="Arial"/>
                          <a:cs typeface="Arial"/>
                          <a:sym typeface="Arial"/>
                        </a:rPr>
                        <a:t> and </a:t>
                      </a:r>
                      <a:r>
                        <a:rPr lang="en-US" sz="800" b="0" i="1" u="none" strike="noStrike" cap="none">
                          <a:solidFill>
                            <a:srgbClr val="000000"/>
                          </a:solidFill>
                          <a:effectLst/>
                          <a:latin typeface="Montserrat" panose="00000500000000000000" pitchFamily="2" charset="0"/>
                          <a:ea typeface="Arial"/>
                          <a:cs typeface="Arial"/>
                          <a:sym typeface="Arial"/>
                        </a:rPr>
                        <a:t>watchlists</a:t>
                      </a:r>
                      <a:r>
                        <a:rPr lang="en-US" sz="800" b="0" i="0" u="none" strike="noStrike" cap="none">
                          <a:solidFill>
                            <a:srgbClr val="000000"/>
                          </a:solidFill>
                          <a:effectLst/>
                          <a:latin typeface="Montserrat" panose="00000500000000000000" pitchFamily="2" charset="0"/>
                          <a:ea typeface="Arial"/>
                          <a:cs typeface="Arial"/>
                          <a:sym typeface="Arial"/>
                        </a:rPr>
                        <a:t>.</a:t>
                      </a:r>
                    </a:p>
                    <a:p>
                      <a:pPr marL="0" lvl="0" indent="0">
                        <a:buFontTx/>
                        <a:buNone/>
                      </a:pPr>
                      <a:endParaRPr lang="en-US" sz="800" b="0" i="0" u="none" strike="noStrike" cap="none">
                        <a:solidFill>
                          <a:srgbClr val="000000"/>
                        </a:solidFill>
                        <a:effectLst/>
                        <a:latin typeface="Montserrat" panose="00000500000000000000" pitchFamily="2" charset="0"/>
                        <a:ea typeface="Arial"/>
                        <a:cs typeface="Arial"/>
                        <a:sym typeface="Arial"/>
                      </a:endParaRPr>
                    </a:p>
                    <a:p>
                      <a:pPr marL="171450" lvl="0" indent="-171450">
                        <a:buFontTx/>
                        <a:buChar char="-"/>
                      </a:pPr>
                      <a:r>
                        <a:rPr lang="en-US" sz="800" b="1" i="0" u="none" strike="noStrike" cap="none">
                          <a:solidFill>
                            <a:srgbClr val="000000"/>
                          </a:solidFill>
                          <a:effectLst/>
                          <a:latin typeface="Montserrat" panose="00000500000000000000" pitchFamily="2" charset="0"/>
                          <a:ea typeface="Arial"/>
                          <a:cs typeface="Arial"/>
                          <a:sym typeface="Arial"/>
                        </a:rPr>
                        <a:t>Decentralized AR model </a:t>
                      </a:r>
                      <a:r>
                        <a:rPr lang="en-US" sz="800" b="0" i="0" u="none" strike="noStrike" cap="none">
                          <a:solidFill>
                            <a:srgbClr val="000000"/>
                          </a:solidFill>
                          <a:effectLst/>
                          <a:latin typeface="Montserrat" panose="00000500000000000000" pitchFamily="2" charset="0"/>
                          <a:ea typeface="Arial"/>
                          <a:cs typeface="Arial"/>
                          <a:sym typeface="Arial"/>
                        </a:rPr>
                        <a:t>distributes the workload across department (for external invoices) and improves accountability while requiring more unit level training</a:t>
                      </a:r>
                    </a:p>
                    <a:p>
                      <a:pPr marL="0" lvl="0" indent="0">
                        <a:buFontTx/>
                        <a:buNone/>
                      </a:pPr>
                      <a:endParaRPr lang="en-US" sz="800" b="0" i="0" u="none" strike="noStrike" cap="none">
                        <a:solidFill>
                          <a:srgbClr val="000000"/>
                        </a:solidFill>
                        <a:effectLst/>
                        <a:latin typeface="Montserrat" panose="00000500000000000000" pitchFamily="2" charset="0"/>
                        <a:ea typeface="Arial"/>
                        <a:cs typeface="Arial"/>
                        <a:sym typeface="Arial"/>
                      </a:endParaRPr>
                    </a:p>
                    <a:p>
                      <a:pPr marL="171450" lvl="0" indent="-171450">
                        <a:buFontTx/>
                        <a:buChar char="-"/>
                      </a:pPr>
                      <a:r>
                        <a:rPr lang="en-US" sz="800" b="0" i="0" u="none" strike="noStrike" cap="none">
                          <a:solidFill>
                            <a:srgbClr val="000000"/>
                          </a:solidFill>
                          <a:effectLst/>
                          <a:latin typeface="Montserrat" panose="00000500000000000000" pitchFamily="2" charset="0"/>
                          <a:ea typeface="Arial"/>
                          <a:cs typeface="Arial"/>
                          <a:sym typeface="Arial"/>
                        </a:rPr>
                        <a:t>Increased </a:t>
                      </a:r>
                      <a:r>
                        <a:rPr lang="en-US" sz="800" b="1" i="0" u="none" strike="noStrike" cap="none">
                          <a:solidFill>
                            <a:srgbClr val="000000"/>
                          </a:solidFill>
                          <a:effectLst/>
                          <a:latin typeface="Montserrat" panose="00000500000000000000" pitchFamily="2" charset="0"/>
                          <a:ea typeface="Arial"/>
                          <a:cs typeface="Arial"/>
                          <a:sym typeface="Arial"/>
                        </a:rPr>
                        <a:t>visibility into external billings and better financial reporting </a:t>
                      </a:r>
                      <a:endParaRPr lang="en-US" sz="800" b="0" i="0" u="none" strike="noStrike" cap="none">
                        <a:solidFill>
                          <a:srgbClr val="000000"/>
                        </a:solidFill>
                        <a:effectLst/>
                        <a:latin typeface="Montserrat" panose="00000500000000000000" pitchFamily="2" charset="0"/>
                        <a:ea typeface="Arial"/>
                        <a:cs typeface="Arial"/>
                        <a:sym typeface="Arial"/>
                      </a:endParaRPr>
                    </a:p>
                    <a:p>
                      <a:pPr marL="0" lvl="0" indent="0">
                        <a:buFontTx/>
                        <a:buNone/>
                      </a:pPr>
                      <a:endParaRPr lang="en-US" sz="800" b="0" i="0" u="none" strike="noStrike" cap="none">
                        <a:solidFill>
                          <a:srgbClr val="000000"/>
                        </a:solidFill>
                        <a:effectLst/>
                        <a:latin typeface="Montserrat" panose="00000500000000000000" pitchFamily="2" charset="0"/>
                        <a:ea typeface="Arial"/>
                        <a:cs typeface="Arial"/>
                        <a:sym typeface="Arial"/>
                      </a:endParaRPr>
                    </a:p>
                    <a:p>
                      <a:pPr marL="171450" lvl="0" indent="-171450">
                        <a:buFontTx/>
                        <a:buChar char="-"/>
                      </a:pPr>
                      <a:r>
                        <a:rPr lang="en-US" sz="800" b="0" i="0" u="none" strike="noStrike" cap="none">
                          <a:solidFill>
                            <a:srgbClr val="000000"/>
                          </a:solidFill>
                          <a:effectLst/>
                          <a:latin typeface="Montserrat"/>
                          <a:ea typeface="Arial"/>
                          <a:cs typeface="Arial"/>
                          <a:sym typeface="Arial"/>
                        </a:rPr>
                        <a:t>Data natively integrated with the General Ledger, enabling the tracking of </a:t>
                      </a:r>
                      <a:r>
                        <a:rPr lang="en-US" sz="800" b="0" i="0" u="none" strike="noStrike" cap="none">
                          <a:solidFill>
                            <a:srgbClr val="000000"/>
                          </a:solidFill>
                          <a:effectLst/>
                          <a:latin typeface="Montserrat"/>
                          <a:ea typeface="Arial"/>
                          <a:cs typeface="Arial"/>
                        </a:rPr>
                        <a:t>external receivables, aligning with our </a:t>
                      </a:r>
                      <a:r>
                        <a:rPr lang="en-US" sz="800" b="0" i="1" u="none" strike="noStrike" cap="none">
                          <a:solidFill>
                            <a:srgbClr val="000000"/>
                          </a:solidFill>
                          <a:effectLst/>
                          <a:latin typeface="Montserrat"/>
                          <a:ea typeface="Arial"/>
                          <a:cs typeface="Arial"/>
                        </a:rPr>
                        <a:t>Optimized Operations &amp; Processes </a:t>
                      </a:r>
                      <a:r>
                        <a:rPr lang="en-US" sz="800" b="0" i="0" u="none" strike="noStrike" cap="none">
                          <a:solidFill>
                            <a:srgbClr val="000000"/>
                          </a:solidFill>
                          <a:effectLst/>
                          <a:latin typeface="Montserrat"/>
                          <a:ea typeface="Arial"/>
                          <a:cs typeface="Arial"/>
                        </a:rPr>
                        <a:t>principle.</a:t>
                      </a:r>
                      <a:endParaRPr lang="en-US" sz="800" b="0" i="0" u="none" strike="noStrike" cap="none">
                        <a:solidFill>
                          <a:srgbClr val="000000"/>
                        </a:solidFill>
                        <a:effectLst/>
                        <a:latin typeface="Montserrat"/>
                        <a:ea typeface="Arial"/>
                        <a:cs typeface="Arial"/>
                        <a:sym typeface="Arial"/>
                      </a:endParaRPr>
                    </a:p>
                  </a:txBody>
                  <a:tcPr marL="68580" marR="68580" marT="34290" marB="34290"/>
                </a:tc>
                <a:extLst>
                  <a:ext uri="{0D108BD9-81ED-4DB2-BD59-A6C34878D82A}">
                    <a16:rowId xmlns:a16="http://schemas.microsoft.com/office/drawing/2014/main" val="1015269181"/>
                  </a:ext>
                </a:extLst>
              </a:tr>
              <a:tr h="868680">
                <a:tc>
                  <a:txBody>
                    <a:bodyPr/>
                    <a:lstStyle/>
                    <a:p>
                      <a:pPr algn="ctr"/>
                      <a:r>
                        <a:rPr lang="en-US" sz="800" b="1" dirty="0">
                          <a:latin typeface="Montserrat" panose="00000500000000000000" pitchFamily="2" charset="0"/>
                        </a:rPr>
                        <a:t>General Ledger</a:t>
                      </a:r>
                    </a:p>
                    <a:p>
                      <a:pPr algn="ctr"/>
                      <a:r>
                        <a:rPr lang="en-US" sz="800" b="1" dirty="0">
                          <a:latin typeface="Montserrat" panose="00000500000000000000" pitchFamily="2" charset="0"/>
                        </a:rPr>
                        <a:t>(GL)</a:t>
                      </a:r>
                    </a:p>
                  </a:txBody>
                  <a:tcPr marL="68580" marR="68580" marT="34290" marB="34290">
                    <a:solidFill>
                      <a:schemeClr val="bg1"/>
                    </a:solidFill>
                  </a:tcPr>
                </a:tc>
                <a:tc>
                  <a:txBody>
                    <a:bodyPr/>
                    <a:lstStyle/>
                    <a:p>
                      <a:pPr lvl="0"/>
                      <a:r>
                        <a:rPr lang="en-US" sz="800" b="0" i="0" u="none" strike="noStrike" cap="none" dirty="0">
                          <a:solidFill>
                            <a:srgbClr val="000000"/>
                          </a:solidFill>
                          <a:effectLst/>
                          <a:latin typeface="Montserrat" panose="00000500000000000000" pitchFamily="2" charset="0"/>
                          <a:ea typeface="Arial"/>
                          <a:cs typeface="Arial"/>
                          <a:sym typeface="Arial"/>
                        </a:rPr>
                        <a:t>Net new processes will require training.</a:t>
                      </a:r>
                    </a:p>
                    <a:p>
                      <a:pPr lvl="0"/>
                      <a:endParaRPr lang="en-US" sz="800" b="0" i="0" u="none" strike="noStrike" cap="none" dirty="0">
                        <a:solidFill>
                          <a:srgbClr val="000000"/>
                        </a:solidFill>
                        <a:effectLst/>
                        <a:latin typeface="Montserrat" panose="00000500000000000000" pitchFamily="2" charset="0"/>
                        <a:ea typeface="Arial"/>
                        <a:cs typeface="Arial"/>
                        <a:sym typeface="Arial"/>
                      </a:endParaRPr>
                    </a:p>
                    <a:p>
                      <a:pPr marL="171450" lvl="0" indent="-171450">
                        <a:buFontTx/>
                        <a:buChar char="-"/>
                      </a:pPr>
                      <a:r>
                        <a:rPr lang="en-US" sz="800" b="0" i="0" u="none" strike="noStrike" cap="none" dirty="0">
                          <a:solidFill>
                            <a:srgbClr val="000000"/>
                          </a:solidFill>
                          <a:effectLst/>
                          <a:latin typeface="Montserrat" panose="00000500000000000000" pitchFamily="2" charset="0"/>
                          <a:ea typeface="Arial"/>
                          <a:cs typeface="Arial"/>
                          <a:sym typeface="Arial"/>
                        </a:rPr>
                        <a:t>Create, post, review and query journal entries in Oracle Cloud. </a:t>
                      </a:r>
                      <a:r>
                        <a:rPr lang="en-US" sz="800" b="1" i="0" u="none" strike="noStrike" cap="none" dirty="0">
                          <a:solidFill>
                            <a:srgbClr val="000000"/>
                          </a:solidFill>
                          <a:effectLst/>
                          <a:latin typeface="Montserrat" panose="00000500000000000000" pitchFamily="2" charset="0"/>
                          <a:ea typeface="Arial"/>
                          <a:cs typeface="Arial"/>
                          <a:sym typeface="Arial"/>
                        </a:rPr>
                        <a:t>Entering and posting transactions on time </a:t>
                      </a:r>
                      <a:r>
                        <a:rPr lang="en-US" sz="800" b="0" i="0" u="none" strike="noStrike" cap="none" dirty="0">
                          <a:solidFill>
                            <a:srgbClr val="000000"/>
                          </a:solidFill>
                          <a:effectLst/>
                          <a:latin typeface="Montserrat" panose="00000500000000000000" pitchFamily="2" charset="0"/>
                          <a:ea typeface="Arial"/>
                          <a:cs typeface="Arial"/>
                          <a:sym typeface="Arial"/>
                        </a:rPr>
                        <a:t>or more frequently is key to having accurate financial statements. The importance of entering/updating data in a timely manner is a key training piece. </a:t>
                      </a:r>
                    </a:p>
                    <a:p>
                      <a:pPr marL="171450" lvl="0" indent="-171450">
                        <a:buFontTx/>
                        <a:buChar char="-"/>
                      </a:pPr>
                      <a:r>
                        <a:rPr lang="en-US" sz="800" b="0" i="0" u="none" strike="noStrike" cap="none" dirty="0">
                          <a:solidFill>
                            <a:srgbClr val="000000"/>
                          </a:solidFill>
                          <a:effectLst/>
                          <a:latin typeface="Montserrat" panose="00000500000000000000" pitchFamily="2" charset="0"/>
                          <a:ea typeface="Arial"/>
                          <a:cs typeface="Arial"/>
                          <a:sym typeface="Arial"/>
                        </a:rPr>
                        <a:t>Moving away from PS Query and NVISION, replacing those reporting tools with ERP seeded reports, OTBI and SmartView tools for financial reporting. </a:t>
                      </a:r>
                    </a:p>
                    <a:p>
                      <a:pPr marL="171450" lvl="0" indent="-171450">
                        <a:buFontTx/>
                        <a:buChar char="-"/>
                      </a:pPr>
                      <a:r>
                        <a:rPr lang="en-US" sz="800" b="0" i="0" u="none" strike="noStrike" cap="none" dirty="0">
                          <a:solidFill>
                            <a:srgbClr val="000000"/>
                          </a:solidFill>
                          <a:effectLst/>
                          <a:latin typeface="Montserrat" panose="00000500000000000000" pitchFamily="2" charset="0"/>
                          <a:ea typeface="Arial"/>
                          <a:cs typeface="Arial"/>
                          <a:sym typeface="Arial"/>
                        </a:rPr>
                        <a:t>New concept: which </a:t>
                      </a:r>
                      <a:r>
                        <a:rPr lang="en-US" sz="800" b="1" i="0" u="none" strike="noStrike" cap="none" dirty="0">
                          <a:solidFill>
                            <a:srgbClr val="000000"/>
                          </a:solidFill>
                          <a:effectLst/>
                          <a:latin typeface="Montserrat" panose="00000500000000000000" pitchFamily="2" charset="0"/>
                          <a:ea typeface="Arial"/>
                          <a:cs typeface="Arial"/>
                          <a:sym typeface="Arial"/>
                        </a:rPr>
                        <a:t>Business Unit </a:t>
                      </a:r>
                      <a:r>
                        <a:rPr lang="en-US" sz="800" b="0" i="0" u="none" strike="noStrike" cap="none" dirty="0">
                          <a:solidFill>
                            <a:srgbClr val="000000"/>
                          </a:solidFill>
                          <a:effectLst/>
                          <a:latin typeface="Montserrat" panose="00000500000000000000" pitchFamily="2" charset="0"/>
                          <a:ea typeface="Arial"/>
                          <a:cs typeface="Arial"/>
                          <a:sym typeface="Arial"/>
                        </a:rPr>
                        <a:t>in which to transact and which values to select. </a:t>
                      </a:r>
                      <a:r>
                        <a:rPr lang="en-US" sz="800" b="1" i="0" u="none" strike="noStrike" cap="none" dirty="0">
                          <a:solidFill>
                            <a:srgbClr val="000000"/>
                          </a:solidFill>
                          <a:effectLst/>
                          <a:latin typeface="Montserrat" panose="00000500000000000000" pitchFamily="2" charset="0"/>
                          <a:ea typeface="Arial"/>
                          <a:cs typeface="Arial"/>
                          <a:sym typeface="Arial"/>
                        </a:rPr>
                        <a:t>Increased coordination and standardized maintenance with HR is paramount, because the org structures are shared</a:t>
                      </a:r>
                      <a:r>
                        <a:rPr lang="en-US" sz="800" b="0" i="0" u="none" strike="noStrike" cap="none" dirty="0">
                          <a:solidFill>
                            <a:srgbClr val="000000"/>
                          </a:solidFill>
                          <a:effectLst/>
                          <a:latin typeface="Montserrat" panose="00000500000000000000" pitchFamily="2" charset="0"/>
                          <a:ea typeface="Arial"/>
                          <a:cs typeface="Arial"/>
                          <a:sym typeface="Arial"/>
                        </a:rPr>
                        <a:t>. </a:t>
                      </a:r>
                    </a:p>
                  </a:txBody>
                  <a:tcPr marL="68580" marR="68580" marT="34290" marB="34290">
                    <a:solidFill>
                      <a:schemeClr val="bg1"/>
                    </a:solidFill>
                  </a:tcPr>
                </a:tc>
                <a:extLst>
                  <a:ext uri="{0D108BD9-81ED-4DB2-BD59-A6C34878D82A}">
                    <a16:rowId xmlns:a16="http://schemas.microsoft.com/office/drawing/2014/main" val="301902211"/>
                  </a:ext>
                </a:extLst>
              </a:tr>
            </a:tbl>
          </a:graphicData>
        </a:graphic>
      </p:graphicFrame>
    </p:spTree>
    <p:extLst>
      <p:ext uri="{BB962C8B-B14F-4D97-AF65-F5344CB8AC3E}">
        <p14:creationId xmlns:p14="http://schemas.microsoft.com/office/powerpoint/2010/main" val="3961683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8">
          <a:extLst>
            <a:ext uri="{FF2B5EF4-FFF2-40B4-BE49-F238E27FC236}">
              <a16:creationId xmlns:a16="http://schemas.microsoft.com/office/drawing/2014/main" id="{FD8CE108-09D8-A81A-6F39-0E81B5834FFB}"/>
            </a:ext>
          </a:extLst>
        </p:cNvPr>
        <p:cNvGrpSpPr/>
        <p:nvPr/>
      </p:nvGrpSpPr>
      <p:grpSpPr>
        <a:xfrm>
          <a:off x="0" y="0"/>
          <a:ext cx="0" cy="0"/>
          <a:chOff x="0" y="0"/>
          <a:chExt cx="0" cy="0"/>
        </a:xfrm>
      </p:grpSpPr>
      <p:sp>
        <p:nvSpPr>
          <p:cNvPr id="179" name="Google Shape;179;p33">
            <a:extLst>
              <a:ext uri="{FF2B5EF4-FFF2-40B4-BE49-F238E27FC236}">
                <a16:creationId xmlns:a16="http://schemas.microsoft.com/office/drawing/2014/main" id="{08839283-D5C3-A690-9E2B-E4635C529D9A}"/>
              </a:ext>
            </a:extLst>
          </p:cNvPr>
          <p:cNvSpPr txBox="1">
            <a:spLocks noGrp="1"/>
          </p:cNvSpPr>
          <p:nvPr>
            <p:ph type="title" idx="4294967295"/>
          </p:nvPr>
        </p:nvSpPr>
        <p:spPr>
          <a:xfrm>
            <a:off x="518185" y="1097125"/>
            <a:ext cx="7886700" cy="2449621"/>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defTabSz="685800">
              <a:lnSpc>
                <a:spcPct val="80000"/>
              </a:lnSpc>
              <a:buClr>
                <a:schemeClr val="lt1"/>
              </a:buClr>
              <a:buSzPts val="5000"/>
              <a:defRPr/>
            </a:pPr>
            <a:r>
              <a:rPr lang="en-US" sz="4800" b="1" dirty="0">
                <a:solidFill>
                  <a:srgbClr val="FFFFFF"/>
                </a:solidFill>
                <a:latin typeface="Montserrat" panose="00000500000000000000" pitchFamily="2" charset="0"/>
                <a:ea typeface="Zilla Slab Medium"/>
                <a:cs typeface="Zilla Slab Medium"/>
                <a:sym typeface="Zilla Slab Medium"/>
              </a:rPr>
              <a:t>Personas</a:t>
            </a:r>
          </a:p>
          <a:p>
            <a:pPr defTabSz="685800">
              <a:lnSpc>
                <a:spcPct val="80000"/>
              </a:lnSpc>
              <a:buClr>
                <a:schemeClr val="lt1"/>
              </a:buClr>
              <a:buSzPts val="5000"/>
              <a:defRPr/>
            </a:pPr>
            <a:endParaRPr lang="en-US" sz="1100" dirty="0">
              <a:solidFill>
                <a:srgbClr val="FFFFFF"/>
              </a:solidFill>
              <a:latin typeface="Zilla Slab Medium"/>
              <a:ea typeface="Zilla Slab Medium"/>
              <a:cs typeface="Zilla Slab Medium"/>
              <a:sym typeface="Zilla Slab Medium"/>
            </a:endParaRPr>
          </a:p>
          <a:p>
            <a:pPr defTabSz="685800">
              <a:lnSpc>
                <a:spcPct val="80000"/>
              </a:lnSpc>
              <a:buClr>
                <a:schemeClr val="lt1"/>
              </a:buClr>
              <a:buSzPts val="5000"/>
              <a:defRPr/>
            </a:pPr>
            <a:endParaRPr lang="en-US" b="1" dirty="0">
              <a:solidFill>
                <a:srgbClr val="FFFFFF"/>
              </a:solidFill>
              <a:latin typeface="Zilla Slab"/>
              <a:ea typeface="Zilla Slab"/>
              <a:cs typeface="Zilla Slab"/>
              <a:sym typeface="Zilla Slab"/>
            </a:endParaRPr>
          </a:p>
        </p:txBody>
      </p:sp>
      <p:pic>
        <p:nvPicPr>
          <p:cNvPr id="2" name="Picture 1">
            <a:extLst>
              <a:ext uri="{FF2B5EF4-FFF2-40B4-BE49-F238E27FC236}">
                <a16:creationId xmlns:a16="http://schemas.microsoft.com/office/drawing/2014/main" id="{A1FF9C57-4F7C-195E-63EB-90DC5F6996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199" y="235666"/>
            <a:ext cx="899189" cy="269123"/>
          </a:xfrm>
          <a:prstGeom prst="rect">
            <a:avLst/>
          </a:prstGeom>
        </p:spPr>
      </p:pic>
      <p:pic>
        <p:nvPicPr>
          <p:cNvPr id="3" name="Picture 2">
            <a:extLst>
              <a:ext uri="{FF2B5EF4-FFF2-40B4-BE49-F238E27FC236}">
                <a16:creationId xmlns:a16="http://schemas.microsoft.com/office/drawing/2014/main" id="{D6681134-3F3B-60D2-DBA3-7500CE7FB0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7112" y="294111"/>
            <a:ext cx="1277454" cy="185552"/>
          </a:xfrm>
          <a:prstGeom prst="rect">
            <a:avLst/>
          </a:prstGeom>
        </p:spPr>
      </p:pic>
    </p:spTree>
    <p:extLst>
      <p:ext uri="{BB962C8B-B14F-4D97-AF65-F5344CB8AC3E}">
        <p14:creationId xmlns:p14="http://schemas.microsoft.com/office/powerpoint/2010/main" val="279948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6A2F66C-3B7C-27B0-70D0-3B84AC7BA3D5}"/>
              </a:ext>
            </a:extLst>
          </p:cNvPr>
          <p:cNvSpPr txBox="1">
            <a:spLocks noGrp="1"/>
          </p:cNvSpPr>
          <p:nvPr>
            <p:ph type="title" idx="4294967295"/>
          </p:nvPr>
        </p:nvSpPr>
        <p:spPr>
          <a:xfrm>
            <a:off x="434749" y="74193"/>
            <a:ext cx="7643303" cy="599581"/>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003385"/>
                </a:solidFill>
                <a:latin typeface="Montserrat ExtraBold" pitchFamily="2" charset="77"/>
                <a:ea typeface="Roboto Condensed" panose="02000000000000000000" pitchFamily="2" charset="0"/>
                <a:cs typeface="Montserrat ExtraBold" pitchFamily="2" charset="77"/>
              </a:defRPr>
            </a:lvl1pPr>
          </a:lstStyle>
          <a:p>
            <a:pPr defTabSz="685800">
              <a:lnSpc>
                <a:spcPct val="100000"/>
              </a:lnSpc>
              <a:spcBef>
                <a:spcPts val="0"/>
              </a:spcBef>
              <a:defRPr/>
            </a:pPr>
            <a:r>
              <a:rPr lang="en-US" sz="2400" dirty="0">
                <a:solidFill>
                  <a:srgbClr val="C00000"/>
                </a:solidFill>
                <a:latin typeface="Montserrat" panose="00000500000000000000" pitchFamily="2" charset="0"/>
                <a:ea typeface="Open Sans" panose="020B0606030504020204" pitchFamily="34" charset="0"/>
                <a:cs typeface="Open Sans" panose="020B0606030504020204" pitchFamily="34" charset="0"/>
              </a:rPr>
              <a:t>Personas</a:t>
            </a:r>
            <a:r>
              <a:rPr lang="en-US" sz="2400">
                <a:solidFill>
                  <a:srgbClr val="C00000"/>
                </a:solidFill>
                <a:latin typeface="Montserrat" panose="00000500000000000000" pitchFamily="2" charset="0"/>
                <a:ea typeface="Open Sans" panose="020B0606030504020204" pitchFamily="34" charset="0"/>
                <a:cs typeface="Open Sans" panose="020B0606030504020204" pitchFamily="34" charset="0"/>
              </a:rPr>
              <a:t> (1)</a:t>
            </a:r>
            <a:endParaRPr lang="en-US" sz="2400" dirty="0">
              <a:solidFill>
                <a:srgbClr val="C00000"/>
              </a:solidFill>
              <a:latin typeface="Montserrat" panose="00000500000000000000" pitchFamily="2"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64FA993-8D8A-36FA-64BB-8274AECFE6FA}"/>
              </a:ext>
            </a:extLst>
          </p:cNvPr>
          <p:cNvSpPr txBox="1"/>
          <p:nvPr/>
        </p:nvSpPr>
        <p:spPr>
          <a:xfrm>
            <a:off x="454156" y="574775"/>
            <a:ext cx="8422424" cy="900246"/>
          </a:xfrm>
          <a:prstGeom prst="rect">
            <a:avLst/>
          </a:prstGeom>
          <a:noFill/>
        </p:spPr>
        <p:txBody>
          <a:bodyPr wrap="square" rtlCol="0">
            <a:spAutoFit/>
          </a:bodyPr>
          <a:lstStyle/>
          <a:p>
            <a:r>
              <a:rPr lang="en-US" sz="1050" dirty="0">
                <a:latin typeface="Montserrat" panose="00000500000000000000" pitchFamily="2" charset="0"/>
              </a:rPr>
              <a:t>As a Change Champion, it is important for you to know and communicate to your peers:</a:t>
            </a:r>
          </a:p>
          <a:p>
            <a:endParaRPr lang="en-US" sz="1050" dirty="0">
              <a:latin typeface="Montserrat" panose="00000500000000000000" pitchFamily="2" charset="0"/>
            </a:endParaRPr>
          </a:p>
          <a:p>
            <a:r>
              <a:rPr lang="en-US" sz="1050" dirty="0">
                <a:latin typeface="Montserrat" panose="00000500000000000000" pitchFamily="2" charset="0"/>
              </a:rPr>
              <a:t>- Personas can have </a:t>
            </a:r>
            <a:r>
              <a:rPr lang="en-US" sz="1050" b="1" dirty="0">
                <a:latin typeface="Montserrat" panose="00000500000000000000" pitchFamily="2" charset="0"/>
              </a:rPr>
              <a:t>multiple Oracle Cloud custom roles </a:t>
            </a:r>
            <a:r>
              <a:rPr lang="en-US" sz="1050" dirty="0">
                <a:latin typeface="Montserrat" panose="00000500000000000000" pitchFamily="2" charset="0"/>
              </a:rPr>
              <a:t>(your department will be helping DoIT, HR, BFP&amp;A and the Office of the Controller in mapping the right roles to the personas)</a:t>
            </a:r>
          </a:p>
          <a:p>
            <a:r>
              <a:rPr lang="en-US" sz="1050" dirty="0">
                <a:latin typeface="Montserrat" panose="00000500000000000000" pitchFamily="2" charset="0"/>
              </a:rPr>
              <a:t>- Training (learning pathways) is aligned with personas </a:t>
            </a:r>
          </a:p>
        </p:txBody>
      </p:sp>
      <p:pic>
        <p:nvPicPr>
          <p:cNvPr id="7" name="Google Shape;343;p48">
            <a:extLst>
              <a:ext uri="{FF2B5EF4-FFF2-40B4-BE49-F238E27FC236}">
                <a16:creationId xmlns:a16="http://schemas.microsoft.com/office/drawing/2014/main" id="{B05EA12B-6638-0AF2-7B08-59831DEBCA1E}"/>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984076" y="216076"/>
            <a:ext cx="1709174" cy="249525"/>
          </a:xfrm>
          <a:prstGeom prst="rect">
            <a:avLst/>
          </a:prstGeom>
          <a:noFill/>
          <a:ln>
            <a:noFill/>
          </a:ln>
        </p:spPr>
      </p:pic>
      <p:sp>
        <p:nvSpPr>
          <p:cNvPr id="8" name="object 16">
            <a:extLst>
              <a:ext uri="{FF2B5EF4-FFF2-40B4-BE49-F238E27FC236}">
                <a16:creationId xmlns:a16="http://schemas.microsoft.com/office/drawing/2014/main" id="{46968247-C327-69C6-8EC6-5D5DC3FB13BA}"/>
              </a:ext>
            </a:extLst>
          </p:cNvPr>
          <p:cNvSpPr txBox="1"/>
          <p:nvPr/>
        </p:nvSpPr>
        <p:spPr>
          <a:xfrm>
            <a:off x="583449" y="1600417"/>
            <a:ext cx="8047280" cy="323165"/>
          </a:xfrm>
          <a:prstGeom prst="rect">
            <a:avLst/>
          </a:prstGeom>
          <a:ln w="28575">
            <a:solidFill>
              <a:schemeClr val="bg2"/>
            </a:solidFill>
          </a:ln>
        </p:spPr>
        <p:txBody>
          <a:bodyPr vert="horz" wrap="square" lIns="0" tIns="0" rIns="0" bIns="0" rtlCol="0">
            <a:spAutoFit/>
          </a:bodyPr>
          <a:lstStyle/>
          <a:p>
            <a:pPr marL="4727" marR="1891" algn="ctr">
              <a:defRPr/>
            </a:pPr>
            <a:r>
              <a:rPr lang="en-US" sz="1050" b="1" spc="10" dirty="0">
                <a:solidFill>
                  <a:prstClr val="black"/>
                </a:solidFill>
                <a:latin typeface="Montserrat" panose="00000500000000000000" pitchFamily="2" charset="0"/>
                <a:cs typeface="Arial" panose="020B0604020202020204" pitchFamily="34" charset="0"/>
              </a:rPr>
              <a:t>/per·so·na/ </a:t>
            </a:r>
            <a:r>
              <a:rPr lang="en-US" sz="1050" spc="10" dirty="0">
                <a:solidFill>
                  <a:prstClr val="black"/>
                </a:solidFill>
                <a:latin typeface="Montserrat" panose="00000500000000000000" pitchFamily="2" charset="0"/>
                <a:cs typeface="Arial" panose="020B0604020202020204" pitchFamily="34" charset="0"/>
              </a:rPr>
              <a:t>A </a:t>
            </a:r>
            <a:r>
              <a:rPr lang="en-US" sz="1050" b="1" spc="10" dirty="0">
                <a:solidFill>
                  <a:prstClr val="black"/>
                </a:solidFill>
                <a:latin typeface="Montserrat" panose="00000500000000000000" pitchFamily="2" charset="0"/>
                <a:cs typeface="Arial" panose="020B0604020202020204" pitchFamily="34" charset="0"/>
              </a:rPr>
              <a:t>fictional character </a:t>
            </a:r>
            <a:r>
              <a:rPr lang="en-US" sz="1050" spc="10" dirty="0">
                <a:solidFill>
                  <a:prstClr val="black"/>
                </a:solidFill>
                <a:latin typeface="Montserrat" panose="00000500000000000000" pitchFamily="2" charset="0"/>
                <a:cs typeface="Arial" panose="020B0604020202020204" pitchFamily="34" charset="0"/>
              </a:rPr>
              <a:t>designed to represent a </a:t>
            </a:r>
            <a:r>
              <a:rPr lang="en-US" sz="1050" b="1" spc="10" dirty="0">
                <a:solidFill>
                  <a:prstClr val="black"/>
                </a:solidFill>
                <a:latin typeface="Montserrat" panose="00000500000000000000" pitchFamily="2" charset="0"/>
                <a:cs typeface="Arial" panose="020B0604020202020204" pitchFamily="34" charset="0"/>
              </a:rPr>
              <a:t>segment of stak</a:t>
            </a:r>
            <a:r>
              <a:rPr lang="en-US" sz="1050" b="1" dirty="0">
                <a:solidFill>
                  <a:prstClr val="black"/>
                </a:solidFill>
                <a:latin typeface="Montserrat" panose="00000500000000000000" pitchFamily="2" charset="0"/>
                <a:cs typeface="Arial" panose="020B0604020202020204" pitchFamily="34" charset="0"/>
              </a:rPr>
              <a:t>eholders </a:t>
            </a:r>
            <a:r>
              <a:rPr lang="en-US" sz="1050" spc="10" dirty="0">
                <a:solidFill>
                  <a:prstClr val="black"/>
                </a:solidFill>
                <a:latin typeface="Montserrat" panose="00000500000000000000" pitchFamily="2" charset="0"/>
                <a:cs typeface="Arial" panose="020B0604020202020204" pitchFamily="34" charset="0"/>
              </a:rPr>
              <a:t>who might interact with a process, service or product in a similar way.</a:t>
            </a:r>
          </a:p>
        </p:txBody>
      </p:sp>
      <p:sp>
        <p:nvSpPr>
          <p:cNvPr id="6" name="TextBox 5">
            <a:extLst>
              <a:ext uri="{FF2B5EF4-FFF2-40B4-BE49-F238E27FC236}">
                <a16:creationId xmlns:a16="http://schemas.microsoft.com/office/drawing/2014/main" id="{47053E51-685A-3134-A300-F8D61F88BE6C}"/>
              </a:ext>
            </a:extLst>
          </p:cNvPr>
          <p:cNvSpPr txBox="1"/>
          <p:nvPr/>
        </p:nvSpPr>
        <p:spPr>
          <a:xfrm>
            <a:off x="1979043" y="2108638"/>
            <a:ext cx="4899252" cy="253916"/>
          </a:xfrm>
          <a:prstGeom prst="rect">
            <a:avLst/>
          </a:prstGeom>
          <a:noFill/>
          <a:ln w="28575">
            <a:solidFill>
              <a:schemeClr val="bg2"/>
            </a:solidFill>
          </a:ln>
        </p:spPr>
        <p:txBody>
          <a:bodyPr wrap="square" rtlCol="0">
            <a:spAutoFit/>
          </a:bodyPr>
          <a:lstStyle/>
          <a:p>
            <a:pPr algn="ctr"/>
            <a:r>
              <a:rPr lang="en-US" sz="1050" b="1" dirty="0">
                <a:latin typeface="Montserrat" panose="00000500000000000000" pitchFamily="2" charset="0"/>
              </a:rPr>
              <a:t>Examples of HCM Personas</a:t>
            </a:r>
          </a:p>
        </p:txBody>
      </p:sp>
      <p:sp>
        <p:nvSpPr>
          <p:cNvPr id="11" name="TextBox 10">
            <a:extLst>
              <a:ext uri="{FF2B5EF4-FFF2-40B4-BE49-F238E27FC236}">
                <a16:creationId xmlns:a16="http://schemas.microsoft.com/office/drawing/2014/main" id="{2191500A-8FAF-B746-1EAD-0B48FE47FAC7}"/>
              </a:ext>
            </a:extLst>
          </p:cNvPr>
          <p:cNvSpPr txBox="1"/>
          <p:nvPr/>
        </p:nvSpPr>
        <p:spPr>
          <a:xfrm>
            <a:off x="1158097" y="3081053"/>
            <a:ext cx="1164566" cy="253916"/>
          </a:xfrm>
          <a:prstGeom prst="rect">
            <a:avLst/>
          </a:prstGeom>
          <a:noFill/>
        </p:spPr>
        <p:txBody>
          <a:bodyPr wrap="square" rtlCol="0">
            <a:spAutoFit/>
          </a:bodyPr>
          <a:lstStyle/>
          <a:p>
            <a:r>
              <a:rPr lang="en-US" sz="1050" b="1" dirty="0">
                <a:latin typeface="Montserrat" panose="00000500000000000000" pitchFamily="2" charset="0"/>
              </a:rPr>
              <a:t>Manager</a:t>
            </a:r>
          </a:p>
        </p:txBody>
      </p:sp>
      <p:sp>
        <p:nvSpPr>
          <p:cNvPr id="9" name="TextBox 8">
            <a:extLst>
              <a:ext uri="{FF2B5EF4-FFF2-40B4-BE49-F238E27FC236}">
                <a16:creationId xmlns:a16="http://schemas.microsoft.com/office/drawing/2014/main" id="{8C416F02-52FA-1909-9FCF-8059AD0057BA}"/>
              </a:ext>
            </a:extLst>
          </p:cNvPr>
          <p:cNvSpPr txBox="1"/>
          <p:nvPr/>
        </p:nvSpPr>
        <p:spPr>
          <a:xfrm>
            <a:off x="1089984" y="3302514"/>
            <a:ext cx="2740146" cy="1320463"/>
          </a:xfrm>
          <a:prstGeom prst="rect">
            <a:avLst/>
          </a:prstGeom>
          <a:noFill/>
          <a:ln>
            <a:noFill/>
          </a:ln>
        </p:spPr>
        <p:txBody>
          <a:bodyPr vert="horz" wrap="square" lIns="51422" tIns="51422" rIns="51422" bIns="51422" rtlCol="0">
            <a:spAutoFit/>
          </a:bodyPr>
          <a:lstStyle/>
          <a:p>
            <a:pPr marL="96441" lvl="1" indent="-96441" defTabSz="442958">
              <a:lnSpc>
                <a:spcPct val="106000"/>
              </a:lnSpc>
              <a:buClr>
                <a:schemeClr val="tx1"/>
              </a:buClr>
              <a:buSzPct val="100000"/>
              <a:buFont typeface="Wingdings" panose="05000000000000000000" pitchFamily="2" charset="2"/>
              <a:buChar char="§"/>
            </a:pPr>
            <a:r>
              <a:rPr lang="en-US" sz="750" dirty="0">
                <a:latin typeface="Montserrat" panose="00000500000000000000" pitchFamily="2" charset="0"/>
                <a:ea typeface="Verdana" panose="020B0604030504040204" pitchFamily="34" charset="0"/>
                <a:cs typeface="Verdana" panose="020B0604030504040204" pitchFamily="34" charset="0"/>
              </a:rPr>
              <a:t>Manage a team</a:t>
            </a:r>
          </a:p>
          <a:p>
            <a:pPr marL="96441" lvl="1" indent="-96441" defTabSz="442958">
              <a:lnSpc>
                <a:spcPct val="106000"/>
              </a:lnSpc>
              <a:buClr>
                <a:schemeClr val="tx1"/>
              </a:buClr>
              <a:buSzPct val="100000"/>
              <a:buFont typeface="Wingdings" panose="05000000000000000000" pitchFamily="2" charset="2"/>
              <a:buChar char="§"/>
            </a:pPr>
            <a:r>
              <a:rPr lang="en-US" sz="750" dirty="0">
                <a:latin typeface="Montserrat" panose="00000500000000000000" pitchFamily="2" charset="0"/>
                <a:ea typeface="Verdana" panose="020B0604030504040204" pitchFamily="34" charset="0"/>
                <a:cs typeface="Verdana" panose="020B0604030504040204" pitchFamily="34" charset="0"/>
              </a:rPr>
              <a:t>Onboarding support</a:t>
            </a:r>
          </a:p>
          <a:p>
            <a:pPr marL="96441" lvl="1" indent="-96441" defTabSz="442958">
              <a:lnSpc>
                <a:spcPct val="106000"/>
              </a:lnSpc>
              <a:buClr>
                <a:schemeClr val="tx1"/>
              </a:buClr>
              <a:buSzPct val="100000"/>
              <a:buFont typeface="Wingdings" panose="05000000000000000000" pitchFamily="2" charset="2"/>
              <a:buChar char="§"/>
            </a:pPr>
            <a:r>
              <a:rPr lang="en-US" sz="750" dirty="0">
                <a:latin typeface="Montserrat" panose="00000500000000000000" pitchFamily="2" charset="0"/>
                <a:ea typeface="Verdana" panose="020B0604030504040204" pitchFamily="34" charset="0"/>
                <a:cs typeface="Verdana" panose="020B0604030504040204" pitchFamily="34" charset="0"/>
              </a:rPr>
              <a:t>Generate reports</a:t>
            </a:r>
          </a:p>
          <a:p>
            <a:pPr marL="96441" lvl="1" indent="-96441" defTabSz="442958">
              <a:lnSpc>
                <a:spcPct val="106000"/>
              </a:lnSpc>
              <a:buClr>
                <a:schemeClr val="tx1"/>
              </a:buClr>
              <a:buSzPct val="100000"/>
              <a:buFont typeface="Wingdings" panose="05000000000000000000" pitchFamily="2" charset="2"/>
              <a:buChar char="§"/>
            </a:pPr>
            <a:r>
              <a:rPr lang="en-US" sz="750" dirty="0">
                <a:latin typeface="Montserrat" panose="00000500000000000000" pitchFamily="2" charset="0"/>
                <a:ea typeface="Verdana" panose="020B0604030504040204" pitchFamily="34" charset="0"/>
                <a:cs typeface="Verdana" panose="020B0604030504040204" pitchFamily="34" charset="0"/>
              </a:rPr>
              <a:t>Evaluate performance</a:t>
            </a:r>
          </a:p>
          <a:p>
            <a:pPr marL="96441" lvl="1" indent="-96441" defTabSz="442958">
              <a:lnSpc>
                <a:spcPct val="106000"/>
              </a:lnSpc>
              <a:buClr>
                <a:schemeClr val="tx1"/>
              </a:buClr>
              <a:buSzPct val="100000"/>
              <a:buFont typeface="Wingdings" panose="05000000000000000000" pitchFamily="2" charset="2"/>
              <a:buChar char="§"/>
            </a:pPr>
            <a:r>
              <a:rPr lang="en-US" sz="750" dirty="0">
                <a:latin typeface="Montserrat" panose="00000500000000000000" pitchFamily="2" charset="0"/>
                <a:ea typeface="Verdana" panose="020B0604030504040204" pitchFamily="34" charset="0"/>
                <a:cs typeface="Verdana" panose="020B0604030504040204" pitchFamily="34" charset="0"/>
              </a:rPr>
              <a:t>Assign learning content</a:t>
            </a:r>
          </a:p>
          <a:p>
            <a:pPr marL="96441" lvl="1" indent="-96441" defTabSz="442958">
              <a:lnSpc>
                <a:spcPct val="106000"/>
              </a:lnSpc>
              <a:buClr>
                <a:schemeClr val="tx1"/>
              </a:buClr>
              <a:buSzPct val="100000"/>
              <a:buFont typeface="Wingdings" panose="05000000000000000000" pitchFamily="2" charset="2"/>
              <a:buChar char="§"/>
            </a:pPr>
            <a:r>
              <a:rPr lang="en-US" sz="750" dirty="0">
                <a:latin typeface="Montserrat" panose="00000500000000000000" pitchFamily="2" charset="0"/>
                <a:ea typeface="Verdana" panose="020B0604030504040204" pitchFamily="34" charset="0"/>
                <a:cs typeface="Verdana" panose="020B0604030504040204" pitchFamily="34" charset="0"/>
              </a:rPr>
              <a:t>Fill vacancies</a:t>
            </a:r>
          </a:p>
          <a:p>
            <a:pPr marL="96441" lvl="1" indent="-96441" defTabSz="442958">
              <a:lnSpc>
                <a:spcPct val="106000"/>
              </a:lnSpc>
              <a:buClr>
                <a:schemeClr val="tx1"/>
              </a:buClr>
              <a:buSzPct val="100000"/>
              <a:buFont typeface="Wingdings" panose="05000000000000000000" pitchFamily="2" charset="2"/>
              <a:buChar char="§"/>
            </a:pPr>
            <a:endParaRPr lang="en-US" sz="750" dirty="0">
              <a:latin typeface="Montserrat" panose="00000500000000000000" pitchFamily="2" charset="0"/>
              <a:ea typeface="Verdana" panose="020B0604030504040204" pitchFamily="34" charset="0"/>
              <a:cs typeface="Verdana" panose="020B0604030504040204" pitchFamily="34" charset="0"/>
            </a:endParaRPr>
          </a:p>
          <a:p>
            <a:pPr marL="96441" lvl="1" indent="-96441" defTabSz="442958">
              <a:lnSpc>
                <a:spcPct val="106000"/>
              </a:lnSpc>
              <a:buClr>
                <a:schemeClr val="tx1"/>
              </a:buClr>
              <a:buSzPct val="100000"/>
              <a:buFont typeface="Wingdings" panose="05000000000000000000" pitchFamily="2" charset="2"/>
              <a:buChar char="§"/>
            </a:pPr>
            <a:r>
              <a:rPr lang="en-US" sz="750" b="1" dirty="0">
                <a:latin typeface="Montserrat" panose="00000500000000000000" pitchFamily="2" charset="0"/>
                <a:ea typeface="Verdana" panose="020B0604030504040204" pitchFamily="34" charset="0"/>
                <a:cs typeface="Verdana" panose="020B0604030504040204" pitchFamily="34" charset="0"/>
              </a:rPr>
              <a:t>PAIN POINTS: </a:t>
            </a:r>
            <a:r>
              <a:rPr lang="en-US" sz="750" dirty="0">
                <a:latin typeface="Montserrat" panose="00000500000000000000" pitchFamily="2" charset="0"/>
                <a:ea typeface="Verdana" panose="020B0604030504040204" pitchFamily="34" charset="0"/>
                <a:cs typeface="Verdana" panose="020B0604030504040204" pitchFamily="34" charset="0"/>
              </a:rPr>
              <a:t>manual paper forms, having to ask DoIT or HR Administrators to perform a transaction for their direct reports</a:t>
            </a:r>
          </a:p>
        </p:txBody>
      </p:sp>
      <p:pic>
        <p:nvPicPr>
          <p:cNvPr id="10" name="Picture 9">
            <a:extLst>
              <a:ext uri="{FF2B5EF4-FFF2-40B4-BE49-F238E27FC236}">
                <a16:creationId xmlns:a16="http://schemas.microsoft.com/office/drawing/2014/main" id="{E9D22899-F820-D341-E737-CF3F1D35A553}"/>
              </a:ext>
              <a:ext uri="{C183D7F6-B498-43B3-948B-1728B52AA6E4}">
                <adec:decorative xmlns:adec="http://schemas.microsoft.com/office/drawing/2017/decorative" val="1"/>
              </a:ext>
            </a:extLst>
          </p:cNvPr>
          <p:cNvPicPr>
            <a:picLocks noChangeAspect="1"/>
          </p:cNvPicPr>
          <p:nvPr/>
        </p:nvPicPr>
        <p:blipFill rotWithShape="1">
          <a:blip r:embed="rId4"/>
          <a:srcRect l="40599" t="-897" r="42549" b="74255"/>
          <a:stretch/>
        </p:blipFill>
        <p:spPr>
          <a:xfrm>
            <a:off x="1290746" y="2663977"/>
            <a:ext cx="569661" cy="395600"/>
          </a:xfrm>
          <a:prstGeom prst="rect">
            <a:avLst/>
          </a:prstGeom>
        </p:spPr>
      </p:pic>
      <p:sp>
        <p:nvSpPr>
          <p:cNvPr id="12" name="TextBox 11">
            <a:extLst>
              <a:ext uri="{FF2B5EF4-FFF2-40B4-BE49-F238E27FC236}">
                <a16:creationId xmlns:a16="http://schemas.microsoft.com/office/drawing/2014/main" id="{13EC02FF-3C1C-7B45-8FF8-E4556E981693}"/>
              </a:ext>
            </a:extLst>
          </p:cNvPr>
          <p:cNvSpPr txBox="1"/>
          <p:nvPr/>
        </p:nvSpPr>
        <p:spPr>
          <a:xfrm>
            <a:off x="5676334" y="3007805"/>
            <a:ext cx="1164566" cy="253916"/>
          </a:xfrm>
          <a:prstGeom prst="rect">
            <a:avLst/>
          </a:prstGeom>
          <a:noFill/>
        </p:spPr>
        <p:txBody>
          <a:bodyPr wrap="square" rtlCol="0">
            <a:spAutoFit/>
          </a:bodyPr>
          <a:lstStyle/>
          <a:p>
            <a:r>
              <a:rPr lang="en-US" sz="1050" b="1" dirty="0">
                <a:latin typeface="Montserrat" panose="00000500000000000000" pitchFamily="2" charset="0"/>
              </a:rPr>
              <a:t>Employee</a:t>
            </a:r>
          </a:p>
        </p:txBody>
      </p:sp>
      <p:pic>
        <p:nvPicPr>
          <p:cNvPr id="13" name="Picture 12">
            <a:extLst>
              <a:ext uri="{FF2B5EF4-FFF2-40B4-BE49-F238E27FC236}">
                <a16:creationId xmlns:a16="http://schemas.microsoft.com/office/drawing/2014/main" id="{6476DCB7-C1B7-01EE-F703-4C3EB076F567}"/>
              </a:ext>
              <a:ext uri="{C183D7F6-B498-43B3-948B-1728B52AA6E4}">
                <adec:decorative xmlns:adec="http://schemas.microsoft.com/office/drawing/2017/decorative" val="1"/>
              </a:ext>
            </a:extLst>
          </p:cNvPr>
          <p:cNvPicPr>
            <a:picLocks noChangeAspect="1"/>
          </p:cNvPicPr>
          <p:nvPr/>
        </p:nvPicPr>
        <p:blipFill rotWithShape="1">
          <a:blip r:embed="rId4"/>
          <a:srcRect l="81624" t="-897" r="1142" b="74255"/>
          <a:stretch/>
        </p:blipFill>
        <p:spPr>
          <a:xfrm>
            <a:off x="5853425" y="2649649"/>
            <a:ext cx="621459" cy="422009"/>
          </a:xfrm>
          <a:prstGeom prst="rect">
            <a:avLst/>
          </a:prstGeom>
        </p:spPr>
      </p:pic>
      <p:sp>
        <p:nvSpPr>
          <p:cNvPr id="14" name="TextBox 13">
            <a:extLst>
              <a:ext uri="{FF2B5EF4-FFF2-40B4-BE49-F238E27FC236}">
                <a16:creationId xmlns:a16="http://schemas.microsoft.com/office/drawing/2014/main" id="{820503C9-A524-5C38-0AAA-F571DEE9E89C}"/>
              </a:ext>
            </a:extLst>
          </p:cNvPr>
          <p:cNvSpPr txBox="1"/>
          <p:nvPr/>
        </p:nvSpPr>
        <p:spPr>
          <a:xfrm>
            <a:off x="5122926" y="3257344"/>
            <a:ext cx="3001998" cy="1565146"/>
          </a:xfrm>
          <a:prstGeom prst="rect">
            <a:avLst/>
          </a:prstGeom>
          <a:noFill/>
          <a:ln>
            <a:noFill/>
          </a:ln>
        </p:spPr>
        <p:txBody>
          <a:bodyPr vert="horz" wrap="square" lIns="51422" tIns="51422" rIns="51422" bIns="51422" rtlCol="0">
            <a:spAutoFit/>
          </a:bodyPr>
          <a:lstStyle/>
          <a:p>
            <a:pPr marL="96441" lvl="1" indent="-96441" defTabSz="442958">
              <a:lnSpc>
                <a:spcPct val="106000"/>
              </a:lnSpc>
              <a:buClr>
                <a:schemeClr val="tx1"/>
              </a:buClr>
              <a:buSzPct val="100000"/>
              <a:buFont typeface="Wingdings" panose="05000000000000000000" pitchFamily="2" charset="2"/>
              <a:buChar char="§"/>
            </a:pPr>
            <a:r>
              <a:rPr lang="en-US" sz="750" dirty="0">
                <a:latin typeface="Montserrat" panose="00000500000000000000" pitchFamily="2" charset="0"/>
                <a:ea typeface="Verdana" panose="020B0604030504040204" pitchFamily="34" charset="0"/>
                <a:cs typeface="Verdana" panose="020B0604030504040204" pitchFamily="34" charset="0"/>
              </a:rPr>
              <a:t>View Personal and Employment information</a:t>
            </a:r>
          </a:p>
          <a:p>
            <a:pPr marL="96441" lvl="1" indent="-96441" defTabSz="442958">
              <a:lnSpc>
                <a:spcPct val="106000"/>
              </a:lnSpc>
              <a:buClr>
                <a:schemeClr val="tx1"/>
              </a:buClr>
              <a:buSzPct val="100000"/>
              <a:buFont typeface="Wingdings" panose="05000000000000000000" pitchFamily="2" charset="2"/>
              <a:buChar char="§"/>
            </a:pPr>
            <a:r>
              <a:rPr lang="en-US" sz="750" dirty="0">
                <a:latin typeface="Montserrat" panose="00000500000000000000" pitchFamily="2" charset="0"/>
                <a:ea typeface="Verdana" panose="020B0604030504040204" pitchFamily="34" charset="0"/>
                <a:cs typeface="Verdana" panose="020B0604030504040204" pitchFamily="34" charset="0"/>
              </a:rPr>
              <a:t>Complete required training for compliance</a:t>
            </a:r>
          </a:p>
          <a:p>
            <a:pPr marL="96441" lvl="1" indent="-96441" defTabSz="442958">
              <a:lnSpc>
                <a:spcPct val="106000"/>
              </a:lnSpc>
              <a:buClr>
                <a:schemeClr val="tx1"/>
              </a:buClr>
              <a:buSzPct val="100000"/>
              <a:buFont typeface="Wingdings" panose="05000000000000000000" pitchFamily="2" charset="2"/>
              <a:buChar char="§"/>
            </a:pPr>
            <a:r>
              <a:rPr lang="en-US" sz="750" dirty="0">
                <a:latin typeface="Montserrat" panose="00000500000000000000" pitchFamily="2" charset="0"/>
                <a:ea typeface="Verdana" panose="020B0604030504040204" pitchFamily="34" charset="0"/>
                <a:cs typeface="Verdana" panose="020B0604030504040204" pitchFamily="34" charset="0"/>
              </a:rPr>
              <a:t>Update personal records</a:t>
            </a:r>
          </a:p>
          <a:p>
            <a:pPr marL="96441" lvl="1" indent="-96441" defTabSz="442958">
              <a:lnSpc>
                <a:spcPct val="106000"/>
              </a:lnSpc>
              <a:buClr>
                <a:schemeClr val="tx1"/>
              </a:buClr>
              <a:buSzPct val="100000"/>
              <a:buFont typeface="Wingdings" panose="05000000000000000000" pitchFamily="2" charset="2"/>
              <a:buChar char="§"/>
            </a:pPr>
            <a:r>
              <a:rPr lang="en-US" sz="750" dirty="0">
                <a:latin typeface="Montserrat" panose="00000500000000000000" pitchFamily="2" charset="0"/>
                <a:ea typeface="Verdana" panose="020B0604030504040204" pitchFamily="34" charset="0"/>
                <a:cs typeface="Verdana" panose="020B0604030504040204" pitchFamily="34" charset="0"/>
              </a:rPr>
              <a:t>View pay slips</a:t>
            </a:r>
          </a:p>
          <a:p>
            <a:pPr marL="96441" lvl="1" indent="-96441" defTabSz="442958">
              <a:lnSpc>
                <a:spcPct val="106000"/>
              </a:lnSpc>
              <a:buClr>
                <a:schemeClr val="tx1"/>
              </a:buClr>
              <a:buSzPct val="100000"/>
              <a:buFont typeface="Wingdings" panose="05000000000000000000" pitchFamily="2" charset="2"/>
              <a:buChar char="§"/>
            </a:pPr>
            <a:r>
              <a:rPr lang="en-US" sz="750" dirty="0">
                <a:latin typeface="Montserrat" panose="00000500000000000000" pitchFamily="2" charset="0"/>
                <a:ea typeface="Verdana" panose="020B0604030504040204" pitchFamily="34" charset="0"/>
                <a:cs typeface="Verdana" panose="020B0604030504040204" pitchFamily="34" charset="0"/>
              </a:rPr>
              <a:t>Understand performance metrics and access their yearly review</a:t>
            </a:r>
          </a:p>
          <a:p>
            <a:pPr marL="96441" lvl="1" indent="-96441" defTabSz="442958">
              <a:lnSpc>
                <a:spcPct val="106000"/>
              </a:lnSpc>
              <a:buClr>
                <a:schemeClr val="tx1"/>
              </a:buClr>
              <a:buSzPct val="100000"/>
              <a:buFont typeface="Wingdings" panose="05000000000000000000" pitchFamily="2" charset="2"/>
              <a:buChar char="§"/>
            </a:pPr>
            <a:r>
              <a:rPr lang="en-US" sz="750" dirty="0">
                <a:latin typeface="Montserrat" panose="00000500000000000000" pitchFamily="2" charset="0"/>
                <a:ea typeface="Verdana" panose="020B0604030504040204" pitchFamily="34" charset="0"/>
                <a:cs typeface="Verdana" panose="020B0604030504040204" pitchFamily="34" charset="0"/>
              </a:rPr>
              <a:t>Complete I-9 </a:t>
            </a:r>
          </a:p>
          <a:p>
            <a:pPr lvl="1" defTabSz="442958">
              <a:lnSpc>
                <a:spcPct val="106000"/>
              </a:lnSpc>
              <a:buClr>
                <a:schemeClr val="tx1"/>
              </a:buClr>
              <a:buSzPct val="100000"/>
            </a:pPr>
            <a:endParaRPr lang="en-US" sz="750" dirty="0">
              <a:latin typeface="Montserrat" panose="00000500000000000000" pitchFamily="2" charset="0"/>
              <a:ea typeface="Verdana" panose="020B0604030504040204" pitchFamily="34" charset="0"/>
              <a:cs typeface="Verdana" panose="020B0604030504040204" pitchFamily="34" charset="0"/>
            </a:endParaRPr>
          </a:p>
          <a:p>
            <a:pPr marL="96441" lvl="1" indent="-96441" defTabSz="442958">
              <a:lnSpc>
                <a:spcPct val="106000"/>
              </a:lnSpc>
              <a:buClr>
                <a:schemeClr val="tx1"/>
              </a:buClr>
              <a:buSzPct val="100000"/>
              <a:buFont typeface="Wingdings" panose="05000000000000000000" pitchFamily="2" charset="2"/>
              <a:buChar char="§"/>
            </a:pPr>
            <a:r>
              <a:rPr lang="en-US" sz="750" b="1" dirty="0">
                <a:latin typeface="Montserrat" panose="00000500000000000000" pitchFamily="2" charset="0"/>
                <a:ea typeface="Verdana" panose="020B0604030504040204" pitchFamily="34" charset="0"/>
                <a:cs typeface="Verdana" panose="020B0604030504040204" pitchFamily="34" charset="0"/>
              </a:rPr>
              <a:t>PAIN POINTS: </a:t>
            </a:r>
            <a:r>
              <a:rPr lang="en-US" sz="750" dirty="0">
                <a:latin typeface="Montserrat" panose="00000500000000000000" pitchFamily="2" charset="0"/>
                <a:ea typeface="Verdana" panose="020B0604030504040204" pitchFamily="34" charset="0"/>
                <a:cs typeface="Verdana" panose="020B0604030504040204" pitchFamily="34" charset="0"/>
              </a:rPr>
              <a:t>Having to ask DoIT or their Managers to change their personal data; Manual paper forms (timekeeping, leave requests, disjointed onboarding tasks) </a:t>
            </a:r>
          </a:p>
          <a:p>
            <a:pPr marL="96441" lvl="1" indent="-96441" defTabSz="442958">
              <a:lnSpc>
                <a:spcPct val="106000"/>
              </a:lnSpc>
              <a:buClr>
                <a:schemeClr val="tx1"/>
              </a:buClr>
              <a:buSzPct val="100000"/>
              <a:buFont typeface="Wingdings" panose="05000000000000000000" pitchFamily="2" charset="2"/>
              <a:buChar char="§"/>
            </a:pPr>
            <a:endParaRPr lang="en-US" sz="750" dirty="0">
              <a:latin typeface="Montserrat" panose="00000500000000000000" pitchFamily="2" charset="0"/>
              <a:ea typeface="Verdana" panose="020B0604030504040204" pitchFamily="34" charset="0"/>
              <a:cs typeface="Verdana" panose="020B0604030504040204" pitchFamily="34" charset="0"/>
            </a:endParaRPr>
          </a:p>
        </p:txBody>
      </p:sp>
      <p:sp>
        <p:nvSpPr>
          <p:cNvPr id="2" name="Slide Number Placeholder 1">
            <a:extLst>
              <a:ext uri="{FF2B5EF4-FFF2-40B4-BE49-F238E27FC236}">
                <a16:creationId xmlns:a16="http://schemas.microsoft.com/office/drawing/2014/main" id="{AE17FDDE-F52C-43C3-5D63-C74ABABFEE8F}"/>
              </a:ext>
              <a:ext uri="{C183D7F6-B498-43B3-948B-1728B52AA6E4}">
                <adec:decorative xmlns:adec="http://schemas.microsoft.com/office/drawing/2017/decorative" val="1"/>
              </a:ext>
            </a:extLst>
          </p:cNvPr>
          <p:cNvSpPr>
            <a:spLocks noGrp="1"/>
          </p:cNvSpPr>
          <p:nvPr>
            <p:ph type="sldNum" idx="12"/>
          </p:nvPr>
        </p:nvSpPr>
        <p:spPr/>
        <p:txBody>
          <a:bodyPr/>
          <a:lstStyle/>
          <a:p>
            <a:fld id="{00000000-1234-1234-1234-123412341234}" type="slidenum">
              <a:rPr lang="en" smtClean="0"/>
              <a:pPr/>
              <a:t>36</a:t>
            </a:fld>
            <a:endParaRPr lang="en"/>
          </a:p>
        </p:txBody>
      </p:sp>
    </p:spTree>
    <p:extLst>
      <p:ext uri="{BB962C8B-B14F-4D97-AF65-F5344CB8AC3E}">
        <p14:creationId xmlns:p14="http://schemas.microsoft.com/office/powerpoint/2010/main" val="2849161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6A2F66C-3B7C-27B0-70D0-3B84AC7BA3D5}"/>
              </a:ext>
            </a:extLst>
          </p:cNvPr>
          <p:cNvSpPr txBox="1">
            <a:spLocks noGrp="1"/>
          </p:cNvSpPr>
          <p:nvPr>
            <p:ph type="title" idx="4294967295"/>
          </p:nvPr>
        </p:nvSpPr>
        <p:spPr>
          <a:xfrm>
            <a:off x="488819" y="158086"/>
            <a:ext cx="7643303" cy="599581"/>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003385"/>
                </a:solidFill>
                <a:latin typeface="Montserrat ExtraBold" pitchFamily="2" charset="77"/>
                <a:ea typeface="Roboto Condensed" panose="02000000000000000000" pitchFamily="2" charset="0"/>
                <a:cs typeface="Montserrat ExtraBold" pitchFamily="2" charset="77"/>
              </a:defRPr>
            </a:lvl1pPr>
          </a:lstStyle>
          <a:p>
            <a:pPr defTabSz="685800">
              <a:lnSpc>
                <a:spcPct val="100000"/>
              </a:lnSpc>
              <a:spcBef>
                <a:spcPts val="0"/>
              </a:spcBef>
              <a:defRPr/>
            </a:pPr>
            <a:r>
              <a:rPr lang="en-US" sz="2400" dirty="0">
                <a:solidFill>
                  <a:srgbClr val="C00000"/>
                </a:solidFill>
                <a:latin typeface="Montserrat" panose="00000500000000000000" pitchFamily="2" charset="0"/>
                <a:ea typeface="Open Sans" panose="020B0606030504020204" pitchFamily="34" charset="0"/>
                <a:cs typeface="Open Sans" panose="020B0606030504020204" pitchFamily="34" charset="0"/>
              </a:rPr>
              <a:t>Personas</a:t>
            </a:r>
            <a:r>
              <a:rPr lang="en-US" sz="2400">
                <a:solidFill>
                  <a:srgbClr val="C00000"/>
                </a:solidFill>
                <a:latin typeface="Montserrat" panose="00000500000000000000" pitchFamily="2" charset="0"/>
                <a:ea typeface="Open Sans" panose="020B0606030504020204" pitchFamily="34" charset="0"/>
                <a:cs typeface="Open Sans" panose="020B0606030504020204" pitchFamily="34" charset="0"/>
              </a:rPr>
              <a:t> (2)</a:t>
            </a:r>
            <a:endParaRPr lang="en-US" sz="2400" dirty="0">
              <a:solidFill>
                <a:srgbClr val="C00000"/>
              </a:solidFill>
              <a:latin typeface="Montserrat" panose="00000500000000000000" pitchFamily="2" charset="0"/>
              <a:ea typeface="Open Sans" panose="020B0606030504020204" pitchFamily="34" charset="0"/>
              <a:cs typeface="Open Sans" panose="020B0606030504020204" pitchFamily="34" charset="0"/>
            </a:endParaRPr>
          </a:p>
        </p:txBody>
      </p:sp>
      <p:pic>
        <p:nvPicPr>
          <p:cNvPr id="7" name="Google Shape;343;p48">
            <a:extLst>
              <a:ext uri="{FF2B5EF4-FFF2-40B4-BE49-F238E27FC236}">
                <a16:creationId xmlns:a16="http://schemas.microsoft.com/office/drawing/2014/main" id="{B05EA12B-6638-0AF2-7B08-59831DEBCA1E}"/>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984076" y="216076"/>
            <a:ext cx="1709174" cy="249525"/>
          </a:xfrm>
          <a:prstGeom prst="rect">
            <a:avLst/>
          </a:prstGeom>
          <a:noFill/>
          <a:ln>
            <a:noFill/>
          </a:ln>
        </p:spPr>
      </p:pic>
      <p:sp>
        <p:nvSpPr>
          <p:cNvPr id="8" name="object 16">
            <a:extLst>
              <a:ext uri="{FF2B5EF4-FFF2-40B4-BE49-F238E27FC236}">
                <a16:creationId xmlns:a16="http://schemas.microsoft.com/office/drawing/2014/main" id="{46968247-C327-69C6-8EC6-5D5DC3FB13BA}"/>
              </a:ext>
            </a:extLst>
          </p:cNvPr>
          <p:cNvSpPr txBox="1"/>
          <p:nvPr/>
        </p:nvSpPr>
        <p:spPr>
          <a:xfrm>
            <a:off x="548360" y="691797"/>
            <a:ext cx="8047280" cy="323165"/>
          </a:xfrm>
          <a:prstGeom prst="rect">
            <a:avLst/>
          </a:prstGeom>
          <a:ln w="28575">
            <a:solidFill>
              <a:schemeClr val="bg2"/>
            </a:solidFill>
          </a:ln>
        </p:spPr>
        <p:txBody>
          <a:bodyPr vert="horz" wrap="square" lIns="0" tIns="0" rIns="0" bIns="0" rtlCol="0">
            <a:spAutoFit/>
          </a:bodyPr>
          <a:lstStyle/>
          <a:p>
            <a:pPr marL="4727" marR="1891" algn="ctr">
              <a:defRPr/>
            </a:pPr>
            <a:r>
              <a:rPr lang="en-US" sz="1050" b="1" spc="10" dirty="0">
                <a:solidFill>
                  <a:prstClr val="black"/>
                </a:solidFill>
                <a:latin typeface="Montserrat" panose="00000500000000000000" pitchFamily="2" charset="0"/>
                <a:cs typeface="Arial" panose="020B0604020202020204" pitchFamily="34" charset="0"/>
              </a:rPr>
              <a:t>/per·so·na/ </a:t>
            </a:r>
            <a:r>
              <a:rPr lang="en-US" sz="1050" spc="10" dirty="0">
                <a:solidFill>
                  <a:prstClr val="black"/>
                </a:solidFill>
                <a:latin typeface="Montserrat" panose="00000500000000000000" pitchFamily="2" charset="0"/>
                <a:cs typeface="Arial" panose="020B0604020202020204" pitchFamily="34" charset="0"/>
              </a:rPr>
              <a:t>A fictional character designed to represent a segment of stak</a:t>
            </a:r>
            <a:r>
              <a:rPr lang="en-US" sz="1050" dirty="0">
                <a:solidFill>
                  <a:prstClr val="black"/>
                </a:solidFill>
                <a:latin typeface="Montserrat" panose="00000500000000000000" pitchFamily="2" charset="0"/>
                <a:cs typeface="Arial" panose="020B0604020202020204" pitchFamily="34" charset="0"/>
              </a:rPr>
              <a:t>eholders </a:t>
            </a:r>
            <a:r>
              <a:rPr lang="en-US" sz="1050" spc="10" dirty="0">
                <a:solidFill>
                  <a:prstClr val="black"/>
                </a:solidFill>
                <a:latin typeface="Montserrat" panose="00000500000000000000" pitchFamily="2" charset="0"/>
                <a:cs typeface="Arial" panose="020B0604020202020204" pitchFamily="34" charset="0"/>
              </a:rPr>
              <a:t>who might interact with a process, service or product in a similar way.</a:t>
            </a:r>
          </a:p>
        </p:txBody>
      </p:sp>
      <p:sp>
        <p:nvSpPr>
          <p:cNvPr id="11" name="TextBox 10">
            <a:extLst>
              <a:ext uri="{FF2B5EF4-FFF2-40B4-BE49-F238E27FC236}">
                <a16:creationId xmlns:a16="http://schemas.microsoft.com/office/drawing/2014/main" id="{A3950304-6348-3A5F-B737-FF6F104B7F3C}"/>
              </a:ext>
            </a:extLst>
          </p:cNvPr>
          <p:cNvSpPr txBox="1"/>
          <p:nvPr/>
        </p:nvSpPr>
        <p:spPr>
          <a:xfrm>
            <a:off x="225094" y="1622913"/>
            <a:ext cx="2567708" cy="253916"/>
          </a:xfrm>
          <a:prstGeom prst="rect">
            <a:avLst/>
          </a:prstGeom>
          <a:noFill/>
        </p:spPr>
        <p:txBody>
          <a:bodyPr wrap="square" rtlCol="0">
            <a:spAutoFit/>
          </a:bodyPr>
          <a:lstStyle/>
          <a:p>
            <a:r>
              <a:rPr lang="en-US" sz="1050" b="1" dirty="0">
                <a:latin typeface="Montserrat" panose="00000500000000000000" pitchFamily="2" charset="0"/>
              </a:rPr>
              <a:t>General Ledger Manager</a:t>
            </a:r>
          </a:p>
        </p:txBody>
      </p:sp>
      <p:sp>
        <p:nvSpPr>
          <p:cNvPr id="17" name="TextBox 16">
            <a:extLst>
              <a:ext uri="{FF2B5EF4-FFF2-40B4-BE49-F238E27FC236}">
                <a16:creationId xmlns:a16="http://schemas.microsoft.com/office/drawing/2014/main" id="{67DF7430-A4FF-C614-145C-46C8F270B61A}"/>
              </a:ext>
            </a:extLst>
          </p:cNvPr>
          <p:cNvSpPr txBox="1"/>
          <p:nvPr/>
        </p:nvSpPr>
        <p:spPr>
          <a:xfrm>
            <a:off x="235071" y="1891431"/>
            <a:ext cx="2439549" cy="2868901"/>
          </a:xfrm>
          <a:prstGeom prst="rect">
            <a:avLst/>
          </a:prstGeom>
          <a:noFill/>
          <a:ln>
            <a:noFill/>
          </a:ln>
        </p:spPr>
        <p:txBody>
          <a:bodyPr vert="horz" wrap="square" lIns="51422" tIns="51422" rIns="51422" bIns="51422" rtlCol="0" anchor="t">
            <a:spAutoFit/>
          </a:bodyPr>
          <a:lstStyle/>
          <a:p>
            <a:pPr marL="96203" lvl="1" indent="-96203" defTabSz="442958">
              <a:lnSpc>
                <a:spcPct val="106000"/>
              </a:lnSpc>
              <a:buClr>
                <a:schemeClr val="tx1"/>
              </a:buClr>
              <a:buSzPct val="100000"/>
              <a:buFont typeface="Wingdings" panose="05000000000000000000" pitchFamily="2" charset="2"/>
              <a:buChar char="§"/>
            </a:pPr>
            <a:r>
              <a:rPr lang="en-US" sz="825" dirty="0">
                <a:latin typeface="Montserrat" panose="00000500000000000000" pitchFamily="2" charset="0"/>
                <a:ea typeface="Verdana" panose="020B0604030504040204" pitchFamily="34" charset="0"/>
                <a:cs typeface="Verdana" panose="020B0604030504040204" pitchFamily="34" charset="0"/>
              </a:rPr>
              <a:t>Review requests for changes to COA ​</a:t>
            </a:r>
            <a:endParaRPr lang="en-US" sz="825" dirty="0">
              <a:latin typeface="Montserrat" panose="00000500000000000000" pitchFamily="2" charset="0"/>
            </a:endParaRPr>
          </a:p>
          <a:p>
            <a:pPr marL="96203" lvl="1" indent="-96203" defTabSz="442958">
              <a:lnSpc>
                <a:spcPct val="106000"/>
              </a:lnSpc>
              <a:buClr>
                <a:schemeClr val="tx1"/>
              </a:buClr>
              <a:buSzPct val="100000"/>
              <a:buFont typeface="Wingdings" panose="05000000000000000000" pitchFamily="2" charset="2"/>
              <a:buChar char="§"/>
            </a:pPr>
            <a:r>
              <a:rPr lang="en-US" sz="825" dirty="0">
                <a:latin typeface="Montserrat" panose="00000500000000000000" pitchFamily="2" charset="0"/>
                <a:ea typeface="Verdana"/>
                <a:cs typeface="Verdana" panose="020B0604030504040204" pitchFamily="34" charset="0"/>
              </a:rPr>
              <a:t>Specify cross validation rules or security rules  ​</a:t>
            </a:r>
          </a:p>
          <a:p>
            <a:pPr marL="96203" lvl="1" indent="-96203" defTabSz="442958">
              <a:lnSpc>
                <a:spcPct val="106000"/>
              </a:lnSpc>
              <a:buClr>
                <a:schemeClr val="tx1"/>
              </a:buClr>
              <a:buSzPct val="100000"/>
              <a:buFont typeface="Wingdings" panose="05000000000000000000" pitchFamily="2" charset="2"/>
              <a:buChar char="§"/>
            </a:pPr>
            <a:r>
              <a:rPr lang="en-US" sz="825" dirty="0">
                <a:latin typeface="Montserrat" panose="00000500000000000000" pitchFamily="2" charset="0"/>
                <a:ea typeface="Verdana" panose="020B0604030504040204" pitchFamily="34" charset="0"/>
                <a:cs typeface="Verdana" panose="020B0604030504040204" pitchFamily="34" charset="0"/>
              </a:rPr>
              <a:t>Review/approve journal entries</a:t>
            </a:r>
          </a:p>
          <a:p>
            <a:pPr marL="96203" lvl="1" indent="-96203" defTabSz="442958">
              <a:lnSpc>
                <a:spcPct val="106000"/>
              </a:lnSpc>
              <a:buClr>
                <a:schemeClr val="tx1"/>
              </a:buClr>
              <a:buSzPct val="100000"/>
              <a:buFont typeface="Wingdings" panose="05000000000000000000" pitchFamily="2" charset="2"/>
              <a:buChar char="§"/>
            </a:pPr>
            <a:r>
              <a:rPr lang="en-US" sz="825" dirty="0">
                <a:latin typeface="Montserrat" panose="00000500000000000000" pitchFamily="2" charset="0"/>
                <a:ea typeface="Verdana" panose="020B0604030504040204" pitchFamily="34" charset="0"/>
                <a:cs typeface="Verdana" panose="020B0604030504040204" pitchFamily="34" charset="0"/>
              </a:rPr>
              <a:t>Approve adjustments and close the period​</a:t>
            </a:r>
          </a:p>
          <a:p>
            <a:pPr marL="96203" lvl="1" indent="-96203" defTabSz="442958">
              <a:lnSpc>
                <a:spcPct val="106000"/>
              </a:lnSpc>
              <a:buClr>
                <a:schemeClr val="tx1"/>
              </a:buClr>
              <a:buSzPct val="100000"/>
              <a:buFont typeface="Wingdings" panose="05000000000000000000" pitchFamily="2" charset="2"/>
              <a:buChar char="§"/>
            </a:pPr>
            <a:r>
              <a:rPr lang="en-US" sz="825" dirty="0">
                <a:latin typeface="Montserrat" panose="00000500000000000000" pitchFamily="2" charset="0"/>
                <a:ea typeface="Verdana" panose="020B0604030504040204" pitchFamily="34" charset="0"/>
                <a:cs typeface="Verdana" panose="020B0604030504040204" pitchFamily="34" charset="0"/>
              </a:rPr>
              <a:t>Supervise GL Accountants </a:t>
            </a:r>
          </a:p>
          <a:p>
            <a:pPr marL="96203" lvl="1" indent="-96203" defTabSz="442958">
              <a:lnSpc>
                <a:spcPct val="106000"/>
              </a:lnSpc>
              <a:buClr>
                <a:schemeClr val="tx1"/>
              </a:buClr>
              <a:buSzPct val="100000"/>
              <a:buFont typeface="Wingdings" panose="05000000000000000000" pitchFamily="2" charset="2"/>
              <a:buChar char="§"/>
            </a:pPr>
            <a:r>
              <a:rPr lang="en-US" sz="825" dirty="0">
                <a:latin typeface="Montserrat" panose="00000500000000000000" pitchFamily="2" charset="0"/>
                <a:ea typeface="Verdana" panose="020B0604030504040204" pitchFamily="34" charset="0"/>
                <a:cs typeface="Verdana" panose="020B0604030504040204" pitchFamily="34" charset="0"/>
              </a:rPr>
              <a:t>Oversee changes to policies and to GASB, FASB accounting standards</a:t>
            </a:r>
          </a:p>
          <a:p>
            <a:pPr marL="96203" lvl="1" indent="-96203" defTabSz="442958">
              <a:lnSpc>
                <a:spcPct val="106000"/>
              </a:lnSpc>
              <a:buClr>
                <a:schemeClr val="tx1"/>
              </a:buClr>
              <a:buSzPct val="100000"/>
              <a:buFont typeface="Wingdings" panose="05000000000000000000" pitchFamily="2" charset="2"/>
              <a:buChar char="§"/>
            </a:pPr>
            <a:r>
              <a:rPr lang="en-US" sz="825" dirty="0">
                <a:latin typeface="Montserrat" panose="00000500000000000000" pitchFamily="2" charset="0"/>
                <a:ea typeface="Verdana" panose="020B0604030504040204" pitchFamily="34" charset="0"/>
                <a:cs typeface="Verdana" panose="020B0604030504040204" pitchFamily="34" charset="0"/>
              </a:rPr>
              <a:t>Business process documentation steward</a:t>
            </a:r>
          </a:p>
          <a:p>
            <a:pPr marL="96203" lvl="1" indent="-96203" defTabSz="442958">
              <a:lnSpc>
                <a:spcPct val="106000"/>
              </a:lnSpc>
              <a:buClr>
                <a:schemeClr val="tx1"/>
              </a:buClr>
              <a:buSzPct val="100000"/>
              <a:buFont typeface="Wingdings" panose="05000000000000000000" pitchFamily="2" charset="2"/>
              <a:buChar char="§"/>
            </a:pPr>
            <a:r>
              <a:rPr lang="en-US" sz="825" dirty="0">
                <a:latin typeface="Montserrat" panose="00000500000000000000" pitchFamily="2" charset="0"/>
                <a:ea typeface="Verdana" panose="020B0604030504040204" pitchFamily="34" charset="0"/>
              </a:rPr>
              <a:t>For SBF: manage external audits and multiple state tax filings</a:t>
            </a:r>
          </a:p>
          <a:p>
            <a:pPr marL="96203" lvl="1" indent="-96203" defTabSz="442958">
              <a:lnSpc>
                <a:spcPct val="106000"/>
              </a:lnSpc>
              <a:buClr>
                <a:schemeClr val="tx1"/>
              </a:buClr>
              <a:buSzPct val="100000"/>
              <a:buFont typeface="Wingdings" panose="05000000000000000000" pitchFamily="2" charset="2"/>
              <a:buChar char="§"/>
            </a:pPr>
            <a:r>
              <a:rPr lang="en-US" sz="825" dirty="0">
                <a:latin typeface="Montserrat" panose="00000500000000000000" pitchFamily="2" charset="0"/>
                <a:ea typeface="Verdana" panose="020B0604030504040204" pitchFamily="34" charset="0"/>
              </a:rPr>
              <a:t>Responsible for 1042 and 1099 reporting</a:t>
            </a:r>
          </a:p>
          <a:p>
            <a:pPr marL="96203" lvl="1" indent="-96203" defTabSz="442958">
              <a:lnSpc>
                <a:spcPct val="106000"/>
              </a:lnSpc>
              <a:buClr>
                <a:schemeClr val="tx1"/>
              </a:buClr>
              <a:buSzPct val="100000"/>
              <a:buFont typeface="Wingdings" panose="05000000000000000000" pitchFamily="2" charset="2"/>
              <a:buChar char="§"/>
            </a:pPr>
            <a:r>
              <a:rPr lang="en-US" sz="825" dirty="0">
                <a:latin typeface="Montserrat" panose="00000500000000000000" pitchFamily="2" charset="0"/>
                <a:ea typeface="Verdana" panose="020B0604030504040204" pitchFamily="34" charset="0"/>
              </a:rPr>
              <a:t>Develop leaders within the team</a:t>
            </a:r>
          </a:p>
          <a:p>
            <a:pPr marL="96203" lvl="1" indent="-96203" defTabSz="442958">
              <a:lnSpc>
                <a:spcPct val="106000"/>
              </a:lnSpc>
              <a:buClr>
                <a:schemeClr val="tx1"/>
              </a:buClr>
              <a:buSzPct val="100000"/>
              <a:buFont typeface="Wingdings" panose="05000000000000000000" pitchFamily="2" charset="2"/>
              <a:buChar char="§"/>
            </a:pPr>
            <a:endParaRPr lang="en-US" sz="825" dirty="0">
              <a:latin typeface="Montserrat" panose="00000500000000000000" pitchFamily="2" charset="0"/>
              <a:ea typeface="Verdana" panose="020B0604030504040204" pitchFamily="34" charset="0"/>
            </a:endParaRPr>
          </a:p>
          <a:p>
            <a:pPr marL="77153" indent="-77153">
              <a:lnSpc>
                <a:spcPct val="106000"/>
              </a:lnSpc>
              <a:spcAft>
                <a:spcPts val="254"/>
              </a:spcAft>
              <a:buFont typeface="Arial" panose="020B0604020202020204" pitchFamily="34" charset="0"/>
              <a:buChar char="•"/>
              <a:defRPr/>
            </a:pPr>
            <a:r>
              <a:rPr lang="en-US" sz="825" b="1" dirty="0">
                <a:latin typeface="Montserrat" panose="00000500000000000000" pitchFamily="2" charset="0"/>
                <a:ea typeface="Verdana" panose="020B0604030504040204" pitchFamily="34" charset="0"/>
                <a:cs typeface="Verdana" panose="020B0604030504040204" pitchFamily="34" charset="0"/>
              </a:rPr>
              <a:t>PAIN POINTS: </a:t>
            </a:r>
            <a:r>
              <a:rPr lang="en-US" sz="750" dirty="0">
                <a:latin typeface="Montserrat" panose="00000500000000000000" pitchFamily="2" charset="0"/>
                <a:ea typeface="Verdana" panose="020B0604030504040204" pitchFamily="34" charset="0"/>
                <a:cs typeface="Verdana" panose="020B0604030504040204" pitchFamily="34" charset="0"/>
              </a:rPr>
              <a:t>system limitations, r</a:t>
            </a:r>
            <a:r>
              <a:rPr lang="en-US" sz="750" dirty="0">
                <a:latin typeface="Montserrat" panose="00000500000000000000" pitchFamily="2" charset="0"/>
                <a:ea typeface="Verdana" panose="020B0604030504040204" pitchFamily="34" charset="0"/>
              </a:rPr>
              <a:t>econciliation issues, process control issues, manual processes, missed month end close deadlines​, spending too much time on finding documentation.</a:t>
            </a:r>
          </a:p>
          <a:p>
            <a:pPr marL="96203" lvl="1" indent="-96203" defTabSz="442958">
              <a:lnSpc>
                <a:spcPct val="106000"/>
              </a:lnSpc>
              <a:buClr>
                <a:schemeClr val="tx1"/>
              </a:buClr>
              <a:buSzPct val="100000"/>
              <a:buFont typeface="Wingdings" panose="05000000000000000000" pitchFamily="2" charset="2"/>
              <a:buChar char="§"/>
            </a:pPr>
            <a:endParaRPr lang="en-US" sz="825" dirty="0">
              <a:latin typeface="Montserrat" panose="00000500000000000000" pitchFamily="2" charset="0"/>
              <a:ea typeface="Verdana" panose="020B0604030504040204" pitchFamily="34" charset="0"/>
            </a:endParaRPr>
          </a:p>
          <a:p>
            <a:pPr marL="96203" lvl="1" indent="-96203" defTabSz="442958">
              <a:lnSpc>
                <a:spcPct val="106000"/>
              </a:lnSpc>
              <a:buClr>
                <a:schemeClr val="tx1"/>
              </a:buClr>
              <a:buSzPct val="100000"/>
              <a:buFont typeface="Wingdings" panose="05000000000000000000" pitchFamily="2" charset="2"/>
              <a:buChar char="§"/>
            </a:pPr>
            <a:endParaRPr lang="en-US" sz="563" dirty="0">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a:extLst>
              <a:ext uri="{FF2B5EF4-FFF2-40B4-BE49-F238E27FC236}">
                <a16:creationId xmlns:a16="http://schemas.microsoft.com/office/drawing/2014/main" id="{A4693BD8-A65F-DEED-0113-A81D08B6E395}"/>
              </a:ext>
            </a:extLst>
          </p:cNvPr>
          <p:cNvSpPr txBox="1"/>
          <p:nvPr/>
        </p:nvSpPr>
        <p:spPr>
          <a:xfrm>
            <a:off x="3226796" y="1639984"/>
            <a:ext cx="2771237" cy="253916"/>
          </a:xfrm>
          <a:prstGeom prst="rect">
            <a:avLst/>
          </a:prstGeom>
          <a:noFill/>
        </p:spPr>
        <p:txBody>
          <a:bodyPr wrap="square" rtlCol="0">
            <a:spAutoFit/>
          </a:bodyPr>
          <a:lstStyle/>
          <a:p>
            <a:r>
              <a:rPr lang="en-US" sz="1050" b="1" dirty="0">
                <a:latin typeface="Montserrat" panose="00000500000000000000" pitchFamily="2" charset="0"/>
              </a:rPr>
              <a:t>General Ledger Accountant</a:t>
            </a:r>
          </a:p>
        </p:txBody>
      </p:sp>
      <p:sp>
        <p:nvSpPr>
          <p:cNvPr id="15" name="TextBox 14">
            <a:extLst>
              <a:ext uri="{FF2B5EF4-FFF2-40B4-BE49-F238E27FC236}">
                <a16:creationId xmlns:a16="http://schemas.microsoft.com/office/drawing/2014/main" id="{DDD7EC2B-AF7B-6E7E-7318-05B59C6F7D23}"/>
              </a:ext>
            </a:extLst>
          </p:cNvPr>
          <p:cNvSpPr txBox="1"/>
          <p:nvPr/>
        </p:nvSpPr>
        <p:spPr>
          <a:xfrm>
            <a:off x="3110916" y="1868977"/>
            <a:ext cx="3608972" cy="3924125"/>
          </a:xfrm>
          <a:prstGeom prst="rect">
            <a:avLst/>
          </a:prstGeom>
          <a:noFill/>
          <a:ln>
            <a:noFill/>
          </a:ln>
        </p:spPr>
        <p:txBody>
          <a:bodyPr vert="horz" wrap="square" lIns="51422" tIns="51422" rIns="51422" bIns="51422" rtlCol="0" anchor="t">
            <a:spAutoFit/>
          </a:bodyPr>
          <a:lstStyle/>
          <a:p>
            <a:pPr marL="77153" indent="-77153">
              <a:spcAft>
                <a:spcPts val="254"/>
              </a:spcAft>
              <a:buFont typeface="Arial" panose="020B0604020202020204" pitchFamily="34" charset="0"/>
              <a:buChar char="•"/>
              <a:defRPr/>
            </a:pPr>
            <a:r>
              <a:rPr lang="en-US" sz="825" dirty="0">
                <a:latin typeface="Montserrat" panose="00000500000000000000" pitchFamily="2" charset="0"/>
              </a:rPr>
              <a:t>Create Manual journals &amp; Recurring journals​</a:t>
            </a:r>
          </a:p>
          <a:p>
            <a:pPr marL="77153" indent="-77153">
              <a:spcAft>
                <a:spcPts val="254"/>
              </a:spcAft>
              <a:buFont typeface="Arial" panose="020B0604020202020204" pitchFamily="34" charset="0"/>
              <a:buChar char="•"/>
              <a:defRPr/>
            </a:pPr>
            <a:r>
              <a:rPr lang="en-US" sz="825" dirty="0">
                <a:latin typeface="Montserrat" panose="00000500000000000000" pitchFamily="2" charset="0"/>
              </a:rPr>
              <a:t>Upload third party journals</a:t>
            </a:r>
          </a:p>
          <a:p>
            <a:pPr marL="77153" indent="-77153">
              <a:spcAft>
                <a:spcPts val="254"/>
              </a:spcAft>
              <a:buFont typeface="Arial" panose="020B0604020202020204" pitchFamily="34" charset="0"/>
              <a:buChar char="•"/>
              <a:defRPr/>
            </a:pPr>
            <a:r>
              <a:rPr lang="en-US" sz="825" dirty="0">
                <a:latin typeface="Montserrat" panose="00000500000000000000" pitchFamily="2" charset="0"/>
              </a:rPr>
              <a:t>Reconcile unposted entries</a:t>
            </a:r>
          </a:p>
          <a:p>
            <a:pPr marL="77153" indent="-77153">
              <a:spcAft>
                <a:spcPts val="254"/>
              </a:spcAft>
              <a:buFont typeface="Arial" panose="020B0604020202020204" pitchFamily="34" charset="0"/>
              <a:buChar char="•"/>
              <a:defRPr/>
            </a:pPr>
            <a:r>
              <a:rPr lang="en-US" sz="825" dirty="0">
                <a:latin typeface="Montserrat" panose="00000500000000000000" pitchFamily="2" charset="0"/>
              </a:rPr>
              <a:t>Review and create month-end reports​</a:t>
            </a:r>
          </a:p>
          <a:p>
            <a:pPr marL="77153" indent="-77153">
              <a:spcAft>
                <a:spcPts val="254"/>
              </a:spcAft>
              <a:buFont typeface="Arial" panose="020B0604020202020204" pitchFamily="34" charset="0"/>
              <a:buChar char="•"/>
              <a:defRPr/>
            </a:pPr>
            <a:r>
              <a:rPr lang="en-US" sz="825" dirty="0">
                <a:latin typeface="Montserrat" panose="00000500000000000000" pitchFamily="2" charset="0"/>
              </a:rPr>
              <a:t>Process month-end and year-end adjustments​</a:t>
            </a:r>
          </a:p>
          <a:p>
            <a:pPr marL="77153" indent="-77153">
              <a:spcAft>
                <a:spcPts val="254"/>
              </a:spcAft>
              <a:buFont typeface="Arial" panose="020B0604020202020204" pitchFamily="34" charset="0"/>
              <a:buChar char="•"/>
              <a:defRPr/>
            </a:pPr>
            <a:r>
              <a:rPr lang="en-US" sz="825" dirty="0">
                <a:latin typeface="Montserrat" panose="00000500000000000000" pitchFamily="2" charset="0"/>
              </a:rPr>
              <a:t>Perform period-end activities​</a:t>
            </a:r>
          </a:p>
          <a:p>
            <a:pPr marL="77153" indent="-77153">
              <a:spcAft>
                <a:spcPts val="254"/>
              </a:spcAft>
              <a:buFont typeface="Arial" panose="020B0604020202020204" pitchFamily="34" charset="0"/>
              <a:buChar char="•"/>
              <a:defRPr/>
            </a:pPr>
            <a:r>
              <a:rPr lang="en-US" sz="825" dirty="0">
                <a:latin typeface="Montserrat" panose="00000500000000000000" pitchFamily="2" charset="0"/>
              </a:rPr>
              <a:t>Resolve discrepancies or irregularities in records</a:t>
            </a:r>
          </a:p>
          <a:p>
            <a:pPr marL="77153" indent="-77153">
              <a:spcAft>
                <a:spcPts val="254"/>
              </a:spcAft>
              <a:buFont typeface="Arial" panose="020B0604020202020204" pitchFamily="34" charset="0"/>
              <a:buChar char="•"/>
              <a:defRPr/>
            </a:pPr>
            <a:r>
              <a:rPr lang="en-US" sz="825" dirty="0">
                <a:latin typeface="Montserrat" panose="00000500000000000000" pitchFamily="2" charset="0"/>
              </a:rPr>
              <a:t>Account reconciliation within the system and the boundary systems</a:t>
            </a:r>
          </a:p>
          <a:p>
            <a:pPr marL="77153" indent="-77153">
              <a:spcAft>
                <a:spcPts val="254"/>
              </a:spcAft>
              <a:buFont typeface="Arial" panose="020B0604020202020204" pitchFamily="34" charset="0"/>
              <a:buChar char="•"/>
              <a:defRPr/>
            </a:pPr>
            <a:r>
              <a:rPr lang="en-US" sz="825" dirty="0">
                <a:latin typeface="Montserrat" panose="00000500000000000000" pitchFamily="2" charset="0"/>
              </a:rPr>
              <a:t>Ensure financial data is recorded in the appropriate period (accruals, deferrals, </a:t>
            </a:r>
            <a:r>
              <a:rPr lang="en-US" sz="825" dirty="0">
                <a:solidFill>
                  <a:schemeClr val="tx1"/>
                </a:solidFill>
                <a:latin typeface="Montserrat" panose="00000500000000000000" pitchFamily="2" charset="0"/>
              </a:rPr>
              <a:t>prepaids</a:t>
            </a:r>
            <a:r>
              <a:rPr lang="en-US" sz="825" dirty="0">
                <a:latin typeface="Montserrat" panose="00000500000000000000" pitchFamily="2" charset="0"/>
              </a:rPr>
              <a:t>)</a:t>
            </a:r>
          </a:p>
          <a:p>
            <a:pPr marL="77153" indent="-77153">
              <a:spcAft>
                <a:spcPts val="254"/>
              </a:spcAft>
              <a:buFont typeface="Arial" panose="020B0604020202020204" pitchFamily="34" charset="0"/>
              <a:buChar char="•"/>
              <a:defRPr/>
            </a:pPr>
            <a:r>
              <a:rPr lang="en-US" sz="825" dirty="0">
                <a:latin typeface="Montserrat" panose="00000500000000000000" pitchFamily="2" charset="0"/>
              </a:rPr>
              <a:t>Review and post journals</a:t>
            </a:r>
          </a:p>
          <a:p>
            <a:pPr marL="77153" lvl="2" indent="-77153">
              <a:spcAft>
                <a:spcPts val="254"/>
              </a:spcAft>
              <a:buFont typeface="Arial" panose="020B0604020202020204" pitchFamily="34" charset="0"/>
              <a:buChar char="•"/>
              <a:defRPr/>
            </a:pPr>
            <a:r>
              <a:rPr lang="en-US" sz="825" dirty="0">
                <a:latin typeface="Montserrat" panose="00000500000000000000" pitchFamily="2" charset="0"/>
              </a:rPr>
              <a:t>Review/Approve reimbursements (Concur)</a:t>
            </a:r>
          </a:p>
          <a:p>
            <a:pPr lvl="2">
              <a:spcAft>
                <a:spcPts val="254"/>
              </a:spcAft>
              <a:defRPr/>
            </a:pPr>
            <a:endParaRPr lang="en-US" sz="825" dirty="0">
              <a:latin typeface="Montserrat" panose="00000500000000000000" pitchFamily="2" charset="0"/>
            </a:endParaRPr>
          </a:p>
          <a:p>
            <a:pPr marL="77153" lvl="2" indent="-77153">
              <a:spcAft>
                <a:spcPts val="254"/>
              </a:spcAft>
              <a:buFont typeface="Arial" panose="020B0604020202020204" pitchFamily="34" charset="0"/>
              <a:buChar char="•"/>
              <a:defRPr/>
            </a:pPr>
            <a:r>
              <a:rPr lang="en-US" sz="825" b="1" dirty="0">
                <a:latin typeface="Montserrat" panose="00000500000000000000" pitchFamily="2" charset="0"/>
                <a:ea typeface="Verdana" panose="020B0604030504040204" pitchFamily="34" charset="0"/>
                <a:cs typeface="Verdana" panose="020B0604030504040204" pitchFamily="34" charset="0"/>
              </a:rPr>
              <a:t>PAIN POINTS: </a:t>
            </a:r>
            <a:r>
              <a:rPr lang="en-US" sz="750" dirty="0">
                <a:latin typeface="Montserrat" panose="00000500000000000000" pitchFamily="2" charset="0"/>
                <a:ea typeface="Verdana"/>
              </a:rPr>
              <a:t>Delays in sub-ledger closing and reconciliations​</a:t>
            </a:r>
          </a:p>
          <a:p>
            <a:pPr marL="77153" indent="-77153">
              <a:spcAft>
                <a:spcPts val="254"/>
              </a:spcAft>
              <a:buFont typeface="Arial" panose="020B0604020202020204" pitchFamily="34" charset="0"/>
              <a:buChar char="•"/>
              <a:defRPr/>
            </a:pPr>
            <a:r>
              <a:rPr lang="en-US" sz="750" dirty="0">
                <a:latin typeface="Montserrat" panose="00000500000000000000" pitchFamily="2" charset="0"/>
                <a:ea typeface="Verdana"/>
              </a:rPr>
              <a:t>Spending too much time on finding documentation and chasing people for approvals/sign-offs</a:t>
            </a:r>
          </a:p>
          <a:p>
            <a:pPr marL="77153" indent="-77153">
              <a:spcAft>
                <a:spcPts val="254"/>
              </a:spcAft>
              <a:buFont typeface="Arial" panose="020B0604020202020204" pitchFamily="34" charset="0"/>
              <a:buChar char="•"/>
              <a:defRPr/>
            </a:pPr>
            <a:r>
              <a:rPr lang="en-US" sz="750" dirty="0">
                <a:latin typeface="Montserrat" panose="00000500000000000000" pitchFamily="2" charset="0"/>
                <a:ea typeface="Verdana"/>
              </a:rPr>
              <a:t>Limitations with current system, inconsistent tools</a:t>
            </a:r>
          </a:p>
          <a:p>
            <a:pPr marL="77153" indent="-77153">
              <a:spcAft>
                <a:spcPts val="254"/>
              </a:spcAft>
              <a:buFont typeface="Arial" panose="020B0604020202020204" pitchFamily="34" charset="0"/>
              <a:buChar char="•"/>
              <a:defRPr/>
            </a:pPr>
            <a:r>
              <a:rPr lang="en-US" sz="750" dirty="0">
                <a:latin typeface="Montserrat" panose="00000500000000000000" pitchFamily="2" charset="0"/>
                <a:ea typeface="Verdana"/>
              </a:rPr>
              <a:t>Too many types of journals from various sources</a:t>
            </a:r>
          </a:p>
          <a:p>
            <a:pPr marL="77153" indent="-77153">
              <a:spcAft>
                <a:spcPts val="254"/>
              </a:spcAft>
              <a:buFont typeface="Arial" panose="020B0604020202020204" pitchFamily="34" charset="0"/>
              <a:buChar char="•"/>
              <a:defRPr/>
            </a:pPr>
            <a:r>
              <a:rPr lang="en-US" sz="750" dirty="0">
                <a:latin typeface="Montserrat" panose="00000500000000000000" pitchFamily="2" charset="0"/>
                <a:ea typeface="Verdana"/>
              </a:rPr>
              <a:t>Lack of governance of the chart of accounts.</a:t>
            </a:r>
          </a:p>
          <a:p>
            <a:pPr marL="77153" indent="-77153">
              <a:spcAft>
                <a:spcPts val="254"/>
              </a:spcAft>
              <a:buFont typeface="Arial" panose="020B0604020202020204" pitchFamily="34" charset="0"/>
              <a:buChar char="•"/>
              <a:defRPr/>
            </a:pPr>
            <a:r>
              <a:rPr lang="en-US" sz="750" dirty="0">
                <a:latin typeface="Montserrat" panose="00000500000000000000" pitchFamily="2" charset="0"/>
                <a:ea typeface="Verdana"/>
              </a:rPr>
              <a:t>High volume of cost transfers to balance budgets </a:t>
            </a:r>
            <a:endParaRPr lang="en-US" sz="750" dirty="0">
              <a:solidFill>
                <a:schemeClr val="tx1"/>
              </a:solidFill>
              <a:latin typeface="Montserrat" panose="00000500000000000000" pitchFamily="2" charset="0"/>
              <a:ea typeface="Verdana"/>
            </a:endParaRPr>
          </a:p>
          <a:p>
            <a:pPr marL="77153" lvl="2" indent="-77153">
              <a:spcAft>
                <a:spcPts val="254"/>
              </a:spcAft>
              <a:buFont typeface="Arial" panose="020B0604020202020204" pitchFamily="34" charset="0"/>
              <a:buChar char="•"/>
              <a:defRPr/>
            </a:pPr>
            <a:endParaRPr lang="en-US" sz="825" dirty="0">
              <a:latin typeface="Montserrat" panose="00000500000000000000" pitchFamily="2" charset="0"/>
              <a:ea typeface="Verdana" panose="020B0604030504040204" pitchFamily="34" charset="0"/>
            </a:endParaRPr>
          </a:p>
          <a:p>
            <a:pPr marL="77153" lvl="2" indent="-77153">
              <a:spcAft>
                <a:spcPts val="254"/>
              </a:spcAft>
              <a:buFont typeface="Arial" panose="020B0604020202020204" pitchFamily="34" charset="0"/>
              <a:buChar char="•"/>
              <a:defRPr/>
            </a:pPr>
            <a:endParaRPr lang="en-US" sz="825" dirty="0">
              <a:latin typeface="Montserrat" panose="00000500000000000000" pitchFamily="2" charset="0"/>
            </a:endParaRPr>
          </a:p>
          <a:p>
            <a:pPr>
              <a:spcAft>
                <a:spcPts val="254"/>
              </a:spcAft>
              <a:defRPr/>
            </a:pPr>
            <a:endParaRPr lang="en-US" sz="525" dirty="0"/>
          </a:p>
          <a:p>
            <a:pPr>
              <a:spcAft>
                <a:spcPts val="254"/>
              </a:spcAft>
              <a:defRPr/>
            </a:pPr>
            <a:endParaRPr lang="en-US" sz="525" dirty="0"/>
          </a:p>
        </p:txBody>
      </p:sp>
      <p:sp>
        <p:nvSpPr>
          <p:cNvPr id="13" name="TextBox 12">
            <a:extLst>
              <a:ext uri="{FF2B5EF4-FFF2-40B4-BE49-F238E27FC236}">
                <a16:creationId xmlns:a16="http://schemas.microsoft.com/office/drawing/2014/main" id="{3A413241-63A9-8E0A-BCD2-CB30DDA8C982}"/>
              </a:ext>
            </a:extLst>
          </p:cNvPr>
          <p:cNvSpPr txBox="1"/>
          <p:nvPr/>
        </p:nvSpPr>
        <p:spPr>
          <a:xfrm>
            <a:off x="7114419" y="1643333"/>
            <a:ext cx="1525151" cy="253916"/>
          </a:xfrm>
          <a:prstGeom prst="rect">
            <a:avLst/>
          </a:prstGeom>
          <a:noFill/>
        </p:spPr>
        <p:txBody>
          <a:bodyPr wrap="square" rtlCol="0">
            <a:spAutoFit/>
          </a:bodyPr>
          <a:lstStyle/>
          <a:p>
            <a:r>
              <a:rPr lang="en-US" sz="1050" b="1" dirty="0">
                <a:latin typeface="Montserrat" panose="00000500000000000000" pitchFamily="2" charset="0"/>
              </a:rPr>
              <a:t>Billing Clerk</a:t>
            </a:r>
          </a:p>
        </p:txBody>
      </p:sp>
      <p:sp>
        <p:nvSpPr>
          <p:cNvPr id="16" name="TextBox 15">
            <a:extLst>
              <a:ext uri="{FF2B5EF4-FFF2-40B4-BE49-F238E27FC236}">
                <a16:creationId xmlns:a16="http://schemas.microsoft.com/office/drawing/2014/main" id="{036F241C-A0C2-845C-6D9E-AF1E9ADB8D99}"/>
              </a:ext>
            </a:extLst>
          </p:cNvPr>
          <p:cNvSpPr txBox="1"/>
          <p:nvPr/>
        </p:nvSpPr>
        <p:spPr>
          <a:xfrm>
            <a:off x="6832121" y="1916983"/>
            <a:ext cx="2012113" cy="3331720"/>
          </a:xfrm>
          <a:prstGeom prst="rect">
            <a:avLst/>
          </a:prstGeom>
          <a:noFill/>
          <a:ln>
            <a:noFill/>
          </a:ln>
        </p:spPr>
        <p:txBody>
          <a:bodyPr vert="horz" wrap="square" lIns="51422" tIns="51422" rIns="51422" bIns="51422" rtlCol="0">
            <a:spAutoFit/>
          </a:bodyPr>
          <a:lstStyle/>
          <a:p>
            <a:pPr marL="90218" lvl="1" indent="-90218">
              <a:lnSpc>
                <a:spcPct val="106000"/>
              </a:lnSpc>
              <a:buSzPct val="100000"/>
              <a:buFont typeface="Arial" panose="020B0604020202020204" pitchFamily="34" charset="0"/>
              <a:buChar char="•"/>
            </a:pPr>
            <a:r>
              <a:rPr lang="en-US" sz="825" dirty="0">
                <a:latin typeface="Montserrat" panose="00000500000000000000" pitchFamily="2" charset="0"/>
              </a:rPr>
              <a:t>Professionals with understanding of billing processes and experience using billing software</a:t>
            </a:r>
          </a:p>
          <a:p>
            <a:pPr marL="90218" lvl="1" indent="-90218">
              <a:lnSpc>
                <a:spcPct val="106000"/>
              </a:lnSpc>
              <a:buSzPct val="100000"/>
              <a:buFont typeface="Arial" panose="020B0604020202020204" pitchFamily="34" charset="0"/>
              <a:buChar char="•"/>
            </a:pPr>
            <a:r>
              <a:rPr lang="en-US" sz="825" dirty="0">
                <a:latin typeface="Montserrat" panose="00000500000000000000" pitchFamily="2" charset="0"/>
              </a:rPr>
              <a:t>Responsible for generation and delivery of invoices to customer, managing the related corrections and reconciling customer payments and invoices</a:t>
            </a:r>
          </a:p>
          <a:p>
            <a:pPr marL="90218" lvl="1" indent="-90218">
              <a:lnSpc>
                <a:spcPct val="106000"/>
              </a:lnSpc>
              <a:buSzPct val="100000"/>
              <a:buFont typeface="Arial" panose="020B0604020202020204" pitchFamily="34" charset="0"/>
              <a:buChar char="•"/>
            </a:pPr>
            <a:r>
              <a:rPr lang="en-US" sz="825" dirty="0">
                <a:latin typeface="Montserrat" panose="00000500000000000000" pitchFamily="2" charset="0"/>
              </a:rPr>
              <a:t>the review of revocable permit contracts received from AP office</a:t>
            </a:r>
          </a:p>
          <a:p>
            <a:pPr marL="90218" lvl="1" indent="-90218">
              <a:lnSpc>
                <a:spcPct val="106000"/>
              </a:lnSpc>
              <a:buSzPct val="100000"/>
              <a:buFont typeface="Arial" panose="020B0604020202020204" pitchFamily="34" charset="0"/>
              <a:buChar char="•"/>
            </a:pPr>
            <a:r>
              <a:rPr lang="en-US" sz="825" dirty="0">
                <a:latin typeface="Montserrat" panose="00000500000000000000" pitchFamily="2" charset="0"/>
              </a:rPr>
              <a:t>Running reports</a:t>
            </a:r>
          </a:p>
          <a:p>
            <a:pPr lvl="1">
              <a:lnSpc>
                <a:spcPct val="106000"/>
              </a:lnSpc>
              <a:buSzPct val="100000"/>
            </a:pPr>
            <a:endParaRPr lang="en-US" sz="825" dirty="0">
              <a:latin typeface="Montserrat" panose="00000500000000000000" pitchFamily="2" charset="0"/>
            </a:endParaRPr>
          </a:p>
          <a:p>
            <a:pPr marL="77153" lvl="1" indent="-77153">
              <a:lnSpc>
                <a:spcPct val="106000"/>
              </a:lnSpc>
              <a:spcAft>
                <a:spcPts val="254"/>
              </a:spcAft>
              <a:buSzPct val="100000"/>
              <a:buFont typeface="Arial" panose="020B0604020202020204" pitchFamily="34" charset="0"/>
              <a:buChar char="•"/>
              <a:defRPr/>
            </a:pPr>
            <a:r>
              <a:rPr lang="en-US" sz="825" b="1" dirty="0">
                <a:latin typeface="Montserrat" panose="00000500000000000000" pitchFamily="2" charset="0"/>
                <a:ea typeface="Verdana" panose="020B0604030504040204" pitchFamily="34" charset="0"/>
                <a:cs typeface="Verdana" panose="020B0604030504040204" pitchFamily="34" charset="0"/>
              </a:rPr>
              <a:t>PAIN POINTS: </a:t>
            </a:r>
            <a:r>
              <a:rPr lang="en-US" sz="750" dirty="0">
                <a:latin typeface="Montserrat" panose="00000500000000000000" pitchFamily="2" charset="0"/>
                <a:ea typeface="Verdana" panose="020B0604030504040204" pitchFamily="34" charset="0"/>
              </a:rPr>
              <a:t>Not receiving communication on delayed billings and appropriate approvals on correction entries such as credits and adjustments</a:t>
            </a:r>
          </a:p>
          <a:p>
            <a:pPr marL="77153" lvl="1" indent="-77153">
              <a:lnSpc>
                <a:spcPct val="106000"/>
              </a:lnSpc>
              <a:spcAft>
                <a:spcPts val="254"/>
              </a:spcAft>
              <a:buSzPct val="100000"/>
              <a:buFont typeface="Arial" panose="020B0604020202020204" pitchFamily="34" charset="0"/>
              <a:buChar char="•"/>
              <a:defRPr/>
            </a:pPr>
            <a:r>
              <a:rPr lang="en-US" sz="750" dirty="0">
                <a:latin typeface="Montserrat" panose="00000500000000000000" pitchFamily="2" charset="0"/>
                <a:ea typeface="Verdana" panose="020B0604030504040204" pitchFamily="34" charset="0"/>
              </a:rPr>
              <a:t>Lack of time and resources to work with customer to build relationship and collect payments</a:t>
            </a:r>
          </a:p>
          <a:p>
            <a:pPr marL="77153" lvl="1" indent="-77153">
              <a:lnSpc>
                <a:spcPct val="106000"/>
              </a:lnSpc>
              <a:spcAft>
                <a:spcPts val="254"/>
              </a:spcAft>
              <a:buSzPct val="100000"/>
              <a:buFont typeface="Arial" panose="020B0604020202020204" pitchFamily="34" charset="0"/>
              <a:buChar char="•"/>
              <a:defRPr/>
            </a:pPr>
            <a:r>
              <a:rPr lang="en-US" sz="750" dirty="0">
                <a:latin typeface="Montserrat" panose="00000500000000000000" pitchFamily="2" charset="0"/>
                <a:ea typeface="Verdana" panose="020B0604030504040204" pitchFamily="34" charset="0"/>
              </a:rPr>
              <a:t>Incorrect or outdated billing rates for Service Center. </a:t>
            </a:r>
          </a:p>
          <a:p>
            <a:pPr marL="90218" lvl="1" indent="-90218">
              <a:lnSpc>
                <a:spcPct val="106000"/>
              </a:lnSpc>
              <a:buSzPct val="100000"/>
              <a:buFont typeface="Arial" panose="020B0604020202020204" pitchFamily="34" charset="0"/>
              <a:buChar char="•"/>
            </a:pPr>
            <a:endParaRPr lang="en-US" sz="825" dirty="0">
              <a:latin typeface="Montserrat" panose="00000500000000000000" pitchFamily="2" charset="0"/>
              <a:ea typeface="Verdana" panose="020B0604030504040204" pitchFamily="34" charset="0"/>
            </a:endParaRPr>
          </a:p>
          <a:p>
            <a:pPr marL="90218" lvl="1" indent="-90218">
              <a:lnSpc>
                <a:spcPct val="106000"/>
              </a:lnSpc>
              <a:buSzPct val="100000"/>
              <a:buFont typeface="Arial" panose="020B0604020202020204" pitchFamily="34" charset="0"/>
              <a:buChar char="•"/>
            </a:pPr>
            <a:endParaRPr lang="en-US" sz="825" dirty="0">
              <a:latin typeface="Montserrat" panose="00000500000000000000" pitchFamily="2" charset="0"/>
            </a:endParaRPr>
          </a:p>
        </p:txBody>
      </p:sp>
      <p:pic>
        <p:nvPicPr>
          <p:cNvPr id="18" name="Picture 17">
            <a:extLst>
              <a:ext uri="{FF2B5EF4-FFF2-40B4-BE49-F238E27FC236}">
                <a16:creationId xmlns:a16="http://schemas.microsoft.com/office/drawing/2014/main" id="{9AC5CBFA-D897-581E-03DA-460114D520EC}"/>
              </a:ext>
              <a:ext uri="{C183D7F6-B498-43B3-948B-1728B52AA6E4}">
                <adec:decorative xmlns:adec="http://schemas.microsoft.com/office/drawing/2017/decorative" val="1"/>
              </a:ext>
            </a:extLst>
          </p:cNvPr>
          <p:cNvPicPr>
            <a:picLocks noChangeAspect="1"/>
          </p:cNvPicPr>
          <p:nvPr/>
        </p:nvPicPr>
        <p:blipFill rotWithShape="1">
          <a:blip r:embed="rId4"/>
          <a:srcRect l="40599" t="-897" r="42549" b="74255"/>
          <a:stretch/>
        </p:blipFill>
        <p:spPr>
          <a:xfrm>
            <a:off x="939287" y="1254361"/>
            <a:ext cx="569661" cy="395600"/>
          </a:xfrm>
          <a:prstGeom prst="rect">
            <a:avLst/>
          </a:prstGeom>
        </p:spPr>
      </p:pic>
      <p:pic>
        <p:nvPicPr>
          <p:cNvPr id="19" name="Picture 18">
            <a:extLst>
              <a:ext uri="{FF2B5EF4-FFF2-40B4-BE49-F238E27FC236}">
                <a16:creationId xmlns:a16="http://schemas.microsoft.com/office/drawing/2014/main" id="{841B0170-ED6A-1CFA-38B9-EA2519B8404C}"/>
              </a:ext>
              <a:ext uri="{C183D7F6-B498-43B3-948B-1728B52AA6E4}">
                <adec:decorative xmlns:adec="http://schemas.microsoft.com/office/drawing/2017/decorative" val="1"/>
              </a:ext>
            </a:extLst>
          </p:cNvPr>
          <p:cNvPicPr>
            <a:picLocks noChangeAspect="1"/>
          </p:cNvPicPr>
          <p:nvPr/>
        </p:nvPicPr>
        <p:blipFill rotWithShape="1">
          <a:blip r:embed="rId4"/>
          <a:srcRect l="81624" t="-897" r="1142" b="74255"/>
          <a:stretch/>
        </p:blipFill>
        <p:spPr>
          <a:xfrm>
            <a:off x="4125404" y="1247122"/>
            <a:ext cx="621459" cy="422009"/>
          </a:xfrm>
          <a:prstGeom prst="rect">
            <a:avLst/>
          </a:prstGeom>
        </p:spPr>
      </p:pic>
      <p:pic>
        <p:nvPicPr>
          <p:cNvPr id="2" name="Picture 1">
            <a:extLst>
              <a:ext uri="{FF2B5EF4-FFF2-40B4-BE49-F238E27FC236}">
                <a16:creationId xmlns:a16="http://schemas.microsoft.com/office/drawing/2014/main" id="{A056BE4D-0ACC-A7BC-0D0A-35501DA483FD}"/>
              </a:ext>
              <a:ext uri="{C183D7F6-B498-43B3-948B-1728B52AA6E4}">
                <adec:decorative xmlns:adec="http://schemas.microsoft.com/office/drawing/2017/decorative" val="1"/>
              </a:ext>
            </a:extLst>
          </p:cNvPr>
          <p:cNvPicPr>
            <a:picLocks noChangeAspect="1"/>
          </p:cNvPicPr>
          <p:nvPr/>
        </p:nvPicPr>
        <p:blipFill rotWithShape="1">
          <a:blip r:embed="rId4"/>
          <a:srcRect l="40599" t="-897" r="42549" b="74255"/>
          <a:stretch/>
        </p:blipFill>
        <p:spPr>
          <a:xfrm>
            <a:off x="7363319" y="1227221"/>
            <a:ext cx="569661" cy="395600"/>
          </a:xfrm>
          <a:prstGeom prst="rect">
            <a:avLst/>
          </a:prstGeom>
        </p:spPr>
      </p:pic>
    </p:spTree>
    <p:extLst>
      <p:ext uri="{BB962C8B-B14F-4D97-AF65-F5344CB8AC3E}">
        <p14:creationId xmlns:p14="http://schemas.microsoft.com/office/powerpoint/2010/main" val="4102069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8">
          <a:extLst>
            <a:ext uri="{FF2B5EF4-FFF2-40B4-BE49-F238E27FC236}">
              <a16:creationId xmlns:a16="http://schemas.microsoft.com/office/drawing/2014/main" id="{72C82B1E-5106-6CFF-8018-38E587EF937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E533C14-C300-0FBE-CB01-EC2F4FE6199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199" y="235666"/>
            <a:ext cx="899189" cy="269123"/>
          </a:xfrm>
          <a:prstGeom prst="rect">
            <a:avLst/>
          </a:prstGeom>
        </p:spPr>
      </p:pic>
      <p:pic>
        <p:nvPicPr>
          <p:cNvPr id="3" name="Picture 2">
            <a:extLst>
              <a:ext uri="{FF2B5EF4-FFF2-40B4-BE49-F238E27FC236}">
                <a16:creationId xmlns:a16="http://schemas.microsoft.com/office/drawing/2014/main" id="{F538A1A2-82BC-DF66-7733-191CB526C90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7112" y="294111"/>
            <a:ext cx="1277454" cy="185552"/>
          </a:xfrm>
          <a:prstGeom prst="rect">
            <a:avLst/>
          </a:prstGeom>
        </p:spPr>
      </p:pic>
      <p:sp>
        <p:nvSpPr>
          <p:cNvPr id="4" name="Google Shape;179;p33">
            <a:extLst>
              <a:ext uri="{FF2B5EF4-FFF2-40B4-BE49-F238E27FC236}">
                <a16:creationId xmlns:a16="http://schemas.microsoft.com/office/drawing/2014/main" id="{ADC435D1-2EC1-D0F4-FB2D-F365E1913234}"/>
              </a:ext>
            </a:extLst>
          </p:cNvPr>
          <p:cNvSpPr txBox="1">
            <a:spLocks noGrp="1"/>
          </p:cNvSpPr>
          <p:nvPr>
            <p:ph type="title" idx="4294967295"/>
          </p:nvPr>
        </p:nvSpPr>
        <p:spPr>
          <a:xfrm>
            <a:off x="518185" y="1097124"/>
            <a:ext cx="7886700" cy="2449621"/>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80000"/>
              </a:lnSpc>
              <a:spcBef>
                <a:spcPts val="0"/>
              </a:spcBef>
              <a:spcAft>
                <a:spcPts val="0"/>
              </a:spcAft>
              <a:buClr>
                <a:schemeClr val="lt1"/>
              </a:buClr>
              <a:buSzPts val="5000"/>
              <a:buFont typeface="Montserrat ExtraBold"/>
              <a:buNone/>
              <a:tabLst/>
              <a:defRPr/>
            </a:pPr>
            <a:r>
              <a:rPr kumimoji="0" lang="en-US" sz="4800" b="1" i="0" u="none" strike="noStrike" kern="0" cap="none" spc="0" normalizeH="0" baseline="0" noProof="0">
                <a:ln>
                  <a:noFill/>
                </a:ln>
                <a:solidFill>
                  <a:srgbClr val="FFFFFF"/>
                </a:solidFill>
                <a:effectLst/>
                <a:uLnTx/>
                <a:uFillTx/>
                <a:latin typeface="Montserrat" panose="00000500000000000000" pitchFamily="2" charset="0"/>
                <a:ea typeface="Zilla Slab Medium"/>
                <a:cs typeface="Zilla Slab Medium"/>
                <a:sym typeface="Zilla Slab Medium"/>
              </a:rPr>
              <a:t>Next Steps</a:t>
            </a:r>
          </a:p>
          <a:p>
            <a:pPr marL="0" marR="0" lvl="0" indent="0" algn="l" defTabSz="914400" rtl="0" eaLnBrk="1" fontAlgn="auto" latinLnBrk="0" hangingPunct="1">
              <a:lnSpc>
                <a:spcPct val="80000"/>
              </a:lnSpc>
              <a:spcBef>
                <a:spcPts val="0"/>
              </a:spcBef>
              <a:spcAft>
                <a:spcPts val="0"/>
              </a:spcAft>
              <a:buClr>
                <a:schemeClr val="lt1"/>
              </a:buClr>
              <a:buSzPts val="5000"/>
              <a:buFont typeface="Montserrat ExtraBold"/>
              <a:buNone/>
              <a:tabLst/>
              <a:defRPr/>
            </a:pPr>
            <a:endParaRPr kumimoji="0" lang="en-US" sz="1100" b="0" i="0" u="none" strike="noStrike" kern="0" cap="none" spc="0" normalizeH="0" baseline="0" noProof="0">
              <a:ln>
                <a:noFill/>
              </a:ln>
              <a:solidFill>
                <a:srgbClr val="FFFFFF"/>
              </a:solidFill>
              <a:effectLst/>
              <a:uLnTx/>
              <a:uFillTx/>
              <a:latin typeface="Zilla Slab Medium"/>
              <a:ea typeface="Zilla Slab Medium"/>
              <a:cs typeface="Zilla Slab Medium"/>
              <a:sym typeface="Zilla Slab Medium"/>
            </a:endParaRPr>
          </a:p>
          <a:p>
            <a:pPr marL="0" marR="0" lvl="0" indent="0" algn="l" defTabSz="914400" rtl="0" eaLnBrk="1" fontAlgn="auto" latinLnBrk="0" hangingPunct="1">
              <a:lnSpc>
                <a:spcPct val="80000"/>
              </a:lnSpc>
              <a:spcBef>
                <a:spcPts val="0"/>
              </a:spcBef>
              <a:spcAft>
                <a:spcPts val="0"/>
              </a:spcAft>
              <a:buClr>
                <a:schemeClr val="lt1"/>
              </a:buClr>
              <a:buSzPts val="5000"/>
              <a:buFont typeface="Montserrat ExtraBold"/>
              <a:buNone/>
              <a:tabLst/>
              <a:defRPr/>
            </a:pPr>
            <a:endParaRPr kumimoji="0" lang="en-US" sz="1400" b="1" i="0" u="none" strike="noStrike" kern="0" cap="none" spc="0" normalizeH="0" baseline="0" noProof="0">
              <a:ln>
                <a:noFill/>
              </a:ln>
              <a:solidFill>
                <a:srgbClr val="FFFFFF"/>
              </a:solidFill>
              <a:effectLst/>
              <a:uLnTx/>
              <a:uFillTx/>
              <a:latin typeface="Zilla Slab"/>
              <a:ea typeface="Zilla Slab"/>
              <a:cs typeface="Zilla Slab"/>
              <a:sym typeface="Zilla Slab"/>
            </a:endParaRPr>
          </a:p>
        </p:txBody>
      </p:sp>
    </p:spTree>
    <p:extLst>
      <p:ext uri="{BB962C8B-B14F-4D97-AF65-F5344CB8AC3E}">
        <p14:creationId xmlns:p14="http://schemas.microsoft.com/office/powerpoint/2010/main" val="2980345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8D3A4FC-DB03-63C1-82C7-941C207FB277}"/>
              </a:ext>
            </a:extLst>
          </p:cNvPr>
          <p:cNvSpPr txBox="1">
            <a:spLocks noGrp="1"/>
          </p:cNvSpPr>
          <p:nvPr>
            <p:ph type="title" idx="4294967295"/>
          </p:nvPr>
        </p:nvSpPr>
        <p:spPr>
          <a:xfrm>
            <a:off x="376239" y="158086"/>
            <a:ext cx="7755883" cy="599581"/>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003385"/>
                </a:solidFill>
                <a:latin typeface="Montserrat ExtraBold" pitchFamily="2" charset="77"/>
                <a:ea typeface="Roboto Condensed" panose="02000000000000000000" pitchFamily="2" charset="0"/>
                <a:cs typeface="Montserrat ExtraBold" pitchFamily="2" charset="77"/>
              </a:defRPr>
            </a:lvl1pPr>
          </a:lstStyle>
          <a:p>
            <a:pPr defTabSz="685800">
              <a:lnSpc>
                <a:spcPct val="100000"/>
              </a:lnSpc>
              <a:spcBef>
                <a:spcPts val="0"/>
              </a:spcBef>
              <a:defRPr/>
            </a:pPr>
            <a:r>
              <a:rPr lang="en-US" sz="2400" dirty="0">
                <a:solidFill>
                  <a:srgbClr val="C00000"/>
                </a:solidFill>
                <a:latin typeface="Montserrat" panose="00000500000000000000" pitchFamily="2" charset="0"/>
                <a:ea typeface="Open Sans" panose="020B0606030504020204" pitchFamily="34" charset="0"/>
                <a:cs typeface="Open Sans" panose="020B0606030504020204" pitchFamily="34" charset="0"/>
              </a:rPr>
              <a:t>Change Champion Journey </a:t>
            </a:r>
            <a:r>
              <a:rPr lang="en-US" sz="2400">
                <a:solidFill>
                  <a:srgbClr val="C00000"/>
                </a:solidFill>
                <a:latin typeface="Montserrat" panose="00000500000000000000" pitchFamily="2" charset="0"/>
                <a:ea typeface="Open Sans" panose="020B0606030504020204" pitchFamily="34" charset="0"/>
                <a:cs typeface="Open Sans" panose="020B0606030504020204" pitchFamily="34" charset="0"/>
              </a:rPr>
              <a:t>Phases</a:t>
            </a:r>
            <a:endParaRPr lang="en-US" sz="2400" dirty="0">
              <a:solidFill>
                <a:srgbClr val="C00000"/>
              </a:solidFill>
              <a:latin typeface="Montserrat" panose="00000500000000000000" pitchFamily="2"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0E9870C9-0162-B0D5-F809-9194306A0686}"/>
              </a:ext>
            </a:extLst>
          </p:cNvPr>
          <p:cNvSpPr txBox="1"/>
          <p:nvPr/>
        </p:nvSpPr>
        <p:spPr>
          <a:xfrm>
            <a:off x="275545" y="669652"/>
            <a:ext cx="8192861" cy="253916"/>
          </a:xfrm>
          <a:prstGeom prst="rect">
            <a:avLst/>
          </a:prstGeom>
          <a:noFill/>
        </p:spPr>
        <p:txBody>
          <a:bodyPr wrap="square" rtlCol="0">
            <a:spAutoFit/>
          </a:bodyPr>
          <a:lstStyle/>
          <a:p>
            <a:r>
              <a:rPr lang="en-US" sz="1050" dirty="0">
                <a:latin typeface="Montserrat" panose="00000500000000000000" pitchFamily="2" charset="0"/>
              </a:rPr>
              <a:t>Learn about </a:t>
            </a:r>
            <a:r>
              <a:rPr lang="en-US" sz="1050" b="1" dirty="0">
                <a:latin typeface="Montserrat" panose="00000500000000000000" pitchFamily="2" charset="0"/>
              </a:rPr>
              <a:t>new functionality and processes</a:t>
            </a:r>
            <a:r>
              <a:rPr lang="en-US" sz="1050" dirty="0">
                <a:latin typeface="Montserrat" panose="00000500000000000000" pitchFamily="2" charset="0"/>
              </a:rPr>
              <a:t>. Then, share the benefits using OCM materials to educate peers.​</a:t>
            </a:r>
          </a:p>
        </p:txBody>
      </p:sp>
      <p:sp>
        <p:nvSpPr>
          <p:cNvPr id="13" name="TextBox 12">
            <a:extLst>
              <a:ext uri="{FF2B5EF4-FFF2-40B4-BE49-F238E27FC236}">
                <a16:creationId xmlns:a16="http://schemas.microsoft.com/office/drawing/2014/main" id="{61C1735C-45FA-0DF4-7FD6-76993AB4739D}"/>
              </a:ext>
            </a:extLst>
          </p:cNvPr>
          <p:cNvSpPr txBox="1"/>
          <p:nvPr/>
        </p:nvSpPr>
        <p:spPr>
          <a:xfrm>
            <a:off x="315353" y="1681929"/>
            <a:ext cx="1767534" cy="2516073"/>
          </a:xfrm>
          <a:prstGeom prst="rect">
            <a:avLst/>
          </a:prstGeom>
          <a:noFill/>
        </p:spPr>
        <p:txBody>
          <a:bodyPr wrap="square" rtlCol="0">
            <a:spAutoFit/>
          </a:bodyPr>
          <a:lstStyle/>
          <a:p>
            <a:r>
              <a:rPr lang="en-US" sz="1050" b="1" dirty="0">
                <a:latin typeface="Montserrat" panose="00000500000000000000" pitchFamily="2" charset="0"/>
              </a:rPr>
              <a:t>NOW: Schedule time in your “local” meeting, OR offer to host one. </a:t>
            </a:r>
          </a:p>
          <a:p>
            <a:endParaRPr lang="en-US" sz="1050" b="1" dirty="0">
              <a:latin typeface="Montserrat" panose="00000500000000000000" pitchFamily="2" charset="0"/>
            </a:endParaRPr>
          </a:p>
          <a:p>
            <a:r>
              <a:rPr lang="en-US" sz="1050" b="1" dirty="0">
                <a:latin typeface="Montserrat" panose="00000500000000000000" pitchFamily="2" charset="0"/>
              </a:rPr>
              <a:t>Send an email to your peers or counterparts </a:t>
            </a:r>
            <a:r>
              <a:rPr lang="en-US" sz="1050" dirty="0">
                <a:latin typeface="Montserrat" panose="00000500000000000000" pitchFamily="2" charset="0"/>
              </a:rPr>
              <a:t>introducing yourself and select excerpts from recent </a:t>
            </a:r>
            <a:r>
              <a:rPr lang="en-US" sz="1050" dirty="0" err="1">
                <a:latin typeface="Montserrat" panose="00000500000000000000" pitchFamily="2" charset="0"/>
              </a:rPr>
              <a:t>eNewsletters</a:t>
            </a:r>
            <a:r>
              <a:rPr lang="en-US" sz="1050" dirty="0">
                <a:latin typeface="Montserrat" panose="00000500000000000000" pitchFamily="2" charset="0"/>
              </a:rPr>
              <a:t> to copy onto the email with a note explaining why this is interesting or relevant. </a:t>
            </a:r>
          </a:p>
        </p:txBody>
      </p:sp>
      <p:sp>
        <p:nvSpPr>
          <p:cNvPr id="5" name="TextBox 4">
            <a:extLst>
              <a:ext uri="{FF2B5EF4-FFF2-40B4-BE49-F238E27FC236}">
                <a16:creationId xmlns:a16="http://schemas.microsoft.com/office/drawing/2014/main" id="{2EFB2E74-066E-E4AB-B530-180404A23470}"/>
              </a:ext>
            </a:extLst>
          </p:cNvPr>
          <p:cNvSpPr txBox="1"/>
          <p:nvPr/>
        </p:nvSpPr>
        <p:spPr>
          <a:xfrm>
            <a:off x="2113770" y="1681930"/>
            <a:ext cx="1379245" cy="2331407"/>
          </a:xfrm>
          <a:prstGeom prst="rect">
            <a:avLst/>
          </a:prstGeom>
          <a:noFill/>
        </p:spPr>
        <p:txBody>
          <a:bodyPr wrap="square" lIns="68580" tIns="34290" rIns="68580" bIns="34290" rtlCol="0" anchor="t">
            <a:spAutoFit/>
          </a:bodyPr>
          <a:lstStyle/>
          <a:p>
            <a:r>
              <a:rPr lang="en-US" sz="1050" b="1" dirty="0">
                <a:latin typeface="Montserrat"/>
              </a:rPr>
              <a:t>Jan </a:t>
            </a:r>
            <a:r>
              <a:rPr lang="en-US" sz="1050" dirty="0">
                <a:latin typeface="Montserrat"/>
              </a:rPr>
              <a:t>2025: </a:t>
            </a:r>
          </a:p>
          <a:p>
            <a:r>
              <a:rPr lang="en-US" sz="1050" b="1" dirty="0">
                <a:latin typeface="Montserrat"/>
              </a:rPr>
              <a:t>HR Changes </a:t>
            </a:r>
            <a:r>
              <a:rPr lang="en-US" sz="1050" dirty="0">
                <a:latin typeface="Montserrat"/>
              </a:rPr>
              <a:t>meeting-in-a-box from OCM team, with a focus on </a:t>
            </a:r>
            <a:r>
              <a:rPr lang="en-US" sz="1050" b="1" dirty="0">
                <a:latin typeface="Montserrat"/>
              </a:rPr>
              <a:t>Employee Self Service </a:t>
            </a:r>
            <a:r>
              <a:rPr lang="en-US" sz="1050" dirty="0">
                <a:latin typeface="Montserrat"/>
              </a:rPr>
              <a:t>(ESS) and how Learning (LMS), and Oracle Recruiting Cloud (ORC) will enhance the </a:t>
            </a:r>
            <a:r>
              <a:rPr lang="en-US" sz="1050" b="1" dirty="0">
                <a:latin typeface="Montserrat"/>
              </a:rPr>
              <a:t>employee</a:t>
            </a:r>
            <a:r>
              <a:rPr lang="en-US" sz="1050" dirty="0">
                <a:latin typeface="Montserrat"/>
              </a:rPr>
              <a:t> </a:t>
            </a:r>
            <a:r>
              <a:rPr lang="en-US" sz="1050" b="1" dirty="0">
                <a:latin typeface="Montserrat"/>
              </a:rPr>
              <a:t>experience.</a:t>
            </a:r>
            <a:endParaRPr lang="en-US" sz="1050" b="1" dirty="0"/>
          </a:p>
        </p:txBody>
      </p:sp>
      <p:sp>
        <p:nvSpPr>
          <p:cNvPr id="6" name="TextBox 5">
            <a:extLst>
              <a:ext uri="{FF2B5EF4-FFF2-40B4-BE49-F238E27FC236}">
                <a16:creationId xmlns:a16="http://schemas.microsoft.com/office/drawing/2014/main" id="{E9AA989B-1997-C473-ECC2-8B4436038E24}"/>
              </a:ext>
            </a:extLst>
          </p:cNvPr>
          <p:cNvSpPr txBox="1"/>
          <p:nvPr/>
        </p:nvSpPr>
        <p:spPr>
          <a:xfrm>
            <a:off x="3534734" y="1681929"/>
            <a:ext cx="1193536" cy="1846659"/>
          </a:xfrm>
          <a:prstGeom prst="rect">
            <a:avLst/>
          </a:prstGeom>
          <a:noFill/>
        </p:spPr>
        <p:txBody>
          <a:bodyPr wrap="square" lIns="68580" tIns="34290" rIns="68580" bIns="34290" rtlCol="0" anchor="t">
            <a:spAutoFit/>
          </a:bodyPr>
          <a:lstStyle/>
          <a:p>
            <a:r>
              <a:rPr lang="en-US" sz="1050" b="1" dirty="0">
                <a:latin typeface="Montserrat"/>
              </a:rPr>
              <a:t>Feb </a:t>
            </a:r>
            <a:r>
              <a:rPr lang="en-US" sz="1050" dirty="0">
                <a:latin typeface="Montserrat"/>
              </a:rPr>
              <a:t>2025: </a:t>
            </a:r>
            <a:r>
              <a:rPr lang="en-US" sz="1050" b="1" dirty="0">
                <a:latin typeface="Montserrat"/>
              </a:rPr>
              <a:t>Manager Self Service (MSS),</a:t>
            </a:r>
            <a:endParaRPr lang="en-US" sz="1050" dirty="0"/>
          </a:p>
          <a:p>
            <a:r>
              <a:rPr lang="en-US" sz="1050" dirty="0">
                <a:latin typeface="Montserrat"/>
              </a:rPr>
              <a:t>meeting-in-a-box,</a:t>
            </a:r>
            <a:r>
              <a:rPr lang="en-US" sz="1050" b="1" dirty="0">
                <a:latin typeface="Montserrat"/>
              </a:rPr>
              <a:t> </a:t>
            </a:r>
            <a:r>
              <a:rPr lang="en-US" sz="1050" dirty="0">
                <a:latin typeface="Montserrat"/>
              </a:rPr>
              <a:t>and how performance management and time and labor will be leveraged by managers. </a:t>
            </a:r>
          </a:p>
        </p:txBody>
      </p:sp>
      <p:sp>
        <p:nvSpPr>
          <p:cNvPr id="4" name="TextBox 3">
            <a:extLst>
              <a:ext uri="{FF2B5EF4-FFF2-40B4-BE49-F238E27FC236}">
                <a16:creationId xmlns:a16="http://schemas.microsoft.com/office/drawing/2014/main" id="{C8CF8691-8C81-CB0B-0EA7-3AA39F2CFE4E}"/>
              </a:ext>
            </a:extLst>
          </p:cNvPr>
          <p:cNvSpPr txBox="1"/>
          <p:nvPr/>
        </p:nvSpPr>
        <p:spPr>
          <a:xfrm>
            <a:off x="4765375" y="1681928"/>
            <a:ext cx="1281902" cy="2331407"/>
          </a:xfrm>
          <a:prstGeom prst="rect">
            <a:avLst/>
          </a:prstGeom>
          <a:noFill/>
        </p:spPr>
        <p:txBody>
          <a:bodyPr wrap="square" lIns="68580" tIns="34290" rIns="68580" bIns="34290" rtlCol="0" anchor="t">
            <a:spAutoFit/>
          </a:bodyPr>
          <a:lstStyle/>
          <a:p>
            <a:r>
              <a:rPr lang="en-US" sz="1050" b="1" dirty="0">
                <a:latin typeface="Montserrat"/>
              </a:rPr>
              <a:t>March </a:t>
            </a:r>
            <a:r>
              <a:rPr lang="en-US" sz="1050" dirty="0">
                <a:latin typeface="Montserrat"/>
              </a:rPr>
              <a:t>2025:</a:t>
            </a:r>
            <a:endParaRPr lang="en-US" sz="1050" dirty="0">
              <a:latin typeface="Montserrat" panose="00000500000000000000" pitchFamily="2" charset="0"/>
            </a:endParaRPr>
          </a:p>
          <a:p>
            <a:r>
              <a:rPr lang="en-US" sz="1050" b="1" dirty="0">
                <a:latin typeface="Montserrat"/>
              </a:rPr>
              <a:t>New COA: </a:t>
            </a:r>
            <a:r>
              <a:rPr lang="en-US" sz="1050" dirty="0">
                <a:latin typeface="Montserrat"/>
              </a:rPr>
              <a:t>with a focus on educating targeted audiences on  </a:t>
            </a:r>
            <a:r>
              <a:rPr lang="en-US" sz="1050" b="1" dirty="0">
                <a:latin typeface="Montserrat"/>
              </a:rPr>
              <a:t>segment definition, </a:t>
            </a:r>
            <a:r>
              <a:rPr lang="en-US" sz="1050" dirty="0">
                <a:latin typeface="Montserrat"/>
              </a:rPr>
              <a:t>single use for each segment and sharing some relevant </a:t>
            </a:r>
            <a:r>
              <a:rPr lang="en-US" sz="1050" b="1" dirty="0">
                <a:latin typeface="Montserrat"/>
              </a:rPr>
              <a:t>examples</a:t>
            </a:r>
            <a:r>
              <a:rPr lang="en-US" sz="1050" dirty="0">
                <a:latin typeface="Montserrat"/>
              </a:rPr>
              <a:t>.  </a:t>
            </a:r>
          </a:p>
          <a:p>
            <a:endParaRPr lang="en-US" sz="1050" b="1" dirty="0">
              <a:latin typeface="Montserrat"/>
            </a:endParaRPr>
          </a:p>
        </p:txBody>
      </p:sp>
      <p:sp>
        <p:nvSpPr>
          <p:cNvPr id="8" name="TextBox 7">
            <a:extLst>
              <a:ext uri="{FF2B5EF4-FFF2-40B4-BE49-F238E27FC236}">
                <a16:creationId xmlns:a16="http://schemas.microsoft.com/office/drawing/2014/main" id="{E3580F67-E58C-CF56-2D95-DE6A67D2E2E3}"/>
              </a:ext>
            </a:extLst>
          </p:cNvPr>
          <p:cNvSpPr txBox="1"/>
          <p:nvPr/>
        </p:nvSpPr>
        <p:spPr>
          <a:xfrm>
            <a:off x="6026403" y="1681928"/>
            <a:ext cx="1420787" cy="2331407"/>
          </a:xfrm>
          <a:prstGeom prst="rect">
            <a:avLst/>
          </a:prstGeom>
          <a:noFill/>
        </p:spPr>
        <p:txBody>
          <a:bodyPr wrap="square" lIns="68580" tIns="34290" rIns="68580" bIns="34290" rtlCol="0" anchor="t">
            <a:spAutoFit/>
          </a:bodyPr>
          <a:lstStyle/>
          <a:p>
            <a:r>
              <a:rPr lang="en-US" sz="1050" b="1" dirty="0">
                <a:latin typeface="Montserrat"/>
              </a:rPr>
              <a:t>April</a:t>
            </a:r>
            <a:r>
              <a:rPr lang="en-US" sz="1050" dirty="0">
                <a:latin typeface="Montserrat"/>
              </a:rPr>
              <a:t> 2025: Champions to help </a:t>
            </a:r>
            <a:r>
              <a:rPr lang="en-US" sz="1050" b="1" dirty="0">
                <a:latin typeface="Montserrat"/>
              </a:rPr>
              <a:t>increase in the number of respondents </a:t>
            </a:r>
            <a:r>
              <a:rPr lang="en-US" sz="1050" dirty="0">
                <a:latin typeface="Montserrat"/>
              </a:rPr>
              <a:t>to the </a:t>
            </a:r>
            <a:r>
              <a:rPr lang="en-US" sz="1050" b="1" dirty="0">
                <a:latin typeface="Montserrat"/>
              </a:rPr>
              <a:t>Mid-Point Change Readiness Survey </a:t>
            </a:r>
            <a:r>
              <a:rPr lang="en-US" sz="1050" dirty="0">
                <a:latin typeface="Montserrat"/>
              </a:rPr>
              <a:t>(as compared to the Baseline Readiness Survey - before the launch of the Champion Network)</a:t>
            </a:r>
          </a:p>
        </p:txBody>
      </p:sp>
      <p:sp>
        <p:nvSpPr>
          <p:cNvPr id="9" name="TextBox 8">
            <a:extLst>
              <a:ext uri="{FF2B5EF4-FFF2-40B4-BE49-F238E27FC236}">
                <a16:creationId xmlns:a16="http://schemas.microsoft.com/office/drawing/2014/main" id="{28EF9D4B-4E0F-E0B7-C9A9-AC1A8407E490}"/>
              </a:ext>
            </a:extLst>
          </p:cNvPr>
          <p:cNvSpPr txBox="1"/>
          <p:nvPr/>
        </p:nvSpPr>
        <p:spPr>
          <a:xfrm>
            <a:off x="7489991" y="1681928"/>
            <a:ext cx="1295632" cy="2839239"/>
          </a:xfrm>
          <a:prstGeom prst="rect">
            <a:avLst/>
          </a:prstGeom>
          <a:noFill/>
        </p:spPr>
        <p:txBody>
          <a:bodyPr wrap="square" rtlCol="0">
            <a:spAutoFit/>
          </a:bodyPr>
          <a:lstStyle/>
          <a:p>
            <a:r>
              <a:rPr lang="en-US" sz="1050" dirty="0">
                <a:latin typeface="Montserrat"/>
              </a:rPr>
              <a:t>OCM team delivers a new action plan for the next 3 months. </a:t>
            </a:r>
          </a:p>
          <a:p>
            <a:endParaRPr lang="en-US" sz="1050" b="1" dirty="0">
              <a:latin typeface="Montserrat" panose="00000500000000000000" pitchFamily="2" charset="0"/>
            </a:endParaRPr>
          </a:p>
          <a:p>
            <a:r>
              <a:rPr lang="en-US" sz="1050" b="1" dirty="0">
                <a:latin typeface="Montserrat" panose="00000500000000000000" pitchFamily="2" charset="0"/>
              </a:rPr>
              <a:t>Fall 2025: </a:t>
            </a:r>
            <a:r>
              <a:rPr lang="en-US" sz="1050" dirty="0">
                <a:latin typeface="Montserrat" panose="00000500000000000000" pitchFamily="2" charset="0"/>
              </a:rPr>
              <a:t>Change Champions will gain access to Oracle to  familiarize themselves with the interface and prepare to participate in testing. </a:t>
            </a:r>
          </a:p>
        </p:txBody>
      </p:sp>
      <p:pic>
        <p:nvPicPr>
          <p:cNvPr id="14" name="Google Shape;343;p48">
            <a:extLst>
              <a:ext uri="{FF2B5EF4-FFF2-40B4-BE49-F238E27FC236}">
                <a16:creationId xmlns:a16="http://schemas.microsoft.com/office/drawing/2014/main" id="{17D63D24-DA2F-1D45-A9AC-340427E6B818}"/>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984076" y="216076"/>
            <a:ext cx="1709174" cy="249525"/>
          </a:xfrm>
          <a:prstGeom prst="rect">
            <a:avLst/>
          </a:prstGeom>
          <a:noFill/>
          <a:ln>
            <a:noFill/>
          </a:ln>
        </p:spPr>
      </p:pic>
      <p:sp>
        <p:nvSpPr>
          <p:cNvPr id="15" name="Pentagon 4">
            <a:extLst>
              <a:ext uri="{FF2B5EF4-FFF2-40B4-BE49-F238E27FC236}">
                <a16:creationId xmlns:a16="http://schemas.microsoft.com/office/drawing/2014/main" id="{695778BB-A3FC-0B3D-5CF0-DBC726918329}"/>
              </a:ext>
            </a:extLst>
          </p:cNvPr>
          <p:cNvSpPr/>
          <p:nvPr/>
        </p:nvSpPr>
        <p:spPr>
          <a:xfrm>
            <a:off x="376239" y="1112122"/>
            <a:ext cx="1066800" cy="529244"/>
          </a:xfrm>
          <a:prstGeom prst="homePlat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66675" rIns="66675" bIns="66675" rtlCol="0" anchor="ctr"/>
          <a:lstStyle/>
          <a:p>
            <a:r>
              <a:rPr lang="en-US" sz="975" dirty="0">
                <a:solidFill>
                  <a:schemeClr val="bg1"/>
                </a:solidFill>
              </a:rPr>
              <a:t>Design</a:t>
            </a:r>
          </a:p>
        </p:txBody>
      </p:sp>
      <p:sp>
        <p:nvSpPr>
          <p:cNvPr id="16" name="Chevron 5">
            <a:extLst>
              <a:ext uri="{FF2B5EF4-FFF2-40B4-BE49-F238E27FC236}">
                <a16:creationId xmlns:a16="http://schemas.microsoft.com/office/drawing/2014/main" id="{B09877BD-5B16-191D-73D1-31B3678F0C75}"/>
              </a:ext>
            </a:extLst>
          </p:cNvPr>
          <p:cNvSpPr/>
          <p:nvPr/>
        </p:nvSpPr>
        <p:spPr>
          <a:xfrm>
            <a:off x="1282701" y="1112122"/>
            <a:ext cx="5930900" cy="529244"/>
          </a:xfrm>
          <a:prstGeom prst="chevron">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66675" rIns="66675" bIns="66675" rtlCol="0" anchor="ctr"/>
          <a:lstStyle/>
          <a:p>
            <a:r>
              <a:rPr lang="en-US" sz="975" dirty="0">
                <a:solidFill>
                  <a:schemeClr val="bg1"/>
                </a:solidFill>
              </a:rPr>
              <a:t>Build</a:t>
            </a:r>
          </a:p>
        </p:txBody>
      </p:sp>
      <p:sp>
        <p:nvSpPr>
          <p:cNvPr id="17" name="Chevron 6">
            <a:extLst>
              <a:ext uri="{FF2B5EF4-FFF2-40B4-BE49-F238E27FC236}">
                <a16:creationId xmlns:a16="http://schemas.microsoft.com/office/drawing/2014/main" id="{A3ECB1C5-CC0D-AA29-2450-55B031214047}"/>
              </a:ext>
            </a:extLst>
          </p:cNvPr>
          <p:cNvSpPr/>
          <p:nvPr/>
        </p:nvSpPr>
        <p:spPr>
          <a:xfrm>
            <a:off x="7038975" y="1102572"/>
            <a:ext cx="1066800" cy="529244"/>
          </a:xfrm>
          <a:prstGeom prst="chevron">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66675" rIns="66675" bIns="66675" rtlCol="0" anchor="ctr"/>
          <a:lstStyle/>
          <a:p>
            <a:r>
              <a:rPr lang="en-US" sz="975" dirty="0">
                <a:solidFill>
                  <a:schemeClr val="bg1"/>
                </a:solidFill>
              </a:rPr>
              <a:t>Test</a:t>
            </a:r>
          </a:p>
        </p:txBody>
      </p:sp>
      <p:sp>
        <p:nvSpPr>
          <p:cNvPr id="18" name="Chevron 7">
            <a:extLst>
              <a:ext uri="{FF2B5EF4-FFF2-40B4-BE49-F238E27FC236}">
                <a16:creationId xmlns:a16="http://schemas.microsoft.com/office/drawing/2014/main" id="{71162AB8-37CB-59B0-D8EF-A83EF1BA7FFB}"/>
              </a:ext>
            </a:extLst>
          </p:cNvPr>
          <p:cNvSpPr/>
          <p:nvPr/>
        </p:nvSpPr>
        <p:spPr>
          <a:xfrm>
            <a:off x="7943850" y="1112122"/>
            <a:ext cx="1066800" cy="529244"/>
          </a:xfrm>
          <a:prstGeom prst="chevron">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66675" rIns="66675" bIns="66675" rtlCol="0" anchor="ctr"/>
          <a:lstStyle/>
          <a:p>
            <a:r>
              <a:rPr lang="en-US" sz="975" dirty="0">
                <a:solidFill>
                  <a:schemeClr val="bg1"/>
                </a:solidFill>
              </a:rPr>
              <a:t>Train </a:t>
            </a:r>
          </a:p>
        </p:txBody>
      </p:sp>
    </p:spTree>
    <p:extLst>
      <p:ext uri="{BB962C8B-B14F-4D97-AF65-F5344CB8AC3E}">
        <p14:creationId xmlns:p14="http://schemas.microsoft.com/office/powerpoint/2010/main" val="1925062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3" name="Google Shape;343;p4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984075" y="216075"/>
            <a:ext cx="1709174" cy="249525"/>
          </a:xfrm>
          <a:prstGeom prst="rect">
            <a:avLst/>
          </a:prstGeom>
          <a:noFill/>
          <a:ln>
            <a:noFill/>
          </a:ln>
        </p:spPr>
      </p:pic>
      <p:grpSp>
        <p:nvGrpSpPr>
          <p:cNvPr id="18" name="Group 17" descr="Graph on the stages along the change curve from unaware to internalization. ">
            <a:extLst>
              <a:ext uri="{FF2B5EF4-FFF2-40B4-BE49-F238E27FC236}">
                <a16:creationId xmlns:a16="http://schemas.microsoft.com/office/drawing/2014/main" id="{FB42467D-DEF5-0994-F733-0C12D645631D}"/>
              </a:ext>
            </a:extLst>
          </p:cNvPr>
          <p:cNvGrpSpPr/>
          <p:nvPr/>
        </p:nvGrpSpPr>
        <p:grpSpPr>
          <a:xfrm>
            <a:off x="2699690" y="1132007"/>
            <a:ext cx="3744619" cy="3155210"/>
            <a:chOff x="4765896" y="1027306"/>
            <a:chExt cx="4093608" cy="3325758"/>
          </a:xfrm>
        </p:grpSpPr>
        <p:pic>
          <p:nvPicPr>
            <p:cNvPr id="13" name="Picture 12">
              <a:extLst>
                <a:ext uri="{FF2B5EF4-FFF2-40B4-BE49-F238E27FC236}">
                  <a16:creationId xmlns:a16="http://schemas.microsoft.com/office/drawing/2014/main" id="{2CEAF037-0513-26AD-1061-EC6D2A7A8339}"/>
                </a:ext>
              </a:extLst>
            </p:cNvPr>
            <p:cNvPicPr>
              <a:picLocks noChangeAspect="1"/>
            </p:cNvPicPr>
            <p:nvPr/>
          </p:nvPicPr>
          <p:blipFill>
            <a:blip r:embed="rId4"/>
            <a:stretch>
              <a:fillRect/>
            </a:stretch>
          </p:blipFill>
          <p:spPr>
            <a:xfrm>
              <a:off x="4765896" y="1027306"/>
              <a:ext cx="4093608" cy="3011635"/>
            </a:xfrm>
            <a:prstGeom prst="rect">
              <a:avLst/>
            </a:prstGeom>
          </p:spPr>
        </p:pic>
        <p:sp>
          <p:nvSpPr>
            <p:cNvPr id="14" name="TextBox 13">
              <a:extLst>
                <a:ext uri="{FF2B5EF4-FFF2-40B4-BE49-F238E27FC236}">
                  <a16:creationId xmlns:a16="http://schemas.microsoft.com/office/drawing/2014/main" id="{B757E2C8-F815-9AC3-EAE7-DBE323DAC203}"/>
                </a:ext>
              </a:extLst>
            </p:cNvPr>
            <p:cNvSpPr txBox="1"/>
            <p:nvPr/>
          </p:nvSpPr>
          <p:spPr>
            <a:xfrm>
              <a:off x="5084385" y="4093534"/>
              <a:ext cx="2804443" cy="259530"/>
            </a:xfrm>
            <a:prstGeom prst="rect">
              <a:avLst/>
            </a:prstGeom>
            <a:noFill/>
          </p:spPr>
          <p:txBody>
            <a:bodyPr wrap="square">
              <a:spAutoFit/>
            </a:bodyPr>
            <a:lstStyle/>
            <a:p>
              <a:r>
                <a:rPr lang="en-US" sz="1000" b="1">
                  <a:solidFill>
                    <a:srgbClr val="990000"/>
                  </a:solidFill>
                  <a:latin typeface="Montserrat" panose="00000500000000000000" pitchFamily="2" charset="0"/>
                </a:rPr>
                <a:t>The Engagement Curve</a:t>
              </a:r>
            </a:p>
          </p:txBody>
        </p:sp>
      </p:grpSp>
      <p:sp>
        <p:nvSpPr>
          <p:cNvPr id="2" name="Google Shape;376;p52">
            <a:extLst>
              <a:ext uri="{FF2B5EF4-FFF2-40B4-BE49-F238E27FC236}">
                <a16:creationId xmlns:a16="http://schemas.microsoft.com/office/drawing/2014/main" id="{0FCE646D-E28D-597C-D0EE-3F9BCF85358E}"/>
              </a:ext>
            </a:extLst>
          </p:cNvPr>
          <p:cNvSpPr txBox="1">
            <a:spLocks noGrp="1"/>
          </p:cNvSpPr>
          <p:nvPr>
            <p:ph type="title" idx="4294967295"/>
          </p:nvPr>
        </p:nvSpPr>
        <p:spPr>
          <a:xfrm>
            <a:off x="375078" y="340837"/>
            <a:ext cx="7087500" cy="498568"/>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US" sz="2550" b="0" i="0" u="none" strike="noStrike" kern="0" cap="none" spc="0" normalizeH="0" baseline="0" noProof="0" dirty="0">
                <a:ln>
                  <a:noFill/>
                </a:ln>
                <a:solidFill>
                  <a:schemeClr val="bg2"/>
                </a:solidFill>
                <a:effectLst/>
                <a:uLnTx/>
                <a:uFillTx/>
                <a:latin typeface="Montserrat ExtraBold"/>
                <a:ea typeface="Montserrat ExtraBold"/>
                <a:cs typeface="Montserrat ExtraBold"/>
                <a:sym typeface="Montserrat ExtraBold"/>
              </a:rPr>
              <a:t>Change Management Foundations</a:t>
            </a:r>
            <a:endParaRPr kumimoji="0" lang="en-US" sz="2550" b="0" i="0" u="none" strike="noStrike" kern="0" cap="none" spc="0" normalizeH="0" baseline="0" noProof="0" dirty="0">
              <a:ln>
                <a:noFill/>
              </a:ln>
              <a:solidFill>
                <a:schemeClr val="bg2"/>
              </a:solidFill>
              <a:effectLst/>
              <a:uLnTx/>
              <a:uFillTx/>
              <a:latin typeface="Zilla Slab"/>
              <a:ea typeface="Zilla Slab"/>
              <a:cs typeface="Zilla Slab"/>
              <a:sym typeface="Zilla Slab"/>
            </a:endParaRPr>
          </a:p>
        </p:txBody>
      </p:sp>
    </p:spTree>
    <p:extLst>
      <p:ext uri="{BB962C8B-B14F-4D97-AF65-F5344CB8AC3E}">
        <p14:creationId xmlns:p14="http://schemas.microsoft.com/office/powerpoint/2010/main" val="53697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5C697-C972-F547-1222-C80FABE610D6}"/>
            </a:ext>
          </a:extLst>
        </p:cNvPr>
        <p:cNvGrpSpPr/>
        <p:nvPr/>
      </p:nvGrpSpPr>
      <p:grpSpPr>
        <a:xfrm>
          <a:off x="0" y="0"/>
          <a:ext cx="0" cy="0"/>
          <a:chOff x="0" y="0"/>
          <a:chExt cx="0" cy="0"/>
        </a:xfrm>
      </p:grpSpPr>
      <p:sp>
        <p:nvSpPr>
          <p:cNvPr id="4" name="Title 17">
            <a:extLst>
              <a:ext uri="{FF2B5EF4-FFF2-40B4-BE49-F238E27FC236}">
                <a16:creationId xmlns:a16="http://schemas.microsoft.com/office/drawing/2014/main" id="{9C3A153F-DE1B-CFE1-9073-A8BD9ED94211}"/>
              </a:ext>
            </a:extLst>
          </p:cNvPr>
          <p:cNvSpPr txBox="1">
            <a:spLocks noGrp="1"/>
          </p:cNvSpPr>
          <p:nvPr>
            <p:ph type="title" idx="4294967295"/>
          </p:nvPr>
        </p:nvSpPr>
        <p:spPr>
          <a:xfrm>
            <a:off x="435522" y="111829"/>
            <a:ext cx="8439150" cy="250825"/>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783">
              <a:defRPr/>
            </a:pPr>
            <a:r>
              <a:rPr lang="en-US" sz="2400" b="1" kern="1200" dirty="0">
                <a:solidFill>
                  <a:srgbClr val="C00000"/>
                </a:solidFill>
                <a:latin typeface="Montserrat" panose="00000500000000000000" pitchFamily="2" charset="0"/>
                <a:ea typeface="Open Sans" panose="020B0606030504020204" pitchFamily="34" charset="0"/>
                <a:cs typeface="Open Sans" panose="020B0606030504020204" pitchFamily="34" charset="0"/>
              </a:rPr>
              <a:t>Next Steps </a:t>
            </a:r>
          </a:p>
        </p:txBody>
      </p:sp>
      <p:sp>
        <p:nvSpPr>
          <p:cNvPr id="3" name="Slide Number Placeholder 2">
            <a:extLst>
              <a:ext uri="{FF2B5EF4-FFF2-40B4-BE49-F238E27FC236}">
                <a16:creationId xmlns:a16="http://schemas.microsoft.com/office/drawing/2014/main" id="{66EA864F-BFA3-6532-E0F6-8E2836568625}"/>
              </a:ext>
            </a:extLst>
          </p:cNvPr>
          <p:cNvSpPr>
            <a:spLocks noGrp="1"/>
          </p:cNvSpPr>
          <p:nvPr>
            <p:ph type="sldNum" idx="12"/>
          </p:nvPr>
        </p:nvSpPr>
        <p:spPr/>
        <p:txBody>
          <a:bodyPr/>
          <a:lstStyle/>
          <a:p>
            <a:fld id="{B5C135B6-355C-4B99-A411-081B6272D97A}" type="slidenum">
              <a:rPr lang="en-US" smtClean="0"/>
              <a:t>40</a:t>
            </a:fld>
            <a:endParaRPr lang="en-US" dirty="0"/>
          </a:p>
        </p:txBody>
      </p:sp>
      <p:sp>
        <p:nvSpPr>
          <p:cNvPr id="2" name="TextBox 1">
            <a:extLst>
              <a:ext uri="{FF2B5EF4-FFF2-40B4-BE49-F238E27FC236}">
                <a16:creationId xmlns:a16="http://schemas.microsoft.com/office/drawing/2014/main" id="{F3D65087-DB45-8550-50D4-C676841D0411}"/>
              </a:ext>
            </a:extLst>
          </p:cNvPr>
          <p:cNvSpPr txBox="1"/>
          <p:nvPr/>
        </p:nvSpPr>
        <p:spPr>
          <a:xfrm>
            <a:off x="435522" y="675089"/>
            <a:ext cx="8062722" cy="2400657"/>
          </a:xfrm>
          <a:prstGeom prst="rect">
            <a:avLst/>
          </a:prstGeom>
          <a:noFill/>
        </p:spPr>
        <p:txBody>
          <a:bodyPr wrap="square" rtlCol="0">
            <a:spAutoFit/>
          </a:bodyPr>
          <a:lstStyle/>
          <a:p>
            <a:pPr marL="257175" indent="-257175">
              <a:buFont typeface="+mj-lt"/>
              <a:buAutoNum type="arabicPeriod"/>
            </a:pPr>
            <a:r>
              <a:rPr lang="en-US" sz="1050" dirty="0">
                <a:latin typeface="Montserrat" panose="00000500000000000000" pitchFamily="2" charset="0"/>
              </a:rPr>
              <a:t>Review the Champion Toolkit - </a:t>
            </a:r>
            <a:r>
              <a:rPr lang="en-US" sz="1350" dirty="0">
                <a:solidFill>
                  <a:srgbClr val="C00000"/>
                </a:solidFill>
                <a:latin typeface="Zilla Slab Medium"/>
                <a:ea typeface="Zilla Slab Medium"/>
                <a:cs typeface="Zilla Slab Medium"/>
                <a:sym typeface="Zilla Slab Medium"/>
                <a:hlinkClick r:id="rId3">
                  <a:extLst>
                    <a:ext uri="{A12FA001-AC4F-418D-AE19-62706E023703}">
                      <ahyp:hlinkClr xmlns:ahyp="http://schemas.microsoft.com/office/drawing/2018/hyperlinkcolor" val="tx"/>
                    </a:ext>
                  </a:extLst>
                </a:hlinkClick>
              </a:rPr>
              <a:t>WolfieONE Champion Website</a:t>
            </a:r>
            <a:endParaRPr lang="en-US" sz="1350" dirty="0">
              <a:solidFill>
                <a:srgbClr val="C00000"/>
              </a:solidFill>
              <a:latin typeface="Zilla Slab Medium"/>
              <a:ea typeface="Zilla Slab Medium"/>
              <a:cs typeface="Zilla Slab Medium"/>
              <a:sym typeface="Zilla Slab Medium"/>
            </a:endParaRPr>
          </a:p>
          <a:p>
            <a:pPr marL="257175" indent="-257175">
              <a:buFont typeface="+mj-lt"/>
              <a:buAutoNum type="arabicPeriod"/>
            </a:pPr>
            <a:r>
              <a:rPr lang="en-US" sz="1050" dirty="0">
                <a:latin typeface="Montserrat" panose="00000500000000000000" pitchFamily="2" charset="0"/>
              </a:rPr>
              <a:t>Identify audiences you would like to share WolfieONE information with. Check with other Champions to ensure there is no duplication of effort. </a:t>
            </a:r>
          </a:p>
          <a:p>
            <a:pPr marL="257175" indent="-257175">
              <a:buFont typeface="+mj-lt"/>
              <a:buAutoNum type="arabicPeriod"/>
            </a:pPr>
            <a:r>
              <a:rPr lang="en-US" sz="1050" dirty="0">
                <a:latin typeface="Montserrat" panose="00000500000000000000" pitchFamily="2" charset="0"/>
              </a:rPr>
              <a:t>Check the </a:t>
            </a:r>
            <a:r>
              <a:rPr lang="en-US" sz="1050" b="1" dirty="0">
                <a:latin typeface="Montserrat" panose="00000500000000000000" pitchFamily="2" charset="0"/>
              </a:rPr>
              <a:t>Events Calendar </a:t>
            </a:r>
            <a:r>
              <a:rPr lang="en-US" sz="1050" dirty="0">
                <a:latin typeface="Montserrat" panose="00000500000000000000" pitchFamily="2" charset="0"/>
              </a:rPr>
              <a:t>- </a:t>
            </a:r>
            <a:r>
              <a:rPr lang="en-US" sz="1050" dirty="0">
                <a:latin typeface="Montserrat" panose="00000500000000000000" pitchFamily="2" charset="0"/>
                <a:hlinkClick r:id="rId4"/>
              </a:rPr>
              <a:t>https://docs.google.com/spreadsheets/d/e/2PACX-1vRfh3gdssAkKI1wsKb3Yh6eymQI_akkGQIcxxoct6l3473czJrNmJmixn-fPbT0FOQ2b94pFuFqi4pJ/pubhtml</a:t>
            </a:r>
            <a:endParaRPr lang="en-US" sz="1050" dirty="0">
              <a:latin typeface="Montserrat" panose="00000500000000000000" pitchFamily="2" charset="0"/>
            </a:endParaRPr>
          </a:p>
          <a:p>
            <a:pPr marL="257175" indent="-257175">
              <a:buFont typeface="+mj-lt"/>
              <a:buAutoNum type="arabicPeriod"/>
            </a:pPr>
            <a:r>
              <a:rPr lang="en-US" sz="1050" dirty="0">
                <a:latin typeface="Montserrat" panose="00000500000000000000" pitchFamily="2" charset="0"/>
              </a:rPr>
              <a:t>Request time on meetings you can join and add to the Events Calendar using this link - </a:t>
            </a:r>
            <a:r>
              <a:rPr lang="en-US" sz="1050" dirty="0">
                <a:latin typeface="Montserrat" panose="00000500000000000000" pitchFamily="2" charset="0"/>
                <a:hlinkClick r:id="rId5"/>
              </a:rPr>
              <a:t>https://docs.google.com/spreadsheets/d/1mFG-WrT48Kv5aorcH1-l67ptlqDkQpP0UKiOjXU0_JE/edit?gid=2023941331#gid=2023941331</a:t>
            </a:r>
            <a:endParaRPr lang="en-US" sz="1050" dirty="0">
              <a:latin typeface="Montserrat" panose="00000500000000000000" pitchFamily="2" charset="0"/>
            </a:endParaRPr>
          </a:p>
          <a:p>
            <a:pPr marL="257175" indent="-257175">
              <a:buFont typeface="+mj-lt"/>
              <a:buAutoNum type="arabicPeriod"/>
            </a:pPr>
            <a:r>
              <a:rPr lang="en-US" sz="1050" dirty="0">
                <a:latin typeface="Montserrat" panose="00000500000000000000" pitchFamily="2" charset="0"/>
              </a:rPr>
              <a:t>Review material to present (will be shared in the Champion Toolkit)</a:t>
            </a:r>
          </a:p>
          <a:p>
            <a:pPr marL="600075" lvl="1" indent="-257175">
              <a:buFont typeface="+mj-lt"/>
              <a:buAutoNum type="arabicPeriod"/>
            </a:pPr>
            <a:r>
              <a:rPr lang="en-US" sz="1050" dirty="0">
                <a:latin typeface="Montserrat" panose="00000500000000000000" pitchFamily="2" charset="0"/>
              </a:rPr>
              <a:t>Jan 2025 – Employee Self-Service (ESS)</a:t>
            </a:r>
          </a:p>
          <a:p>
            <a:pPr marL="600075" lvl="1" indent="-257175">
              <a:buFont typeface="+mj-lt"/>
              <a:buAutoNum type="arabicPeriod"/>
            </a:pPr>
            <a:r>
              <a:rPr lang="en-US" sz="1050" dirty="0">
                <a:latin typeface="Montserrat" panose="00000500000000000000" pitchFamily="2" charset="0"/>
              </a:rPr>
              <a:t>Feb 2025 – Manager Self-Service (MSS)</a:t>
            </a:r>
          </a:p>
          <a:p>
            <a:pPr marL="600075" lvl="1" indent="-257175">
              <a:buFont typeface="+mj-lt"/>
              <a:buAutoNum type="arabicPeriod"/>
            </a:pPr>
            <a:r>
              <a:rPr lang="en-US" sz="1050" dirty="0">
                <a:latin typeface="Montserrat" panose="00000500000000000000" pitchFamily="2" charset="0"/>
              </a:rPr>
              <a:t>March 2025 – COA</a:t>
            </a:r>
          </a:p>
          <a:p>
            <a:pPr marL="257175" indent="-257175">
              <a:buFont typeface="+mj-lt"/>
              <a:buAutoNum type="arabicPeriod"/>
            </a:pPr>
            <a:r>
              <a:rPr lang="en-US" sz="1050" dirty="0">
                <a:latin typeface="Montserrat" panose="00000500000000000000" pitchFamily="2" charset="0"/>
              </a:rPr>
              <a:t>The expectations are uniform from </a:t>
            </a:r>
            <a:r>
              <a:rPr lang="en-US" sz="1050" b="1" dirty="0">
                <a:latin typeface="Montserrat" panose="00000500000000000000" pitchFamily="2" charset="0"/>
              </a:rPr>
              <a:t>all Champions </a:t>
            </a:r>
            <a:r>
              <a:rPr lang="en-US" sz="1050" dirty="0">
                <a:latin typeface="Montserrat" panose="00000500000000000000" pitchFamily="2" charset="0"/>
              </a:rPr>
              <a:t>(managers, direct reports)</a:t>
            </a:r>
          </a:p>
          <a:p>
            <a:pPr marL="257175" indent="-257175">
              <a:buFont typeface="+mj-lt"/>
              <a:buAutoNum type="arabicPeriod"/>
            </a:pPr>
            <a:r>
              <a:rPr lang="en-US" sz="1050" dirty="0">
                <a:latin typeface="Montserrat" panose="00000500000000000000" pitchFamily="2" charset="0"/>
              </a:rPr>
              <a:t>Communicate with us – we love to hear from our Champions</a:t>
            </a:r>
          </a:p>
        </p:txBody>
      </p:sp>
    </p:spTree>
    <p:extLst>
      <p:ext uri="{BB962C8B-B14F-4D97-AF65-F5344CB8AC3E}">
        <p14:creationId xmlns:p14="http://schemas.microsoft.com/office/powerpoint/2010/main" val="37629849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8D3A4FC-DB03-63C1-82C7-941C207FB277}"/>
              </a:ext>
            </a:extLst>
          </p:cNvPr>
          <p:cNvSpPr txBox="1">
            <a:spLocks noGrp="1"/>
          </p:cNvSpPr>
          <p:nvPr>
            <p:ph type="title" idx="4294967295"/>
          </p:nvPr>
        </p:nvSpPr>
        <p:spPr>
          <a:xfrm>
            <a:off x="488819" y="158086"/>
            <a:ext cx="7643303" cy="599581"/>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003385"/>
                </a:solidFill>
                <a:latin typeface="Montserrat ExtraBold" pitchFamily="2" charset="77"/>
                <a:ea typeface="Roboto Condensed" panose="02000000000000000000" pitchFamily="2" charset="0"/>
                <a:cs typeface="Montserrat ExtraBold" pitchFamily="2" charset="77"/>
              </a:defRPr>
            </a:lvl1pPr>
          </a:lstStyle>
          <a:p>
            <a:pPr defTabSz="685800">
              <a:lnSpc>
                <a:spcPct val="100000"/>
              </a:lnSpc>
              <a:spcBef>
                <a:spcPts val="0"/>
              </a:spcBef>
              <a:defRPr/>
            </a:pPr>
            <a:r>
              <a:rPr lang="en-US" sz="2400" dirty="0">
                <a:solidFill>
                  <a:srgbClr val="C00000"/>
                </a:solidFill>
                <a:latin typeface="Montserrat" panose="00000500000000000000" pitchFamily="2" charset="0"/>
                <a:ea typeface="Open Sans" panose="020B0606030504020204" pitchFamily="34" charset="0"/>
                <a:cs typeface="Open Sans" panose="020B0606030504020204" pitchFamily="34" charset="0"/>
              </a:rPr>
              <a:t>OCM Website:</a:t>
            </a:r>
          </a:p>
        </p:txBody>
      </p:sp>
      <p:pic>
        <p:nvPicPr>
          <p:cNvPr id="14" name="Google Shape;343;p48">
            <a:extLst>
              <a:ext uri="{FF2B5EF4-FFF2-40B4-BE49-F238E27FC236}">
                <a16:creationId xmlns:a16="http://schemas.microsoft.com/office/drawing/2014/main" id="{17D63D24-DA2F-1D45-A9AC-340427E6B818}"/>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984076" y="216076"/>
            <a:ext cx="1709174" cy="249525"/>
          </a:xfrm>
          <a:prstGeom prst="rect">
            <a:avLst/>
          </a:prstGeom>
          <a:noFill/>
          <a:ln>
            <a:noFill/>
          </a:ln>
        </p:spPr>
      </p:pic>
      <p:pic>
        <p:nvPicPr>
          <p:cNvPr id="3" name="Picture 2" descr="Screenshot of the Change Management website">
            <a:extLst>
              <a:ext uri="{FF2B5EF4-FFF2-40B4-BE49-F238E27FC236}">
                <a16:creationId xmlns:a16="http://schemas.microsoft.com/office/drawing/2014/main" id="{CA2A8BF5-2E61-66AD-4DA6-9A914FB8F1FB}"/>
              </a:ext>
            </a:extLst>
          </p:cNvPr>
          <p:cNvPicPr>
            <a:picLocks noChangeAspect="1"/>
          </p:cNvPicPr>
          <p:nvPr/>
        </p:nvPicPr>
        <p:blipFill>
          <a:blip r:embed="rId4"/>
          <a:stretch>
            <a:fillRect/>
          </a:stretch>
        </p:blipFill>
        <p:spPr>
          <a:xfrm>
            <a:off x="1005911" y="757667"/>
            <a:ext cx="4669644" cy="3249721"/>
          </a:xfrm>
          <a:prstGeom prst="rect">
            <a:avLst/>
          </a:prstGeom>
        </p:spPr>
      </p:pic>
      <p:sp>
        <p:nvSpPr>
          <p:cNvPr id="7" name="TextBox 6">
            <a:extLst>
              <a:ext uri="{FF2B5EF4-FFF2-40B4-BE49-F238E27FC236}">
                <a16:creationId xmlns:a16="http://schemas.microsoft.com/office/drawing/2014/main" id="{5C9EF893-D080-6B93-238B-9B5A1A323F19}"/>
              </a:ext>
            </a:extLst>
          </p:cNvPr>
          <p:cNvSpPr txBox="1"/>
          <p:nvPr/>
        </p:nvSpPr>
        <p:spPr>
          <a:xfrm>
            <a:off x="566676" y="4278111"/>
            <a:ext cx="7487587" cy="215444"/>
          </a:xfrm>
          <a:prstGeom prst="rect">
            <a:avLst/>
          </a:prstGeom>
          <a:noFill/>
        </p:spPr>
        <p:txBody>
          <a:bodyPr wrap="square" rtlCol="0">
            <a:spAutoFit/>
          </a:bodyPr>
          <a:lstStyle/>
          <a:p>
            <a:r>
              <a:rPr lang="en-US" sz="800"/>
              <a:t>https://www.stonybrook.edu/commcms/change-management/change_intitiatives/Current_Initiatives/WolfieONE/change_network/WolfieONE_Champion_Toolkit</a:t>
            </a:r>
          </a:p>
        </p:txBody>
      </p:sp>
      <p:pic>
        <p:nvPicPr>
          <p:cNvPr id="2" name="Picture 1" descr="A screenshot of a website">
            <a:extLst>
              <a:ext uri="{FF2B5EF4-FFF2-40B4-BE49-F238E27FC236}">
                <a16:creationId xmlns:a16="http://schemas.microsoft.com/office/drawing/2014/main" id="{E8F5D62F-669E-82C8-89A1-6CA530E9E663}"/>
              </a:ext>
            </a:extLst>
          </p:cNvPr>
          <p:cNvPicPr>
            <a:picLocks noChangeAspect="1"/>
          </p:cNvPicPr>
          <p:nvPr/>
        </p:nvPicPr>
        <p:blipFill>
          <a:blip r:embed="rId5"/>
          <a:stretch>
            <a:fillRect/>
          </a:stretch>
        </p:blipFill>
        <p:spPr>
          <a:xfrm>
            <a:off x="5847113" y="754673"/>
            <a:ext cx="2139005" cy="1545981"/>
          </a:xfrm>
          <a:prstGeom prst="rect">
            <a:avLst/>
          </a:prstGeom>
        </p:spPr>
      </p:pic>
      <p:pic>
        <p:nvPicPr>
          <p:cNvPr id="4" name="Picture 3" descr="A screenshot of a web page">
            <a:extLst>
              <a:ext uri="{FF2B5EF4-FFF2-40B4-BE49-F238E27FC236}">
                <a16:creationId xmlns:a16="http://schemas.microsoft.com/office/drawing/2014/main" id="{F002E5D1-5B0C-4C63-3169-DE145DC18810}"/>
              </a:ext>
            </a:extLst>
          </p:cNvPr>
          <p:cNvPicPr>
            <a:picLocks noChangeAspect="1"/>
          </p:cNvPicPr>
          <p:nvPr/>
        </p:nvPicPr>
        <p:blipFill>
          <a:blip r:embed="rId6"/>
          <a:stretch>
            <a:fillRect/>
          </a:stretch>
        </p:blipFill>
        <p:spPr>
          <a:xfrm>
            <a:off x="5844941" y="2395903"/>
            <a:ext cx="2165330" cy="1611924"/>
          </a:xfrm>
          <a:prstGeom prst="rect">
            <a:avLst/>
          </a:prstGeom>
        </p:spPr>
      </p:pic>
    </p:spTree>
    <p:extLst>
      <p:ext uri="{BB962C8B-B14F-4D97-AF65-F5344CB8AC3E}">
        <p14:creationId xmlns:p14="http://schemas.microsoft.com/office/powerpoint/2010/main" val="42171443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8">
          <a:extLst>
            <a:ext uri="{FF2B5EF4-FFF2-40B4-BE49-F238E27FC236}">
              <a16:creationId xmlns:a16="http://schemas.microsoft.com/office/drawing/2014/main" id="{72C82B1E-5106-6CFF-8018-38E587EF937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E533C14-C300-0FBE-CB01-EC2F4FE6199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199" y="235666"/>
            <a:ext cx="899189" cy="269123"/>
          </a:xfrm>
          <a:prstGeom prst="rect">
            <a:avLst/>
          </a:prstGeom>
        </p:spPr>
      </p:pic>
      <p:pic>
        <p:nvPicPr>
          <p:cNvPr id="3" name="Picture 2">
            <a:extLst>
              <a:ext uri="{FF2B5EF4-FFF2-40B4-BE49-F238E27FC236}">
                <a16:creationId xmlns:a16="http://schemas.microsoft.com/office/drawing/2014/main" id="{F538A1A2-82BC-DF66-7733-191CB526C90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7112" y="294111"/>
            <a:ext cx="1277454" cy="185552"/>
          </a:xfrm>
          <a:prstGeom prst="rect">
            <a:avLst/>
          </a:prstGeom>
        </p:spPr>
      </p:pic>
      <p:sp>
        <p:nvSpPr>
          <p:cNvPr id="4" name="Google Shape;179;p33">
            <a:extLst>
              <a:ext uri="{FF2B5EF4-FFF2-40B4-BE49-F238E27FC236}">
                <a16:creationId xmlns:a16="http://schemas.microsoft.com/office/drawing/2014/main" id="{ADC435D1-2EC1-D0F4-FB2D-F365E1913234}"/>
              </a:ext>
            </a:extLst>
          </p:cNvPr>
          <p:cNvSpPr txBox="1">
            <a:spLocks noGrp="1"/>
          </p:cNvSpPr>
          <p:nvPr>
            <p:ph type="title" idx="4294967295"/>
          </p:nvPr>
        </p:nvSpPr>
        <p:spPr>
          <a:xfrm>
            <a:off x="518185" y="1097124"/>
            <a:ext cx="7886700" cy="2449621"/>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80000"/>
              </a:lnSpc>
              <a:spcBef>
                <a:spcPts val="0"/>
              </a:spcBef>
              <a:spcAft>
                <a:spcPts val="0"/>
              </a:spcAft>
              <a:buClr>
                <a:schemeClr val="lt1"/>
              </a:buClr>
              <a:buSzPts val="5000"/>
              <a:buFont typeface="Montserrat ExtraBold"/>
              <a:buNone/>
              <a:tabLst/>
              <a:defRPr/>
            </a:pPr>
            <a:r>
              <a:rPr kumimoji="0" lang="en-US" sz="4800" b="1" i="0" u="none" strike="noStrike" kern="0" cap="none" spc="0" normalizeH="0" baseline="0" noProof="0">
                <a:ln>
                  <a:noFill/>
                </a:ln>
                <a:solidFill>
                  <a:srgbClr val="FFFFFF"/>
                </a:solidFill>
                <a:effectLst/>
                <a:uLnTx/>
                <a:uFillTx/>
                <a:latin typeface="Montserrat" panose="00000500000000000000" pitchFamily="2" charset="0"/>
                <a:ea typeface="Zilla Slab Medium"/>
                <a:cs typeface="Zilla Slab Medium"/>
                <a:sym typeface="Zilla Slab Medium"/>
              </a:rPr>
              <a:t>Appendix</a:t>
            </a:r>
          </a:p>
          <a:p>
            <a:pPr marL="0" marR="0" lvl="0" indent="0" algn="l" defTabSz="914400" rtl="0" eaLnBrk="1" fontAlgn="auto" latinLnBrk="0" hangingPunct="1">
              <a:lnSpc>
                <a:spcPct val="80000"/>
              </a:lnSpc>
              <a:spcBef>
                <a:spcPts val="0"/>
              </a:spcBef>
              <a:spcAft>
                <a:spcPts val="0"/>
              </a:spcAft>
              <a:buClr>
                <a:schemeClr val="lt1"/>
              </a:buClr>
              <a:buSzPts val="5000"/>
              <a:buFont typeface="Montserrat ExtraBold"/>
              <a:buNone/>
              <a:tabLst/>
              <a:defRPr/>
            </a:pPr>
            <a:endParaRPr kumimoji="0" lang="en-US" sz="1100" b="0" i="0" u="none" strike="noStrike" kern="0" cap="none" spc="0" normalizeH="0" baseline="0" noProof="0">
              <a:ln>
                <a:noFill/>
              </a:ln>
              <a:solidFill>
                <a:srgbClr val="FFFFFF"/>
              </a:solidFill>
              <a:effectLst/>
              <a:uLnTx/>
              <a:uFillTx/>
              <a:latin typeface="Zilla Slab Medium"/>
              <a:ea typeface="Zilla Slab Medium"/>
              <a:cs typeface="Zilla Slab Medium"/>
              <a:sym typeface="Zilla Slab Medium"/>
            </a:endParaRPr>
          </a:p>
          <a:p>
            <a:pPr marL="0" marR="0" lvl="0" indent="0" algn="l" defTabSz="914400" rtl="0" eaLnBrk="1" fontAlgn="auto" latinLnBrk="0" hangingPunct="1">
              <a:lnSpc>
                <a:spcPct val="80000"/>
              </a:lnSpc>
              <a:spcBef>
                <a:spcPts val="0"/>
              </a:spcBef>
              <a:spcAft>
                <a:spcPts val="0"/>
              </a:spcAft>
              <a:buClr>
                <a:schemeClr val="lt1"/>
              </a:buClr>
              <a:buSzPts val="5000"/>
              <a:buFont typeface="Montserrat ExtraBold"/>
              <a:buNone/>
              <a:tabLst/>
              <a:defRPr/>
            </a:pPr>
            <a:endParaRPr kumimoji="0" lang="en-US" sz="1400" b="1" i="0" u="none" strike="noStrike" kern="0" cap="none" spc="0" normalizeH="0" baseline="0" noProof="0">
              <a:ln>
                <a:noFill/>
              </a:ln>
              <a:solidFill>
                <a:srgbClr val="FFFFFF"/>
              </a:solidFill>
              <a:effectLst/>
              <a:uLnTx/>
              <a:uFillTx/>
              <a:latin typeface="Zilla Slab"/>
              <a:ea typeface="Zilla Slab"/>
              <a:cs typeface="Zilla Slab"/>
              <a:sym typeface="Zilla Slab"/>
            </a:endParaRPr>
          </a:p>
        </p:txBody>
      </p:sp>
    </p:spTree>
    <p:extLst>
      <p:ext uri="{BB962C8B-B14F-4D97-AF65-F5344CB8AC3E}">
        <p14:creationId xmlns:p14="http://schemas.microsoft.com/office/powerpoint/2010/main" val="3290171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1">
          <a:extLst>
            <a:ext uri="{FF2B5EF4-FFF2-40B4-BE49-F238E27FC236}">
              <a16:creationId xmlns:a16="http://schemas.microsoft.com/office/drawing/2014/main" id="{27AD8A1A-97B6-187D-E444-D5B98DF9FEC0}"/>
            </a:ext>
          </a:extLst>
        </p:cNvPr>
        <p:cNvGrpSpPr/>
        <p:nvPr/>
      </p:nvGrpSpPr>
      <p:grpSpPr>
        <a:xfrm>
          <a:off x="0" y="0"/>
          <a:ext cx="0" cy="0"/>
          <a:chOff x="0" y="0"/>
          <a:chExt cx="0" cy="0"/>
        </a:xfrm>
      </p:grpSpPr>
      <p:pic>
        <p:nvPicPr>
          <p:cNvPr id="343" name="Google Shape;343;p48">
            <a:extLst>
              <a:ext uri="{FF2B5EF4-FFF2-40B4-BE49-F238E27FC236}">
                <a16:creationId xmlns:a16="http://schemas.microsoft.com/office/drawing/2014/main" id="{9258C0A0-B4F0-3E9A-4DE4-B91E5E2C3181}"/>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984075" y="216075"/>
            <a:ext cx="1709174" cy="249525"/>
          </a:xfrm>
          <a:prstGeom prst="rect">
            <a:avLst/>
          </a:prstGeom>
          <a:noFill/>
          <a:ln>
            <a:noFill/>
          </a:ln>
        </p:spPr>
      </p:pic>
      <p:sp>
        <p:nvSpPr>
          <p:cNvPr id="3" name="Title 1">
            <a:extLst>
              <a:ext uri="{FF2B5EF4-FFF2-40B4-BE49-F238E27FC236}">
                <a16:creationId xmlns:a16="http://schemas.microsoft.com/office/drawing/2014/main" id="{2825FDE1-79BA-031C-3A1C-BF5D4750C462}"/>
              </a:ext>
            </a:extLst>
          </p:cNvPr>
          <p:cNvSpPr txBox="1">
            <a:spLocks noGrp="1"/>
          </p:cNvSpPr>
          <p:nvPr>
            <p:ph type="title" idx="4294967295"/>
          </p:nvPr>
        </p:nvSpPr>
        <p:spPr>
          <a:xfrm>
            <a:off x="259116" y="61821"/>
            <a:ext cx="6516258" cy="599581"/>
          </a:xfrm>
          <a:prstGeom prst="rect">
            <a:avLst/>
          </a:prstGeom>
          <a:solidFill>
            <a:srgbClr val="FFFFFF"/>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003385"/>
                </a:solidFill>
                <a:latin typeface="Montserrat ExtraBold" pitchFamily="2" charset="77"/>
                <a:ea typeface="Roboto Condensed" panose="02000000000000000000" pitchFamily="2" charset="0"/>
                <a:cs typeface="Montserrat ExtraBold" pitchFamily="2" charset="77"/>
              </a:defRPr>
            </a:lvl1pPr>
          </a:lstStyle>
          <a:p>
            <a:pPr marL="0" marR="0" lvl="0" indent="0" algn="l" defTabSz="914400" rtl="0" eaLnBrk="1" fontAlgn="auto" latinLnBrk="0" hangingPunct="1">
              <a:lnSpc>
                <a:spcPct val="90000"/>
              </a:lnSpc>
              <a:spcBef>
                <a:spcPct val="0"/>
              </a:spcBef>
              <a:spcAft>
                <a:spcPts val="0"/>
              </a:spcAft>
              <a:buClr>
                <a:srgbClr val="000000"/>
              </a:buClr>
              <a:buSzTx/>
              <a:buFont typeface="Arial"/>
              <a:buNone/>
              <a:tabLst/>
              <a:defRPr/>
            </a:pPr>
            <a:r>
              <a:rPr kumimoji="0" lang="en-US" sz="2400" b="1" i="0" u="none" strike="noStrike" kern="1200" cap="none" spc="0" normalizeH="0" baseline="0" noProof="0">
                <a:ln>
                  <a:noFill/>
                </a:ln>
                <a:solidFill>
                  <a:schemeClr val="bg2"/>
                </a:solidFill>
                <a:effectLst/>
                <a:uLnTx/>
                <a:uFillTx/>
                <a:latin typeface="Montserrat" panose="00000500000000000000" pitchFamily="2" charset="0"/>
                <a:ea typeface="Roboto Condensed" panose="02000000000000000000" pitchFamily="2" charset="0"/>
                <a:cs typeface="Montserrat ExtraBold" pitchFamily="2" charset="77"/>
                <a:sym typeface="Arial"/>
              </a:rPr>
              <a:t>Our Executive Sponsors</a:t>
            </a:r>
          </a:p>
        </p:txBody>
      </p:sp>
      <p:pic>
        <p:nvPicPr>
          <p:cNvPr id="2" name="Google Shape;217;g2c0241f4db7_0_223">
            <a:extLst>
              <a:ext uri="{FF2B5EF4-FFF2-40B4-BE49-F238E27FC236}">
                <a16:creationId xmlns:a16="http://schemas.microsoft.com/office/drawing/2014/main" id="{EF1FEBF9-16F0-92B1-A93F-1A3AE6BF0DA9}"/>
              </a:ext>
              <a:ext uri="{C183D7F6-B498-43B3-948B-1728B52AA6E4}">
                <adec:decorative xmlns:adec="http://schemas.microsoft.com/office/drawing/2017/decorative" val="1"/>
              </a:ext>
            </a:extLst>
          </p:cNvPr>
          <p:cNvPicPr preferRelativeResize="0"/>
          <p:nvPr/>
        </p:nvPicPr>
        <p:blipFill rotWithShape="1">
          <a:blip r:embed="rId4">
            <a:alphaModFix/>
          </a:blip>
          <a:srcRect t="1634" b="1625"/>
          <a:stretch/>
        </p:blipFill>
        <p:spPr>
          <a:xfrm>
            <a:off x="530574" y="1170105"/>
            <a:ext cx="1406675" cy="1391550"/>
          </a:xfrm>
          <a:prstGeom prst="rect">
            <a:avLst/>
          </a:prstGeom>
          <a:noFill/>
          <a:ln>
            <a:noFill/>
          </a:ln>
        </p:spPr>
      </p:pic>
      <p:pic>
        <p:nvPicPr>
          <p:cNvPr id="4" name="Google Shape;219;g2c0241f4db7_0_223">
            <a:extLst>
              <a:ext uri="{FF2B5EF4-FFF2-40B4-BE49-F238E27FC236}">
                <a16:creationId xmlns:a16="http://schemas.microsoft.com/office/drawing/2014/main" id="{25BD2B4A-53A8-EF47-2FEF-1F0AA453F2AE}"/>
              </a:ext>
              <a:ext uri="{C183D7F6-B498-43B3-948B-1728B52AA6E4}">
                <adec:decorative xmlns:adec="http://schemas.microsoft.com/office/drawing/2017/decorative" val="1"/>
              </a:ext>
            </a:extLst>
          </p:cNvPr>
          <p:cNvPicPr preferRelativeResize="0"/>
          <p:nvPr/>
        </p:nvPicPr>
        <p:blipFill>
          <a:blip r:embed="rId5"/>
          <a:srcRect t="1421" b="1421"/>
          <a:stretch/>
        </p:blipFill>
        <p:spPr>
          <a:xfrm>
            <a:off x="2774048" y="1170105"/>
            <a:ext cx="1406675" cy="1391550"/>
          </a:xfrm>
          <a:prstGeom prst="rect">
            <a:avLst/>
          </a:prstGeom>
          <a:noFill/>
          <a:ln>
            <a:noFill/>
          </a:ln>
        </p:spPr>
      </p:pic>
      <p:pic>
        <p:nvPicPr>
          <p:cNvPr id="5" name="Google Shape;220;g2c0241f4db7_0_223">
            <a:extLst>
              <a:ext uri="{FF2B5EF4-FFF2-40B4-BE49-F238E27FC236}">
                <a16:creationId xmlns:a16="http://schemas.microsoft.com/office/drawing/2014/main" id="{CDD4D574-9344-9BE8-59BB-F4B93E6C0936}"/>
              </a:ext>
              <a:ext uri="{C183D7F6-B498-43B3-948B-1728B52AA6E4}">
                <adec:decorative xmlns:adec="http://schemas.microsoft.com/office/drawing/2017/decorative" val="1"/>
              </a:ext>
            </a:extLst>
          </p:cNvPr>
          <p:cNvPicPr preferRelativeResize="0"/>
          <p:nvPr/>
        </p:nvPicPr>
        <p:blipFill rotWithShape="1">
          <a:blip r:embed="rId6">
            <a:alphaModFix/>
          </a:blip>
          <a:srcRect t="1634" b="1625"/>
          <a:stretch/>
        </p:blipFill>
        <p:spPr>
          <a:xfrm>
            <a:off x="7230437" y="1170105"/>
            <a:ext cx="1406675" cy="1391550"/>
          </a:xfrm>
          <a:prstGeom prst="rect">
            <a:avLst/>
          </a:prstGeom>
          <a:noFill/>
          <a:ln>
            <a:noFill/>
          </a:ln>
        </p:spPr>
      </p:pic>
      <p:pic>
        <p:nvPicPr>
          <p:cNvPr id="6" name="Google Shape;221;g2c0241f4db7_0_223">
            <a:extLst>
              <a:ext uri="{FF2B5EF4-FFF2-40B4-BE49-F238E27FC236}">
                <a16:creationId xmlns:a16="http://schemas.microsoft.com/office/drawing/2014/main" id="{71AD26F3-0F78-EF99-9CD3-7AD8CD118CEC}"/>
              </a:ext>
              <a:ext uri="{C183D7F6-B498-43B3-948B-1728B52AA6E4}">
                <adec:decorative xmlns:adec="http://schemas.microsoft.com/office/drawing/2017/decorative" val="1"/>
              </a:ext>
            </a:extLst>
          </p:cNvPr>
          <p:cNvPicPr preferRelativeResize="0"/>
          <p:nvPr/>
        </p:nvPicPr>
        <p:blipFill rotWithShape="1">
          <a:blip r:embed="rId7">
            <a:alphaModFix/>
          </a:blip>
          <a:srcRect t="1634" b="1625"/>
          <a:stretch/>
        </p:blipFill>
        <p:spPr>
          <a:xfrm>
            <a:off x="2725885" y="3277620"/>
            <a:ext cx="1406675" cy="1391550"/>
          </a:xfrm>
          <a:prstGeom prst="rect">
            <a:avLst/>
          </a:prstGeom>
          <a:noFill/>
          <a:ln>
            <a:noFill/>
          </a:ln>
        </p:spPr>
      </p:pic>
      <p:pic>
        <p:nvPicPr>
          <p:cNvPr id="7" name="Google Shape;222;g2c0241f4db7_0_223">
            <a:extLst>
              <a:ext uri="{FF2B5EF4-FFF2-40B4-BE49-F238E27FC236}">
                <a16:creationId xmlns:a16="http://schemas.microsoft.com/office/drawing/2014/main" id="{FE6DF52E-E596-B9A7-C663-5A499AD3233D}"/>
              </a:ext>
              <a:ext uri="{C183D7F6-B498-43B3-948B-1728B52AA6E4}">
                <adec:decorative xmlns:adec="http://schemas.microsoft.com/office/drawing/2017/decorative" val="1"/>
              </a:ext>
            </a:extLst>
          </p:cNvPr>
          <p:cNvPicPr preferRelativeResize="0"/>
          <p:nvPr/>
        </p:nvPicPr>
        <p:blipFill rotWithShape="1">
          <a:blip r:embed="rId8">
            <a:alphaModFix/>
          </a:blip>
          <a:srcRect t="1634" b="1625"/>
          <a:stretch/>
        </p:blipFill>
        <p:spPr>
          <a:xfrm>
            <a:off x="4982032" y="1191263"/>
            <a:ext cx="1406675" cy="1391550"/>
          </a:xfrm>
          <a:prstGeom prst="rect">
            <a:avLst/>
          </a:prstGeom>
          <a:noFill/>
          <a:ln>
            <a:noFill/>
          </a:ln>
        </p:spPr>
      </p:pic>
      <p:pic>
        <p:nvPicPr>
          <p:cNvPr id="8" name="Google Shape;223;g2c0241f4db7_0_223">
            <a:extLst>
              <a:ext uri="{FF2B5EF4-FFF2-40B4-BE49-F238E27FC236}">
                <a16:creationId xmlns:a16="http://schemas.microsoft.com/office/drawing/2014/main" id="{C0CB2403-1726-24C3-DFA8-394490C8BBB3}"/>
              </a:ext>
              <a:ext uri="{C183D7F6-B498-43B3-948B-1728B52AA6E4}">
                <adec:decorative xmlns:adec="http://schemas.microsoft.com/office/drawing/2017/decorative" val="1"/>
              </a:ext>
            </a:extLst>
          </p:cNvPr>
          <p:cNvPicPr preferRelativeResize="0"/>
          <p:nvPr/>
        </p:nvPicPr>
        <p:blipFill rotWithShape="1">
          <a:blip r:embed="rId9">
            <a:alphaModFix/>
          </a:blip>
          <a:srcRect t="1634" b="1625"/>
          <a:stretch/>
        </p:blipFill>
        <p:spPr>
          <a:xfrm>
            <a:off x="4964972" y="3277620"/>
            <a:ext cx="1406675" cy="1391550"/>
          </a:xfrm>
          <a:prstGeom prst="rect">
            <a:avLst/>
          </a:prstGeom>
          <a:noFill/>
          <a:ln>
            <a:noFill/>
          </a:ln>
        </p:spPr>
      </p:pic>
      <p:sp>
        <p:nvSpPr>
          <p:cNvPr id="9" name="Google Shape;224;g2c0241f4db7_0_223">
            <a:extLst>
              <a:ext uri="{FF2B5EF4-FFF2-40B4-BE49-F238E27FC236}">
                <a16:creationId xmlns:a16="http://schemas.microsoft.com/office/drawing/2014/main" id="{E0C49C4A-3327-C658-1E50-877029015D4D}"/>
              </a:ext>
            </a:extLst>
          </p:cNvPr>
          <p:cNvSpPr txBox="1"/>
          <p:nvPr/>
        </p:nvSpPr>
        <p:spPr>
          <a:xfrm>
            <a:off x="4948707" y="2662571"/>
            <a:ext cx="1440000" cy="57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000"/>
              <a:buFont typeface="Arial"/>
              <a:buNone/>
            </a:pPr>
            <a:r>
              <a:rPr lang="en-US" sz="1000" b="1" dirty="0">
                <a:solidFill>
                  <a:srgbClr val="C00000"/>
                </a:solidFill>
                <a:latin typeface="Montserrat"/>
                <a:ea typeface="Montserrat"/>
                <a:cs typeface="Montserrat"/>
                <a:sym typeface="Montserrat"/>
              </a:rPr>
              <a:t>Dr. Gerald Kelly</a:t>
            </a:r>
            <a:endParaRPr sz="1000" b="1" dirty="0">
              <a:solidFill>
                <a:srgbClr val="C00000"/>
              </a:solidFill>
              <a:latin typeface="Montserrat"/>
              <a:ea typeface="Montserrat"/>
              <a:cs typeface="Montserrat"/>
              <a:sym typeface="Montserrat"/>
            </a:endParaRPr>
          </a:p>
          <a:p>
            <a:pPr marL="0" lvl="0" indent="0" algn="ctr" rtl="0">
              <a:lnSpc>
                <a:spcPct val="115000"/>
              </a:lnSpc>
              <a:spcBef>
                <a:spcPts val="0"/>
              </a:spcBef>
              <a:spcAft>
                <a:spcPts val="0"/>
              </a:spcAft>
              <a:buClr>
                <a:schemeClr val="dk1"/>
              </a:buClr>
              <a:buSzPts val="850"/>
              <a:buFont typeface="Arial"/>
              <a:buNone/>
            </a:pPr>
            <a:r>
              <a:rPr lang="en-US" sz="850" dirty="0">
                <a:solidFill>
                  <a:schemeClr val="dk1"/>
                </a:solidFill>
                <a:latin typeface="Montserrat"/>
                <a:ea typeface="Montserrat"/>
                <a:cs typeface="Montserrat"/>
                <a:sym typeface="Montserrat"/>
              </a:rPr>
              <a:t>Chief Information Officer, SB Hospital</a:t>
            </a:r>
            <a:endParaRPr sz="850" dirty="0">
              <a:solidFill>
                <a:schemeClr val="dk1"/>
              </a:solidFill>
              <a:latin typeface="Montserrat"/>
              <a:ea typeface="Montserrat"/>
              <a:cs typeface="Montserrat"/>
              <a:sym typeface="Montserrat"/>
            </a:endParaRPr>
          </a:p>
          <a:p>
            <a:pPr marL="0" lvl="0" indent="0" algn="l" rtl="0">
              <a:spcBef>
                <a:spcPts val="0"/>
              </a:spcBef>
              <a:spcAft>
                <a:spcPts val="0"/>
              </a:spcAft>
              <a:buNone/>
            </a:pPr>
            <a:endParaRPr dirty="0"/>
          </a:p>
        </p:txBody>
      </p:sp>
      <p:sp>
        <p:nvSpPr>
          <p:cNvPr id="10" name="Google Shape;225;g2c0241f4db7_0_223">
            <a:extLst>
              <a:ext uri="{FF2B5EF4-FFF2-40B4-BE49-F238E27FC236}">
                <a16:creationId xmlns:a16="http://schemas.microsoft.com/office/drawing/2014/main" id="{98A4F24F-01D9-685C-6A0B-0B3DE8C90AD7}"/>
              </a:ext>
            </a:extLst>
          </p:cNvPr>
          <p:cNvSpPr txBox="1"/>
          <p:nvPr/>
        </p:nvSpPr>
        <p:spPr>
          <a:xfrm>
            <a:off x="2725885" y="585205"/>
            <a:ext cx="1503000" cy="502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000"/>
              <a:buFont typeface="Arial"/>
              <a:buNone/>
            </a:pPr>
            <a:r>
              <a:rPr lang="en-US" sz="1000" b="1" dirty="0">
                <a:solidFill>
                  <a:srgbClr val="C00000"/>
                </a:solidFill>
                <a:latin typeface="Montserrat"/>
                <a:ea typeface="Montserrat"/>
                <a:cs typeface="Montserrat"/>
                <a:sym typeface="Montserrat"/>
              </a:rPr>
              <a:t>Carl Lejuez</a:t>
            </a:r>
            <a:br>
              <a:rPr lang="en-US" sz="1000" b="1" dirty="0">
                <a:solidFill>
                  <a:srgbClr val="C00000"/>
                </a:solidFill>
                <a:latin typeface="Montserrat"/>
                <a:ea typeface="Montserrat"/>
                <a:cs typeface="Montserrat"/>
                <a:sym typeface="Montserrat"/>
              </a:rPr>
            </a:br>
            <a:r>
              <a:rPr lang="en-US" sz="850" dirty="0">
                <a:solidFill>
                  <a:schemeClr val="dk1"/>
                </a:solidFill>
                <a:latin typeface="Montserrat"/>
                <a:ea typeface="Montserrat"/>
                <a:cs typeface="Montserrat"/>
                <a:sym typeface="Montserrat"/>
              </a:rPr>
              <a:t>Provost and Executive Vice President</a:t>
            </a:r>
            <a:endParaRPr dirty="0"/>
          </a:p>
        </p:txBody>
      </p:sp>
      <p:sp>
        <p:nvSpPr>
          <p:cNvPr id="11" name="Google Shape;226;g2c0241f4db7_0_223">
            <a:extLst>
              <a:ext uri="{FF2B5EF4-FFF2-40B4-BE49-F238E27FC236}">
                <a16:creationId xmlns:a16="http://schemas.microsoft.com/office/drawing/2014/main" id="{039C50BB-1825-D5E7-3C58-372B0BD94289}"/>
              </a:ext>
            </a:extLst>
          </p:cNvPr>
          <p:cNvSpPr txBox="1"/>
          <p:nvPr/>
        </p:nvSpPr>
        <p:spPr>
          <a:xfrm>
            <a:off x="4414257" y="593201"/>
            <a:ext cx="2508900" cy="502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000"/>
              <a:buFont typeface="Arial"/>
              <a:buNone/>
            </a:pPr>
            <a:r>
              <a:rPr lang="en-US" sz="1000" b="1" dirty="0">
                <a:solidFill>
                  <a:srgbClr val="C00000"/>
                </a:solidFill>
                <a:latin typeface="Montserrat"/>
                <a:ea typeface="Montserrat"/>
                <a:cs typeface="Montserrat"/>
                <a:sym typeface="Montserrat"/>
              </a:rPr>
              <a:t>William Wertheim</a:t>
            </a:r>
            <a:endParaRPr sz="1000" b="1" dirty="0">
              <a:solidFill>
                <a:srgbClr val="C00000"/>
              </a:solidFill>
              <a:latin typeface="Montserrat"/>
              <a:ea typeface="Montserrat"/>
              <a:cs typeface="Montserrat"/>
              <a:sym typeface="Montserrat"/>
            </a:endParaRPr>
          </a:p>
          <a:p>
            <a:pPr marL="0" lvl="0" indent="0" algn="ctr" rtl="0">
              <a:lnSpc>
                <a:spcPct val="115000"/>
              </a:lnSpc>
              <a:spcBef>
                <a:spcPts val="0"/>
              </a:spcBef>
              <a:spcAft>
                <a:spcPts val="0"/>
              </a:spcAft>
              <a:buClr>
                <a:schemeClr val="dk1"/>
              </a:buClr>
              <a:buSzPts val="850"/>
              <a:buFont typeface="Arial"/>
              <a:buNone/>
            </a:pPr>
            <a:r>
              <a:rPr lang="en-US" sz="850" dirty="0">
                <a:solidFill>
                  <a:schemeClr val="dk1"/>
                </a:solidFill>
                <a:latin typeface="Montserrat"/>
                <a:ea typeface="Montserrat"/>
                <a:cs typeface="Montserrat"/>
                <a:sym typeface="Montserrat"/>
              </a:rPr>
              <a:t>Interim Executive Vice President for Health Sciences and Stony Brook Medicine</a:t>
            </a:r>
            <a:endParaRPr sz="850" dirty="0">
              <a:solidFill>
                <a:schemeClr val="dk1"/>
              </a:solidFill>
              <a:latin typeface="Montserrat"/>
              <a:ea typeface="Montserrat"/>
              <a:cs typeface="Montserrat"/>
              <a:sym typeface="Montserrat"/>
            </a:endParaRPr>
          </a:p>
          <a:p>
            <a:pPr marL="0" lvl="0" indent="0" algn="l" rtl="0">
              <a:spcBef>
                <a:spcPts val="0"/>
              </a:spcBef>
              <a:spcAft>
                <a:spcPts val="0"/>
              </a:spcAft>
              <a:buNone/>
            </a:pPr>
            <a:endParaRPr dirty="0"/>
          </a:p>
        </p:txBody>
      </p:sp>
      <p:sp>
        <p:nvSpPr>
          <p:cNvPr id="12" name="Google Shape;228;g2c0241f4db7_0_223">
            <a:extLst>
              <a:ext uri="{FF2B5EF4-FFF2-40B4-BE49-F238E27FC236}">
                <a16:creationId xmlns:a16="http://schemas.microsoft.com/office/drawing/2014/main" id="{DBFA8B9B-8010-869B-2DEE-C6099D5F9313}"/>
              </a:ext>
            </a:extLst>
          </p:cNvPr>
          <p:cNvSpPr txBox="1"/>
          <p:nvPr/>
        </p:nvSpPr>
        <p:spPr>
          <a:xfrm>
            <a:off x="2491682" y="2693208"/>
            <a:ext cx="1855200" cy="475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000"/>
              <a:buFont typeface="Arial"/>
              <a:buNone/>
            </a:pPr>
            <a:r>
              <a:rPr lang="en-US" sz="1000" b="1" dirty="0">
                <a:solidFill>
                  <a:srgbClr val="C00000"/>
                </a:solidFill>
                <a:latin typeface="Montserrat"/>
                <a:ea typeface="Montserrat"/>
                <a:cs typeface="Montserrat"/>
                <a:sym typeface="Montserrat"/>
              </a:rPr>
              <a:t>Carol Gomes</a:t>
            </a:r>
            <a:endParaRPr sz="1000" b="1" dirty="0">
              <a:solidFill>
                <a:srgbClr val="C00000"/>
              </a:solidFill>
              <a:latin typeface="Montserrat"/>
              <a:ea typeface="Montserrat"/>
              <a:cs typeface="Montserrat"/>
              <a:sym typeface="Montserrat"/>
            </a:endParaRPr>
          </a:p>
          <a:p>
            <a:pPr marL="0" lvl="0" indent="0" algn="ctr" rtl="0">
              <a:lnSpc>
                <a:spcPct val="115000"/>
              </a:lnSpc>
              <a:spcBef>
                <a:spcPts val="0"/>
              </a:spcBef>
              <a:spcAft>
                <a:spcPts val="0"/>
              </a:spcAft>
              <a:buClr>
                <a:schemeClr val="dk1"/>
              </a:buClr>
              <a:buSzPts val="850"/>
              <a:buFont typeface="Arial"/>
              <a:buNone/>
            </a:pPr>
            <a:r>
              <a:rPr lang="en-US" sz="850" dirty="0">
                <a:solidFill>
                  <a:schemeClr val="dk1"/>
                </a:solidFill>
                <a:latin typeface="Montserrat"/>
                <a:ea typeface="Montserrat"/>
                <a:cs typeface="Montserrat"/>
                <a:sym typeface="Montserrat"/>
              </a:rPr>
              <a:t>Chief Executive Officer, Chief Operating Officer, SB Hospital</a:t>
            </a:r>
            <a:endParaRPr sz="850" dirty="0">
              <a:solidFill>
                <a:schemeClr val="dk1"/>
              </a:solidFill>
              <a:latin typeface="Montserrat"/>
              <a:ea typeface="Montserrat"/>
              <a:cs typeface="Montserrat"/>
              <a:sym typeface="Montserrat"/>
            </a:endParaRPr>
          </a:p>
        </p:txBody>
      </p:sp>
      <p:sp>
        <p:nvSpPr>
          <p:cNvPr id="13" name="Google Shape;227;g2c0241f4db7_0_223">
            <a:extLst>
              <a:ext uri="{FF2B5EF4-FFF2-40B4-BE49-F238E27FC236}">
                <a16:creationId xmlns:a16="http://schemas.microsoft.com/office/drawing/2014/main" id="{AD33707B-8024-7921-137B-3C7E9C218B4E}"/>
              </a:ext>
            </a:extLst>
          </p:cNvPr>
          <p:cNvSpPr txBox="1"/>
          <p:nvPr/>
        </p:nvSpPr>
        <p:spPr>
          <a:xfrm>
            <a:off x="181098" y="585205"/>
            <a:ext cx="2104832" cy="473919"/>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000"/>
              <a:buFont typeface="Arial"/>
              <a:buNone/>
            </a:pPr>
            <a:r>
              <a:rPr lang="en-US" sz="1000" b="1" dirty="0">
                <a:solidFill>
                  <a:srgbClr val="C00000"/>
                </a:solidFill>
                <a:latin typeface="Montserrat"/>
                <a:ea typeface="Montserrat"/>
                <a:cs typeface="Montserrat"/>
                <a:sym typeface="Montserrat"/>
              </a:rPr>
              <a:t>Simeon </a:t>
            </a:r>
            <a:r>
              <a:rPr lang="en-US" sz="1000" b="1" dirty="0" err="1">
                <a:solidFill>
                  <a:srgbClr val="C00000"/>
                </a:solidFill>
                <a:latin typeface="Montserrat"/>
                <a:ea typeface="Montserrat"/>
                <a:cs typeface="Montserrat"/>
                <a:sym typeface="Montserrat"/>
              </a:rPr>
              <a:t>Ananou</a:t>
            </a:r>
            <a:br>
              <a:rPr lang="en-US" sz="1000" b="1" dirty="0">
                <a:solidFill>
                  <a:srgbClr val="C00000"/>
                </a:solidFill>
                <a:latin typeface="Montserrat"/>
                <a:ea typeface="Montserrat"/>
                <a:cs typeface="Montserrat"/>
                <a:sym typeface="Montserrat"/>
              </a:rPr>
            </a:br>
            <a:r>
              <a:rPr lang="en-US" sz="850" dirty="0">
                <a:solidFill>
                  <a:schemeClr val="dk1"/>
                </a:solidFill>
                <a:latin typeface="Montserrat"/>
                <a:ea typeface="Montserrat"/>
                <a:cs typeface="Montserrat"/>
                <a:sym typeface="Montserrat"/>
              </a:rPr>
              <a:t>CIO and VP of the </a:t>
            </a:r>
          </a:p>
          <a:p>
            <a:pPr marL="0" lvl="0" indent="0" algn="ctr" rtl="0">
              <a:lnSpc>
                <a:spcPct val="115000"/>
              </a:lnSpc>
              <a:spcBef>
                <a:spcPts val="0"/>
              </a:spcBef>
              <a:spcAft>
                <a:spcPts val="0"/>
              </a:spcAft>
              <a:buClr>
                <a:schemeClr val="dk1"/>
              </a:buClr>
              <a:buSzPts val="1000"/>
              <a:buFont typeface="Arial"/>
              <a:buNone/>
            </a:pPr>
            <a:r>
              <a:rPr lang="en-US" sz="850" dirty="0">
                <a:solidFill>
                  <a:schemeClr val="dk1"/>
                </a:solidFill>
                <a:latin typeface="Montserrat"/>
                <a:ea typeface="Montserrat"/>
                <a:cs typeface="Montserrat"/>
                <a:sym typeface="Montserrat"/>
              </a:rPr>
              <a:t>Division of Information Technology</a:t>
            </a:r>
            <a:endParaRPr sz="850" dirty="0">
              <a:solidFill>
                <a:schemeClr val="dk1"/>
              </a:solidFill>
              <a:latin typeface="Montserrat"/>
              <a:ea typeface="Montserrat"/>
              <a:cs typeface="Montserrat"/>
              <a:sym typeface="Montserrat"/>
            </a:endParaRPr>
          </a:p>
          <a:p>
            <a:pPr marL="0" lvl="0" indent="0" algn="l" rtl="0">
              <a:spcBef>
                <a:spcPts val="0"/>
              </a:spcBef>
              <a:spcAft>
                <a:spcPts val="0"/>
              </a:spcAft>
              <a:buNone/>
            </a:pPr>
            <a:endParaRPr dirty="0"/>
          </a:p>
        </p:txBody>
      </p:sp>
      <p:sp>
        <p:nvSpPr>
          <p:cNvPr id="14" name="Google Shape;227;g2c0241f4db7_0_223">
            <a:extLst>
              <a:ext uri="{FF2B5EF4-FFF2-40B4-BE49-F238E27FC236}">
                <a16:creationId xmlns:a16="http://schemas.microsoft.com/office/drawing/2014/main" id="{B4E4CB1F-3D9C-FAB4-634F-969123BA4113}"/>
              </a:ext>
            </a:extLst>
          </p:cNvPr>
          <p:cNvSpPr txBox="1"/>
          <p:nvPr/>
        </p:nvSpPr>
        <p:spPr>
          <a:xfrm>
            <a:off x="7008908" y="585205"/>
            <a:ext cx="1840406" cy="473919"/>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000"/>
              <a:buFont typeface="Arial"/>
              <a:buNone/>
            </a:pPr>
            <a:r>
              <a:rPr lang="en-US" sz="1000" b="1">
                <a:solidFill>
                  <a:srgbClr val="C00000"/>
                </a:solidFill>
                <a:latin typeface="Montserrat"/>
                <a:ea typeface="Montserrat"/>
                <a:cs typeface="Montserrat"/>
                <a:sym typeface="Montserrat"/>
              </a:rPr>
              <a:t>Jed Shivers</a:t>
            </a:r>
            <a:br>
              <a:rPr lang="en-US" sz="1000" b="1">
                <a:solidFill>
                  <a:srgbClr val="C00000"/>
                </a:solidFill>
                <a:latin typeface="Montserrat"/>
                <a:ea typeface="Montserrat"/>
                <a:cs typeface="Montserrat"/>
                <a:sym typeface="Montserrat"/>
              </a:rPr>
            </a:br>
            <a:r>
              <a:rPr lang="en-US" sz="850">
                <a:solidFill>
                  <a:schemeClr val="dk1"/>
                </a:solidFill>
                <a:latin typeface="Montserrat"/>
                <a:ea typeface="Montserrat"/>
                <a:cs typeface="Montserrat"/>
                <a:sym typeface="Montserrat"/>
              </a:rPr>
              <a:t>Senior Vice President for</a:t>
            </a:r>
            <a:br>
              <a:rPr lang="en-US" sz="850">
                <a:solidFill>
                  <a:schemeClr val="dk1"/>
                </a:solidFill>
                <a:latin typeface="Montserrat"/>
                <a:ea typeface="Montserrat"/>
                <a:cs typeface="Montserrat"/>
                <a:sym typeface="Montserrat"/>
              </a:rPr>
            </a:br>
            <a:r>
              <a:rPr lang="en-US" sz="850">
                <a:solidFill>
                  <a:schemeClr val="dk1"/>
                </a:solidFill>
                <a:latin typeface="Montserrat"/>
                <a:ea typeface="Montserrat"/>
                <a:cs typeface="Montserrat"/>
                <a:sym typeface="Montserrat"/>
              </a:rPr>
              <a:t>Finance &amp; Administration</a:t>
            </a:r>
            <a:endParaRPr sz="850">
              <a:solidFill>
                <a:schemeClr val="dk1"/>
              </a:solidFill>
              <a:latin typeface="Montserrat"/>
              <a:ea typeface="Montserrat"/>
              <a:cs typeface="Montserrat"/>
              <a:sym typeface="Montserrat"/>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500170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1">
          <a:extLst>
            <a:ext uri="{FF2B5EF4-FFF2-40B4-BE49-F238E27FC236}">
              <a16:creationId xmlns:a16="http://schemas.microsoft.com/office/drawing/2014/main" id="{27573293-01E9-1E37-11A8-EFCFD5C517AF}"/>
            </a:ext>
          </a:extLst>
        </p:cNvPr>
        <p:cNvGrpSpPr/>
        <p:nvPr/>
      </p:nvGrpSpPr>
      <p:grpSpPr>
        <a:xfrm>
          <a:off x="0" y="0"/>
          <a:ext cx="0" cy="0"/>
          <a:chOff x="0" y="0"/>
          <a:chExt cx="0" cy="0"/>
        </a:xfrm>
      </p:grpSpPr>
      <p:pic>
        <p:nvPicPr>
          <p:cNvPr id="343" name="Google Shape;343;p48">
            <a:extLst>
              <a:ext uri="{FF2B5EF4-FFF2-40B4-BE49-F238E27FC236}">
                <a16:creationId xmlns:a16="http://schemas.microsoft.com/office/drawing/2014/main" id="{B505D874-C8E1-1823-ED46-FD67D96BCB07}"/>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984075" y="216075"/>
            <a:ext cx="1709174" cy="249525"/>
          </a:xfrm>
          <a:prstGeom prst="rect">
            <a:avLst/>
          </a:prstGeom>
          <a:noFill/>
          <a:ln>
            <a:noFill/>
          </a:ln>
        </p:spPr>
      </p:pic>
      <p:sp>
        <p:nvSpPr>
          <p:cNvPr id="3" name="Title 1">
            <a:extLst>
              <a:ext uri="{FF2B5EF4-FFF2-40B4-BE49-F238E27FC236}">
                <a16:creationId xmlns:a16="http://schemas.microsoft.com/office/drawing/2014/main" id="{FC935D3C-7754-5148-0ABF-96AC19FB7496}"/>
              </a:ext>
            </a:extLst>
          </p:cNvPr>
          <p:cNvSpPr txBox="1">
            <a:spLocks noGrp="1"/>
          </p:cNvSpPr>
          <p:nvPr>
            <p:ph type="title" idx="4294967295"/>
          </p:nvPr>
        </p:nvSpPr>
        <p:spPr>
          <a:xfrm>
            <a:off x="259115" y="61821"/>
            <a:ext cx="6597049" cy="599581"/>
          </a:xfrm>
          <a:prstGeom prst="rect">
            <a:avLst/>
          </a:prstGeom>
          <a:solidFill>
            <a:srgbClr val="FFFFFF"/>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003385"/>
                </a:solidFill>
                <a:latin typeface="Montserrat ExtraBold" pitchFamily="2" charset="77"/>
                <a:ea typeface="Roboto Condensed" panose="02000000000000000000" pitchFamily="2" charset="0"/>
                <a:cs typeface="Montserrat ExtraBold" pitchFamily="2" charset="77"/>
              </a:defRPr>
            </a:lvl1pPr>
          </a:lstStyle>
          <a:p>
            <a:pPr marL="0" marR="0" lvl="0" indent="0" algn="l" defTabSz="914400" rtl="0" eaLnBrk="1" fontAlgn="auto" latinLnBrk="0" hangingPunct="1">
              <a:lnSpc>
                <a:spcPct val="90000"/>
              </a:lnSpc>
              <a:spcBef>
                <a:spcPct val="0"/>
              </a:spcBef>
              <a:spcAft>
                <a:spcPts val="0"/>
              </a:spcAft>
              <a:buClr>
                <a:srgbClr val="000000"/>
              </a:buClr>
              <a:buSzTx/>
              <a:buFont typeface="Arial"/>
              <a:buNone/>
              <a:tabLst/>
              <a:defRPr/>
            </a:pPr>
            <a:r>
              <a:rPr kumimoji="0" lang="en-US" sz="2400" b="1" i="0" u="none" strike="noStrike" kern="1200" cap="none" spc="0" normalizeH="0" baseline="0" noProof="0">
                <a:ln>
                  <a:noFill/>
                </a:ln>
                <a:solidFill>
                  <a:schemeClr val="bg2"/>
                </a:solidFill>
                <a:effectLst/>
                <a:uLnTx/>
                <a:uFillTx/>
                <a:latin typeface="Montserrat" panose="00000500000000000000" pitchFamily="2" charset="0"/>
                <a:ea typeface="Roboto Condensed" panose="02000000000000000000" pitchFamily="2" charset="0"/>
                <a:cs typeface="Montserrat ExtraBold" pitchFamily="2" charset="77"/>
                <a:sym typeface="Arial"/>
              </a:rPr>
              <a:t>Our Steering Committee</a:t>
            </a:r>
          </a:p>
        </p:txBody>
      </p:sp>
      <p:graphicFrame>
        <p:nvGraphicFramePr>
          <p:cNvPr id="2" name="Google Shape;365;g29a9fb6765d_0_25">
            <a:extLst>
              <a:ext uri="{FF2B5EF4-FFF2-40B4-BE49-F238E27FC236}">
                <a16:creationId xmlns:a16="http://schemas.microsoft.com/office/drawing/2014/main" id="{1AE0C345-3690-B3BC-A87D-C0F6D24E685D}"/>
              </a:ext>
            </a:extLst>
          </p:cNvPr>
          <p:cNvGraphicFramePr/>
          <p:nvPr>
            <p:extLst>
              <p:ext uri="{D42A27DB-BD31-4B8C-83A1-F6EECF244321}">
                <p14:modId xmlns:p14="http://schemas.microsoft.com/office/powerpoint/2010/main" val="1193474481"/>
              </p:ext>
            </p:extLst>
          </p:nvPr>
        </p:nvGraphicFramePr>
        <p:xfrm>
          <a:off x="304800" y="594900"/>
          <a:ext cx="8343900" cy="4242777"/>
        </p:xfrm>
        <a:graphic>
          <a:graphicData uri="http://schemas.openxmlformats.org/drawingml/2006/table">
            <a:tbl>
              <a:tblPr firstRow="1">
                <a:noFill/>
              </a:tblPr>
              <a:tblGrid>
                <a:gridCol w="1744811">
                  <a:extLst>
                    <a:ext uri="{9D8B030D-6E8A-4147-A177-3AD203B41FA5}">
                      <a16:colId xmlns:a16="http://schemas.microsoft.com/office/drawing/2014/main" val="20000"/>
                    </a:ext>
                  </a:extLst>
                </a:gridCol>
                <a:gridCol w="1627840">
                  <a:extLst>
                    <a:ext uri="{9D8B030D-6E8A-4147-A177-3AD203B41FA5}">
                      <a16:colId xmlns:a16="http://schemas.microsoft.com/office/drawing/2014/main" val="20001"/>
                    </a:ext>
                  </a:extLst>
                </a:gridCol>
                <a:gridCol w="1481627">
                  <a:extLst>
                    <a:ext uri="{9D8B030D-6E8A-4147-A177-3AD203B41FA5}">
                      <a16:colId xmlns:a16="http://schemas.microsoft.com/office/drawing/2014/main" val="20002"/>
                    </a:ext>
                  </a:extLst>
                </a:gridCol>
                <a:gridCol w="1744811">
                  <a:extLst>
                    <a:ext uri="{9D8B030D-6E8A-4147-A177-3AD203B41FA5}">
                      <a16:colId xmlns:a16="http://schemas.microsoft.com/office/drawing/2014/main" val="20003"/>
                    </a:ext>
                  </a:extLst>
                </a:gridCol>
                <a:gridCol w="1744811">
                  <a:extLst>
                    <a:ext uri="{9D8B030D-6E8A-4147-A177-3AD203B41FA5}">
                      <a16:colId xmlns:a16="http://schemas.microsoft.com/office/drawing/2014/main" val="20004"/>
                    </a:ext>
                  </a:extLst>
                </a:gridCol>
              </a:tblGrid>
              <a:tr h="2081393">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solidFill>
                            <a:srgbClr val="C00000"/>
                          </a:solidFill>
                          <a:latin typeface="Montserrat"/>
                          <a:ea typeface="Montserrat"/>
                          <a:cs typeface="Montserrat"/>
                          <a:sym typeface="Montserrat"/>
                        </a:rPr>
                        <a:t>Braden </a:t>
                      </a:r>
                      <a:r>
                        <a:rPr lang="en-US" sz="1000" b="1" u="none" strike="noStrike" cap="none" err="1">
                          <a:solidFill>
                            <a:srgbClr val="C00000"/>
                          </a:solidFill>
                          <a:latin typeface="Montserrat"/>
                          <a:ea typeface="Montserrat"/>
                          <a:cs typeface="Montserrat"/>
                          <a:sym typeface="Montserrat"/>
                        </a:rPr>
                        <a:t>Hosch</a:t>
                      </a:r>
                      <a:endParaRPr sz="1000" b="1" u="none" strike="noStrike" cap="none">
                        <a:solidFill>
                          <a:srgbClr val="C00000"/>
                        </a:solidFill>
                        <a:latin typeface="Montserrat"/>
                        <a:ea typeface="Montserrat"/>
                        <a:cs typeface="Montserrat"/>
                        <a:sym typeface="Montserrat"/>
                      </a:endParaRPr>
                    </a:p>
                    <a:p>
                      <a:pPr marL="0" marR="0" lvl="0" indent="0" algn="ctr" rtl="0">
                        <a:lnSpc>
                          <a:spcPct val="115000"/>
                        </a:lnSpc>
                        <a:spcBef>
                          <a:spcPts val="0"/>
                        </a:spcBef>
                        <a:spcAft>
                          <a:spcPts val="0"/>
                        </a:spcAft>
                        <a:buClr>
                          <a:srgbClr val="000000"/>
                        </a:buClr>
                        <a:buSzPts val="1000"/>
                        <a:buFont typeface="Arial"/>
                        <a:buNone/>
                      </a:pPr>
                      <a:r>
                        <a:rPr lang="en-US" sz="850" b="0" u="none" strike="noStrike" cap="none">
                          <a:latin typeface="Montserrat"/>
                          <a:ea typeface="Montserrat"/>
                          <a:cs typeface="Montserrat"/>
                          <a:sym typeface="Montserrat"/>
                        </a:rPr>
                        <a:t>VP for Educational and Institutional Effectiveness</a:t>
                      </a:r>
                      <a:endParaRPr sz="850" b="0" u="none" strike="noStrike" cap="none">
                        <a:latin typeface="Montserrat"/>
                        <a:ea typeface="Montserrat"/>
                        <a:cs typeface="Montserrat"/>
                        <a:sym typeface="Montserrat"/>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solidFill>
                            <a:srgbClr val="C00000"/>
                          </a:solidFill>
                          <a:latin typeface="Montserrat"/>
                          <a:ea typeface="Montserrat"/>
                          <a:cs typeface="Montserrat"/>
                          <a:sym typeface="Montserrat"/>
                        </a:rPr>
                        <a:t>Cassie Amadio</a:t>
                      </a:r>
                      <a:br>
                        <a:rPr lang="en-US" sz="1000" b="1" u="none" strike="noStrike" cap="none">
                          <a:latin typeface="Montserrat"/>
                          <a:ea typeface="Montserrat"/>
                          <a:cs typeface="Montserrat"/>
                          <a:sym typeface="Montserrat"/>
                        </a:rPr>
                      </a:br>
                      <a:r>
                        <a:rPr lang="en-US" sz="850" b="0" u="none" strike="noStrike" cap="none">
                          <a:latin typeface="Montserrat"/>
                          <a:ea typeface="Montserrat"/>
                          <a:cs typeface="Montserrat"/>
                          <a:sym typeface="Montserrat"/>
                        </a:rPr>
                        <a:t>AVP for Accounting and University Controller</a:t>
                      </a:r>
                      <a:endParaRPr sz="850" b="0" u="none" strike="noStrike" cap="none">
                        <a:latin typeface="Montserrat"/>
                        <a:ea typeface="Montserrat"/>
                        <a:cs typeface="Montserrat"/>
                        <a:sym typeface="Montserrat"/>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solidFill>
                            <a:srgbClr val="C00000"/>
                          </a:solidFill>
                          <a:latin typeface="Montserrat"/>
                          <a:ea typeface="Montserrat"/>
                          <a:cs typeface="Montserrat"/>
                          <a:sym typeface="Montserrat"/>
                        </a:rPr>
                        <a:t>Colette Brown</a:t>
                      </a:r>
                      <a:br>
                        <a:rPr lang="en-US" sz="1000" b="1" u="none" strike="noStrike" cap="none">
                          <a:latin typeface="Montserrat"/>
                          <a:ea typeface="Montserrat"/>
                          <a:cs typeface="Montserrat"/>
                          <a:sym typeface="Montserrat"/>
                        </a:rPr>
                      </a:br>
                      <a:r>
                        <a:rPr lang="en-US" sz="850" b="0" u="none" strike="noStrike" cap="none">
                          <a:latin typeface="Montserrat"/>
                          <a:ea typeface="Montserrat"/>
                          <a:cs typeface="Montserrat"/>
                          <a:sym typeface="Montserrat"/>
                        </a:rPr>
                        <a:t>Chief HR Officer</a:t>
                      </a:r>
                      <a:endParaRPr sz="850" b="0" u="none" strike="noStrike" cap="none">
                        <a:latin typeface="Montserrat"/>
                        <a:ea typeface="Montserrat"/>
                        <a:cs typeface="Montserrat"/>
                        <a:sym typeface="Montserrat"/>
                      </a:endParaRPr>
                    </a:p>
                    <a:p>
                      <a:pPr marL="0" marR="0" lvl="0" indent="0" algn="ctr" rtl="0">
                        <a:lnSpc>
                          <a:spcPct val="115000"/>
                        </a:lnSpc>
                        <a:spcBef>
                          <a:spcPts val="0"/>
                        </a:spcBef>
                        <a:spcAft>
                          <a:spcPts val="0"/>
                        </a:spcAft>
                        <a:buClr>
                          <a:srgbClr val="000000"/>
                        </a:buClr>
                        <a:buSzPts val="1000"/>
                        <a:buFont typeface="Arial"/>
                        <a:buNone/>
                      </a:pPr>
                      <a:r>
                        <a:rPr lang="en-US" sz="850" b="0" u="none" strike="noStrike" cap="none">
                          <a:latin typeface="Montserrat"/>
                          <a:ea typeface="Montserrat"/>
                          <a:cs typeface="Montserrat"/>
                          <a:sym typeface="Montserrat"/>
                        </a:rPr>
                        <a:t>Stony Brook Medicine</a:t>
                      </a:r>
                      <a:endParaRPr sz="850" b="0" u="none" strike="noStrike" cap="none">
                        <a:latin typeface="Montserrat"/>
                        <a:ea typeface="Montserrat"/>
                        <a:cs typeface="Montserrat"/>
                        <a:sym typeface="Montserrat"/>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solidFill>
                            <a:srgbClr val="C00000"/>
                          </a:solidFill>
                          <a:latin typeface="Montserrat"/>
                          <a:ea typeface="Montserrat"/>
                          <a:cs typeface="Montserrat"/>
                          <a:sym typeface="Montserrat"/>
                        </a:rPr>
                        <a:t>Heather Montague</a:t>
                      </a:r>
                      <a:endParaRPr sz="1000" b="1" u="none" strike="noStrike" cap="none">
                        <a:solidFill>
                          <a:srgbClr val="C00000"/>
                        </a:solidFill>
                        <a:latin typeface="Montserrat"/>
                        <a:ea typeface="Montserrat"/>
                        <a:cs typeface="Montserrat"/>
                        <a:sym typeface="Montserrat"/>
                      </a:endParaRPr>
                    </a:p>
                    <a:p>
                      <a:pPr marL="0" marR="0" lvl="0" indent="0" algn="ctr" rtl="0">
                        <a:lnSpc>
                          <a:spcPct val="115000"/>
                        </a:lnSpc>
                        <a:spcBef>
                          <a:spcPts val="0"/>
                        </a:spcBef>
                        <a:spcAft>
                          <a:spcPts val="0"/>
                        </a:spcAft>
                        <a:buClr>
                          <a:srgbClr val="000000"/>
                        </a:buClr>
                        <a:buSzPts val="1000"/>
                        <a:buFont typeface="Arial"/>
                        <a:buNone/>
                      </a:pPr>
                      <a:r>
                        <a:rPr lang="en-US" sz="900" b="0" i="0" u="none" strike="noStrike" cap="none">
                          <a:solidFill>
                            <a:schemeClr val="tx1"/>
                          </a:solidFill>
                          <a:latin typeface="Montserrat"/>
                          <a:ea typeface="Montserrat"/>
                          <a:cs typeface="Montserrat"/>
                          <a:sym typeface="Montserrat"/>
                        </a:rPr>
                        <a:t>Senior AVP for Budget and Financial Planning</a:t>
                      </a:r>
                      <a:endParaRPr sz="900" b="0" i="0" u="none" strike="noStrike" cap="none">
                        <a:solidFill>
                          <a:schemeClr val="tx1"/>
                        </a:solidFill>
                        <a:latin typeface="Montserrat"/>
                        <a:ea typeface="Montserrat"/>
                        <a:cs typeface="Montserrat"/>
                        <a:sym typeface="Montserrat"/>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solidFill>
                            <a:srgbClr val="C00000"/>
                          </a:solidFill>
                          <a:latin typeface="Montserrat"/>
                          <a:ea typeface="Montserrat"/>
                          <a:cs typeface="Montserrat"/>
                          <a:sym typeface="Montserrat"/>
                        </a:rPr>
                        <a:t>Hina Kausar</a:t>
                      </a:r>
                      <a:endParaRPr sz="1000" b="1" u="none" strike="noStrike" cap="none">
                        <a:solidFill>
                          <a:srgbClr val="C00000"/>
                        </a:solidFill>
                        <a:latin typeface="Montserrat"/>
                        <a:ea typeface="Montserrat"/>
                        <a:cs typeface="Montserrat"/>
                        <a:sym typeface="Montserrat"/>
                      </a:endParaRPr>
                    </a:p>
                    <a:p>
                      <a:pPr marL="0" marR="0" lvl="0" indent="0" algn="ctr" rtl="0">
                        <a:lnSpc>
                          <a:spcPct val="115000"/>
                        </a:lnSpc>
                        <a:spcBef>
                          <a:spcPts val="0"/>
                        </a:spcBef>
                        <a:spcAft>
                          <a:spcPts val="0"/>
                        </a:spcAft>
                        <a:buClr>
                          <a:srgbClr val="000000"/>
                        </a:buClr>
                        <a:buSzPts val="1000"/>
                        <a:buFont typeface="Arial"/>
                        <a:buNone/>
                      </a:pPr>
                      <a:r>
                        <a:rPr lang="en-US" sz="900" b="0" i="0" u="none" strike="noStrike" cap="none">
                          <a:solidFill>
                            <a:schemeClr val="tx1"/>
                          </a:solidFill>
                          <a:latin typeface="Montserrat"/>
                          <a:ea typeface="Montserrat"/>
                          <a:cs typeface="Montserrat"/>
                          <a:sym typeface="Montserrat"/>
                        </a:rPr>
                        <a:t>Director, Office of Change Management</a:t>
                      </a:r>
                      <a:endParaRPr sz="900" b="0" i="0" u="none" strike="noStrike" cap="none">
                        <a:solidFill>
                          <a:schemeClr val="tx1"/>
                        </a:solidFill>
                        <a:latin typeface="Montserrat"/>
                        <a:ea typeface="Montserrat"/>
                        <a:cs typeface="Montserrat"/>
                        <a:sym typeface="Montserrat"/>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61384">
                <a:tc>
                  <a:txBody>
                    <a:bodyPr/>
                    <a:lstStyle/>
                    <a:p>
                      <a:pPr marL="0" marR="0" lvl="0" indent="0" algn="ctr" rtl="0">
                        <a:lnSpc>
                          <a:spcPct val="115000"/>
                        </a:lnSpc>
                        <a:spcBef>
                          <a:spcPts val="0"/>
                        </a:spcBef>
                        <a:spcAft>
                          <a:spcPts val="0"/>
                        </a:spcAft>
                        <a:buClr>
                          <a:srgbClr val="000000"/>
                        </a:buClr>
                        <a:buSzPts val="1000"/>
                        <a:buFont typeface="Arial"/>
                        <a:buNone/>
                      </a:pPr>
                      <a:endParaRPr sz="850" b="0" u="none" strike="noStrike" cap="none">
                        <a:latin typeface="Montserrat"/>
                        <a:ea typeface="Montserrat"/>
                        <a:cs typeface="Montserrat"/>
                        <a:sym typeface="Montserrat"/>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solidFill>
                            <a:srgbClr val="C00000"/>
                          </a:solidFill>
                          <a:latin typeface="Montserrat"/>
                          <a:ea typeface="Montserrat"/>
                          <a:cs typeface="Montserrat"/>
                          <a:sym typeface="Montserrat"/>
                        </a:rPr>
                        <a:t>John Hennessey</a:t>
                      </a:r>
                      <a:endParaRPr sz="1000" b="1" u="none" strike="noStrike" cap="none">
                        <a:solidFill>
                          <a:srgbClr val="C00000"/>
                        </a:solidFill>
                        <a:latin typeface="Montserrat"/>
                        <a:ea typeface="Montserrat"/>
                        <a:cs typeface="Montserrat"/>
                        <a:sym typeface="Montserrat"/>
                      </a:endParaRPr>
                    </a:p>
                    <a:p>
                      <a:pPr marL="0" marR="0" lvl="0" indent="0" algn="ctr" rtl="0">
                        <a:lnSpc>
                          <a:spcPct val="115000"/>
                        </a:lnSpc>
                        <a:spcBef>
                          <a:spcPts val="0"/>
                        </a:spcBef>
                        <a:spcAft>
                          <a:spcPts val="0"/>
                        </a:spcAft>
                        <a:buClr>
                          <a:srgbClr val="000000"/>
                        </a:buClr>
                        <a:buSzPts val="1000"/>
                        <a:buFont typeface="Arial"/>
                        <a:buNone/>
                      </a:pPr>
                      <a:r>
                        <a:rPr lang="en-US" sz="850" b="0" i="0" u="none" strike="noStrike" cap="none">
                          <a:solidFill>
                            <a:schemeClr val="tx1"/>
                          </a:solidFill>
                          <a:latin typeface="Montserrat"/>
                          <a:ea typeface="Montserrat"/>
                          <a:cs typeface="Montserrat"/>
                          <a:sym typeface="Montserrat"/>
                        </a:rPr>
                        <a:t>Chief Applications Officer, Stony Brook Medicine</a:t>
                      </a:r>
                      <a:endParaRPr sz="850" b="0" i="0" u="none" strike="noStrike" cap="none">
                        <a:solidFill>
                          <a:schemeClr val="tx1"/>
                        </a:solidFill>
                        <a:latin typeface="Montserrat"/>
                        <a:ea typeface="Montserrat"/>
                        <a:cs typeface="Montserrat"/>
                        <a:sym typeface="Montserrat"/>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solidFill>
                            <a:srgbClr val="C00000"/>
                          </a:solidFill>
                          <a:latin typeface="Montserrat"/>
                          <a:ea typeface="Montserrat"/>
                          <a:cs typeface="Montserrat"/>
                          <a:sym typeface="Montserrat"/>
                        </a:rPr>
                        <a:t>Lyle Gomes</a:t>
                      </a:r>
                      <a:endParaRPr sz="1000" b="1" u="none" strike="noStrike" cap="none">
                        <a:solidFill>
                          <a:srgbClr val="C00000"/>
                        </a:solidFill>
                        <a:latin typeface="Montserrat"/>
                        <a:ea typeface="Montserrat"/>
                        <a:cs typeface="Montserrat"/>
                        <a:sym typeface="Montserrat"/>
                      </a:endParaRPr>
                    </a:p>
                    <a:p>
                      <a:pPr marL="0" marR="0" lvl="0" indent="0" algn="ctr" rtl="0">
                        <a:lnSpc>
                          <a:spcPct val="115000"/>
                        </a:lnSpc>
                        <a:spcBef>
                          <a:spcPts val="0"/>
                        </a:spcBef>
                        <a:spcAft>
                          <a:spcPts val="0"/>
                        </a:spcAft>
                        <a:buClr>
                          <a:srgbClr val="000000"/>
                        </a:buClr>
                        <a:buSzPts val="1000"/>
                        <a:buFont typeface="Arial"/>
                        <a:buNone/>
                      </a:pPr>
                      <a:r>
                        <a:rPr lang="en-US" sz="850" b="0" u="none" strike="noStrike" cap="none">
                          <a:latin typeface="Montserrat"/>
                          <a:ea typeface="Montserrat"/>
                          <a:cs typeface="Montserrat"/>
                          <a:sym typeface="Montserrat"/>
                        </a:rPr>
                        <a:t>Vice President for Finance</a:t>
                      </a:r>
                      <a:endParaRPr sz="850" b="0" u="none" strike="noStrike" cap="none">
                        <a:latin typeface="Montserrat"/>
                        <a:ea typeface="Montserrat"/>
                        <a:cs typeface="Montserrat"/>
                        <a:sym typeface="Montserrat"/>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solidFill>
                            <a:srgbClr val="C00000"/>
                          </a:solidFill>
                          <a:latin typeface="Montserrat"/>
                          <a:ea typeface="Montserrat"/>
                          <a:cs typeface="Montserrat"/>
                          <a:sym typeface="Montserrat"/>
                        </a:rPr>
                        <a:t>Tracey McEachern</a:t>
                      </a:r>
                      <a:endParaRPr sz="1000" b="1" u="none" strike="noStrike" cap="none">
                        <a:solidFill>
                          <a:srgbClr val="C00000"/>
                        </a:solidFill>
                        <a:latin typeface="Montserrat"/>
                        <a:ea typeface="Montserrat"/>
                        <a:cs typeface="Montserrat"/>
                        <a:sym typeface="Montserrat"/>
                      </a:endParaRPr>
                    </a:p>
                    <a:p>
                      <a:pPr marL="0" marR="0" lvl="0" indent="0" algn="ctr" rtl="0">
                        <a:lnSpc>
                          <a:spcPct val="115000"/>
                        </a:lnSpc>
                        <a:spcBef>
                          <a:spcPts val="0"/>
                        </a:spcBef>
                        <a:spcAft>
                          <a:spcPts val="0"/>
                        </a:spcAft>
                        <a:buClr>
                          <a:srgbClr val="000000"/>
                        </a:buClr>
                        <a:buSzPts val="1000"/>
                        <a:buFont typeface="Arial"/>
                        <a:buNone/>
                      </a:pPr>
                      <a:r>
                        <a:rPr lang="en-US" sz="850" b="0" i="0" u="none" strike="noStrike" cap="none">
                          <a:solidFill>
                            <a:schemeClr val="tx1"/>
                          </a:solidFill>
                          <a:latin typeface="Montserrat"/>
                          <a:ea typeface="Montserrat"/>
                          <a:cs typeface="Montserrat"/>
                          <a:sym typeface="Montserrat"/>
                        </a:rPr>
                        <a:t>AVP HR Operations, Services, and Payroll</a:t>
                      </a:r>
                      <a:endParaRPr sz="850" b="0" i="0" u="none" strike="noStrike" cap="none">
                        <a:solidFill>
                          <a:schemeClr val="tx1"/>
                        </a:solidFill>
                        <a:latin typeface="Montserrat"/>
                        <a:ea typeface="Montserrat"/>
                        <a:cs typeface="Montserrat"/>
                        <a:sym typeface="Montserrat"/>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solidFill>
                            <a:srgbClr val="C00000"/>
                          </a:solidFill>
                          <a:latin typeface="Montserrat"/>
                          <a:ea typeface="Montserrat"/>
                          <a:cs typeface="Montserrat"/>
                          <a:sym typeface="Montserrat"/>
                        </a:rPr>
                        <a:t>Dennis Gallagher</a:t>
                      </a:r>
                      <a:endParaRPr sz="1000" b="1" u="none" strike="noStrike" cap="none">
                        <a:solidFill>
                          <a:srgbClr val="C00000"/>
                        </a:solidFill>
                        <a:latin typeface="Montserrat"/>
                        <a:ea typeface="Montserrat"/>
                        <a:cs typeface="Montserrat"/>
                        <a:sym typeface="Montserrat"/>
                      </a:endParaRPr>
                    </a:p>
                    <a:p>
                      <a:pPr marL="0" marR="0" lvl="0" indent="0" algn="ctr" rtl="0">
                        <a:lnSpc>
                          <a:spcPct val="115000"/>
                        </a:lnSpc>
                        <a:spcBef>
                          <a:spcPts val="0"/>
                        </a:spcBef>
                        <a:spcAft>
                          <a:spcPts val="0"/>
                        </a:spcAft>
                        <a:buClr>
                          <a:srgbClr val="000000"/>
                        </a:buClr>
                        <a:buSzPts val="1000"/>
                        <a:buFont typeface="Arial"/>
                        <a:buNone/>
                      </a:pPr>
                      <a:r>
                        <a:rPr lang="en-US" sz="850" b="0" u="none" strike="noStrike" cap="none">
                          <a:latin typeface="Montserrat"/>
                          <a:ea typeface="Montserrat"/>
                          <a:cs typeface="Montserrat"/>
                          <a:sym typeface="Montserrat"/>
                        </a:rPr>
                        <a:t>CTO, Medical Information System</a:t>
                      </a:r>
                      <a:endParaRPr sz="850" b="0" u="none" strike="noStrike" cap="none">
                        <a:latin typeface="Montserrat"/>
                        <a:ea typeface="Montserrat"/>
                        <a:cs typeface="Montserrat"/>
                        <a:sym typeface="Montserrat"/>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4" name="Picture 3">
            <a:extLst>
              <a:ext uri="{FF2B5EF4-FFF2-40B4-BE49-F238E27FC236}">
                <a16:creationId xmlns:a16="http://schemas.microsoft.com/office/drawing/2014/main" id="{9862F350-1E3C-3205-34F2-AC6A364655B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77075" y="1253121"/>
            <a:ext cx="1169949" cy="1169949"/>
          </a:xfrm>
          <a:prstGeom prst="rect">
            <a:avLst/>
          </a:prstGeom>
          <a:effectLst/>
        </p:spPr>
      </p:pic>
      <p:pic>
        <p:nvPicPr>
          <p:cNvPr id="5" name="Picture 4">
            <a:extLst>
              <a:ext uri="{FF2B5EF4-FFF2-40B4-BE49-F238E27FC236}">
                <a16:creationId xmlns:a16="http://schemas.microsoft.com/office/drawing/2014/main" id="{7E4DDDB7-8D65-04DD-E82C-7E9314600700}"/>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2290646" y="1253121"/>
            <a:ext cx="1169949" cy="1169949"/>
          </a:xfrm>
          <a:prstGeom prst="rect">
            <a:avLst/>
          </a:prstGeom>
        </p:spPr>
      </p:pic>
      <p:pic>
        <p:nvPicPr>
          <p:cNvPr id="6" name="Picture 5">
            <a:extLst>
              <a:ext uri="{FF2B5EF4-FFF2-40B4-BE49-F238E27FC236}">
                <a16:creationId xmlns:a16="http://schemas.microsoft.com/office/drawing/2014/main" id="{3D8042F4-0438-5AEB-F167-9000FA32326C}"/>
              </a:ext>
              <a:ext uri="{C183D7F6-B498-43B3-948B-1728B52AA6E4}">
                <adec:decorative xmlns:adec="http://schemas.microsoft.com/office/drawing/2017/decorative" val="1"/>
              </a:ext>
            </a:extLst>
          </p:cNvPr>
          <p:cNvPicPr>
            <a:picLocks noChangeAspect="1"/>
          </p:cNvPicPr>
          <p:nvPr/>
        </p:nvPicPr>
        <p:blipFill>
          <a:blip r:embed="rId6"/>
          <a:srcRect/>
          <a:stretch/>
        </p:blipFill>
        <p:spPr>
          <a:xfrm>
            <a:off x="3891775" y="1253121"/>
            <a:ext cx="1169949" cy="1169949"/>
          </a:xfrm>
          <a:prstGeom prst="rect">
            <a:avLst/>
          </a:prstGeom>
        </p:spPr>
      </p:pic>
      <p:pic>
        <p:nvPicPr>
          <p:cNvPr id="7" name="Picture 6">
            <a:extLst>
              <a:ext uri="{FF2B5EF4-FFF2-40B4-BE49-F238E27FC236}">
                <a16:creationId xmlns:a16="http://schemas.microsoft.com/office/drawing/2014/main" id="{3E5E93E9-648B-B71C-F5EA-79AEE8767CF2}"/>
              </a:ext>
              <a:ext uri="{C183D7F6-B498-43B3-948B-1728B52AA6E4}">
                <adec:decorative xmlns:adec="http://schemas.microsoft.com/office/drawing/2017/decorative" val="1"/>
              </a:ext>
            </a:extLst>
          </p:cNvPr>
          <p:cNvPicPr>
            <a:picLocks noChangeAspect="1"/>
          </p:cNvPicPr>
          <p:nvPr/>
        </p:nvPicPr>
        <p:blipFill>
          <a:blip r:embed="rId7"/>
          <a:srcRect/>
          <a:stretch/>
        </p:blipFill>
        <p:spPr>
          <a:xfrm>
            <a:off x="5469673" y="1253121"/>
            <a:ext cx="1169949" cy="1169949"/>
          </a:xfrm>
          <a:prstGeom prst="rect">
            <a:avLst/>
          </a:prstGeom>
        </p:spPr>
      </p:pic>
      <p:pic>
        <p:nvPicPr>
          <p:cNvPr id="8" name="Picture 7">
            <a:extLst>
              <a:ext uri="{FF2B5EF4-FFF2-40B4-BE49-F238E27FC236}">
                <a16:creationId xmlns:a16="http://schemas.microsoft.com/office/drawing/2014/main" id="{D75F13AB-C3A0-33A2-416B-313E0D62E52C}"/>
              </a:ext>
              <a:ext uri="{C183D7F6-B498-43B3-948B-1728B52AA6E4}">
                <adec:decorative xmlns:adec="http://schemas.microsoft.com/office/drawing/2017/decorative" val="1"/>
              </a:ext>
            </a:extLst>
          </p:cNvPr>
          <p:cNvPicPr>
            <a:picLocks noChangeAspect="1"/>
          </p:cNvPicPr>
          <p:nvPr/>
        </p:nvPicPr>
        <p:blipFill>
          <a:blip r:embed="rId8"/>
          <a:srcRect/>
          <a:stretch/>
        </p:blipFill>
        <p:spPr>
          <a:xfrm>
            <a:off x="7168375" y="1253120"/>
            <a:ext cx="1169949" cy="1169949"/>
          </a:xfrm>
          <a:prstGeom prst="rect">
            <a:avLst/>
          </a:prstGeom>
        </p:spPr>
      </p:pic>
      <p:pic>
        <p:nvPicPr>
          <p:cNvPr id="10" name="Picture 9">
            <a:extLst>
              <a:ext uri="{FF2B5EF4-FFF2-40B4-BE49-F238E27FC236}">
                <a16:creationId xmlns:a16="http://schemas.microsoft.com/office/drawing/2014/main" id="{8109212B-EA6C-6EC1-7738-07C690CA5989}"/>
              </a:ext>
              <a:ext uri="{C183D7F6-B498-43B3-948B-1728B52AA6E4}">
                <adec:decorative xmlns:adec="http://schemas.microsoft.com/office/drawing/2017/decorative" val="1"/>
              </a:ext>
            </a:extLst>
          </p:cNvPr>
          <p:cNvPicPr>
            <a:picLocks noChangeAspect="1"/>
          </p:cNvPicPr>
          <p:nvPr/>
        </p:nvPicPr>
        <p:blipFill>
          <a:blip r:embed="rId9"/>
          <a:srcRect/>
          <a:stretch/>
        </p:blipFill>
        <p:spPr>
          <a:xfrm>
            <a:off x="2275777" y="3342787"/>
            <a:ext cx="1169949" cy="1169949"/>
          </a:xfrm>
          <a:prstGeom prst="rect">
            <a:avLst/>
          </a:prstGeom>
        </p:spPr>
      </p:pic>
      <p:pic>
        <p:nvPicPr>
          <p:cNvPr id="11" name="Picture 10">
            <a:extLst>
              <a:ext uri="{FF2B5EF4-FFF2-40B4-BE49-F238E27FC236}">
                <a16:creationId xmlns:a16="http://schemas.microsoft.com/office/drawing/2014/main" id="{A4A1997D-D50E-2401-6539-C1396C899969}"/>
              </a:ext>
              <a:ext uri="{C183D7F6-B498-43B3-948B-1728B52AA6E4}">
                <adec:decorative xmlns:adec="http://schemas.microsoft.com/office/drawing/2017/decorative" val="1"/>
              </a:ext>
            </a:extLst>
          </p:cNvPr>
          <p:cNvPicPr>
            <a:picLocks noChangeAspect="1"/>
          </p:cNvPicPr>
          <p:nvPr/>
        </p:nvPicPr>
        <p:blipFill>
          <a:blip r:embed="rId10"/>
          <a:srcRect/>
          <a:stretch/>
        </p:blipFill>
        <p:spPr>
          <a:xfrm>
            <a:off x="3891774" y="3342786"/>
            <a:ext cx="1169949" cy="1169949"/>
          </a:xfrm>
          <a:prstGeom prst="rect">
            <a:avLst/>
          </a:prstGeom>
        </p:spPr>
      </p:pic>
      <p:pic>
        <p:nvPicPr>
          <p:cNvPr id="12" name="Picture 11">
            <a:extLst>
              <a:ext uri="{FF2B5EF4-FFF2-40B4-BE49-F238E27FC236}">
                <a16:creationId xmlns:a16="http://schemas.microsoft.com/office/drawing/2014/main" id="{E652EE55-B6EB-53F1-B0B8-FDA5A4620F92}"/>
              </a:ext>
              <a:ext uri="{C183D7F6-B498-43B3-948B-1728B52AA6E4}">
                <adec:decorative xmlns:adec="http://schemas.microsoft.com/office/drawing/2017/decorative" val="1"/>
              </a:ext>
            </a:extLst>
          </p:cNvPr>
          <p:cNvPicPr>
            <a:picLocks noChangeAspect="1"/>
          </p:cNvPicPr>
          <p:nvPr/>
        </p:nvPicPr>
        <p:blipFill>
          <a:blip r:embed="rId11"/>
          <a:srcRect/>
          <a:stretch/>
        </p:blipFill>
        <p:spPr>
          <a:xfrm>
            <a:off x="5454804" y="3342785"/>
            <a:ext cx="1169949" cy="1169949"/>
          </a:xfrm>
          <a:prstGeom prst="rect">
            <a:avLst/>
          </a:prstGeom>
        </p:spPr>
      </p:pic>
      <p:pic>
        <p:nvPicPr>
          <p:cNvPr id="13" name="Picture 12">
            <a:extLst>
              <a:ext uri="{FF2B5EF4-FFF2-40B4-BE49-F238E27FC236}">
                <a16:creationId xmlns:a16="http://schemas.microsoft.com/office/drawing/2014/main" id="{A641A630-6EC6-D7C2-D438-2C62A21EEBB3}"/>
              </a:ext>
              <a:ext uri="{C183D7F6-B498-43B3-948B-1728B52AA6E4}">
                <adec:decorative xmlns:adec="http://schemas.microsoft.com/office/drawing/2017/decorative" val="1"/>
              </a:ext>
            </a:extLst>
          </p:cNvPr>
          <p:cNvPicPr>
            <a:picLocks noChangeAspect="1"/>
          </p:cNvPicPr>
          <p:nvPr/>
        </p:nvPicPr>
        <p:blipFill>
          <a:blip r:embed="rId12"/>
          <a:srcRect/>
          <a:stretch/>
        </p:blipFill>
        <p:spPr>
          <a:xfrm>
            <a:off x="7168375" y="3342785"/>
            <a:ext cx="1169949" cy="1169949"/>
          </a:xfrm>
          <a:prstGeom prst="rect">
            <a:avLst/>
          </a:prstGeom>
        </p:spPr>
      </p:pic>
    </p:spTree>
    <p:extLst>
      <p:ext uri="{BB962C8B-B14F-4D97-AF65-F5344CB8AC3E}">
        <p14:creationId xmlns:p14="http://schemas.microsoft.com/office/powerpoint/2010/main" val="349348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D93E5A8-F40E-5556-E6FF-5546B409BA9D}"/>
              </a:ext>
            </a:extLst>
          </p:cNvPr>
          <p:cNvSpPr txBox="1">
            <a:spLocks noGrp="1"/>
          </p:cNvSpPr>
          <p:nvPr>
            <p:ph type="title" idx="4294967295"/>
          </p:nvPr>
        </p:nvSpPr>
        <p:spPr>
          <a:xfrm>
            <a:off x="566927" y="160935"/>
            <a:ext cx="8416205"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chemeClr val="bg2"/>
                </a:solidFill>
                <a:effectLst/>
                <a:uLnTx/>
                <a:uFillTx/>
                <a:latin typeface="Montserrat ExtraBold" panose="00000900000000000000" pitchFamily="2" charset="0"/>
                <a:ea typeface="Arial"/>
                <a:cs typeface="Arial"/>
                <a:sym typeface="Arial"/>
              </a:rPr>
              <a:t>HCM Learning- Screenshot</a:t>
            </a:r>
          </a:p>
        </p:txBody>
      </p:sp>
      <p:pic>
        <p:nvPicPr>
          <p:cNvPr id="1026" name="Picture 2" descr="Learn module screenshot: two courses for the user to take">
            <a:extLst>
              <a:ext uri="{FF2B5EF4-FFF2-40B4-BE49-F238E27FC236}">
                <a16:creationId xmlns:a16="http://schemas.microsoft.com/office/drawing/2014/main" id="{627B4B10-FF8C-CECD-4253-B4D1B0A654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164" y="804839"/>
            <a:ext cx="6196415" cy="357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6714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D93E5A8-F40E-5556-E6FF-5546B409BA9D}"/>
              </a:ext>
            </a:extLst>
          </p:cNvPr>
          <p:cNvSpPr txBox="1">
            <a:spLocks noGrp="1"/>
          </p:cNvSpPr>
          <p:nvPr>
            <p:ph type="title" idx="4294967295"/>
          </p:nvPr>
        </p:nvSpPr>
        <p:spPr>
          <a:xfrm>
            <a:off x="566927" y="160935"/>
            <a:ext cx="8280739"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chemeClr val="bg2"/>
                </a:solidFill>
                <a:effectLst/>
                <a:uLnTx/>
                <a:uFillTx/>
                <a:latin typeface="Montserrat ExtraBold" panose="00000900000000000000" pitchFamily="2" charset="0"/>
                <a:ea typeface="Arial"/>
                <a:cs typeface="Arial"/>
                <a:sym typeface="Arial"/>
              </a:rPr>
              <a:t>Sample Journeys – Landing Page Tiles</a:t>
            </a:r>
          </a:p>
        </p:txBody>
      </p:sp>
      <p:pic>
        <p:nvPicPr>
          <p:cNvPr id="5" name="Picture 4" descr="A screenshot of the tiles on the landing page for HCM, with Journeys being called out. ">
            <a:extLst>
              <a:ext uri="{FF2B5EF4-FFF2-40B4-BE49-F238E27FC236}">
                <a16:creationId xmlns:a16="http://schemas.microsoft.com/office/drawing/2014/main" id="{FBA67A13-B1A9-408E-AB4B-3DEE37E33465}"/>
              </a:ext>
            </a:extLst>
          </p:cNvPr>
          <p:cNvPicPr>
            <a:picLocks noChangeAspect="1"/>
          </p:cNvPicPr>
          <p:nvPr/>
        </p:nvPicPr>
        <p:blipFill>
          <a:blip r:embed="rId3"/>
          <a:stretch>
            <a:fillRect/>
          </a:stretch>
        </p:blipFill>
        <p:spPr>
          <a:xfrm>
            <a:off x="566928" y="834437"/>
            <a:ext cx="4881959" cy="3474626"/>
          </a:xfrm>
          <a:prstGeom prst="rect">
            <a:avLst/>
          </a:prstGeom>
        </p:spPr>
      </p:pic>
    </p:spTree>
    <p:extLst>
      <p:ext uri="{BB962C8B-B14F-4D97-AF65-F5344CB8AC3E}">
        <p14:creationId xmlns:p14="http://schemas.microsoft.com/office/powerpoint/2010/main" val="6366722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D93E5A8-F40E-5556-E6FF-5546B409BA9D}"/>
              </a:ext>
            </a:extLst>
          </p:cNvPr>
          <p:cNvSpPr txBox="1">
            <a:spLocks noGrp="1"/>
          </p:cNvSpPr>
          <p:nvPr>
            <p:ph type="title" idx="4294967295"/>
          </p:nvPr>
        </p:nvSpPr>
        <p:spPr>
          <a:xfrm>
            <a:off x="566928" y="160935"/>
            <a:ext cx="7865872"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chemeClr val="bg2"/>
                </a:solidFill>
                <a:effectLst/>
                <a:uLnTx/>
                <a:uFillTx/>
                <a:latin typeface="Montserrat ExtraBold" panose="00000900000000000000" pitchFamily="2" charset="0"/>
                <a:ea typeface="Arial"/>
                <a:cs typeface="Arial"/>
                <a:sym typeface="Arial"/>
              </a:rPr>
              <a:t>Sample Journeys- HCM Screenshot</a:t>
            </a:r>
          </a:p>
        </p:txBody>
      </p:sp>
      <p:pic>
        <p:nvPicPr>
          <p:cNvPr id="2" name="Picture 1" descr="Journey screenshot: examples of journeys assigned to the user">
            <a:extLst>
              <a:ext uri="{FF2B5EF4-FFF2-40B4-BE49-F238E27FC236}">
                <a16:creationId xmlns:a16="http://schemas.microsoft.com/office/drawing/2014/main" id="{DB40E97A-8766-D2E7-F2C7-87B3FCC883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6927" y="825052"/>
            <a:ext cx="6535771" cy="3066547"/>
          </a:xfrm>
          <a:prstGeom prst="rect">
            <a:avLst/>
          </a:prstGeom>
          <a:noFill/>
          <a:ln>
            <a:noFill/>
          </a:ln>
        </p:spPr>
      </p:pic>
      <p:sp>
        <p:nvSpPr>
          <p:cNvPr id="3" name="TextBox 2">
            <a:extLst>
              <a:ext uri="{FF2B5EF4-FFF2-40B4-BE49-F238E27FC236}">
                <a16:creationId xmlns:a16="http://schemas.microsoft.com/office/drawing/2014/main" id="{008F213E-E479-4203-D2DA-A29312658A65}"/>
              </a:ext>
            </a:extLst>
          </p:cNvPr>
          <p:cNvSpPr txBox="1"/>
          <p:nvPr/>
        </p:nvSpPr>
        <p:spPr>
          <a:xfrm>
            <a:off x="412252" y="4032496"/>
            <a:ext cx="8319496" cy="523220"/>
          </a:xfrm>
          <a:prstGeom prst="rect">
            <a:avLst/>
          </a:prstGeom>
          <a:noFill/>
        </p:spPr>
        <p:txBody>
          <a:bodyPr wrap="square" rtlCol="0">
            <a:spAutoFit/>
          </a:bodyPr>
          <a:lstStyle/>
          <a:p>
            <a:r>
              <a:rPr lang="en-US">
                <a:latin typeface="Montserrat" panose="00000500000000000000" pitchFamily="2" charset="0"/>
              </a:rPr>
              <a:t>We can develop eligibility profiles around Journeys (If I meet that criteria, then the Journey is assigned to me). The Manager can assign journeys, via Manager self-service. </a:t>
            </a:r>
          </a:p>
        </p:txBody>
      </p:sp>
    </p:spTree>
    <p:extLst>
      <p:ext uri="{BB962C8B-B14F-4D97-AF65-F5344CB8AC3E}">
        <p14:creationId xmlns:p14="http://schemas.microsoft.com/office/powerpoint/2010/main" val="1172505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2C82D-5635-68EC-A844-8B352F9DB51B}"/>
            </a:ext>
          </a:extLst>
        </p:cNvPr>
        <p:cNvGrpSpPr/>
        <p:nvPr/>
      </p:nvGrpSpPr>
      <p:grpSpPr>
        <a:xfrm>
          <a:off x="0" y="0"/>
          <a:ext cx="0" cy="0"/>
          <a:chOff x="0" y="0"/>
          <a:chExt cx="0" cy="0"/>
        </a:xfrm>
      </p:grpSpPr>
      <p:sp>
        <p:nvSpPr>
          <p:cNvPr id="4" name="Title 17">
            <a:extLst>
              <a:ext uri="{FF2B5EF4-FFF2-40B4-BE49-F238E27FC236}">
                <a16:creationId xmlns:a16="http://schemas.microsoft.com/office/drawing/2014/main" id="{99B7B623-8C78-5B87-9BF5-70D6B30B0098}"/>
              </a:ext>
            </a:extLst>
          </p:cNvPr>
          <p:cNvSpPr txBox="1">
            <a:spLocks noGrp="1"/>
          </p:cNvSpPr>
          <p:nvPr>
            <p:ph type="title" idx="4294967295"/>
          </p:nvPr>
        </p:nvSpPr>
        <p:spPr>
          <a:xfrm>
            <a:off x="435522" y="111828"/>
            <a:ext cx="8439150" cy="2508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bg2"/>
                </a:solidFill>
                <a:effectLst/>
                <a:uLnTx/>
                <a:uFillTx/>
                <a:latin typeface="Montserrat ExtraBold" panose="00000900000000000000" pitchFamily="2" charset="0"/>
                <a:sym typeface="Arial"/>
              </a:rPr>
              <a:t>What is a Change Leader Network?</a:t>
            </a:r>
          </a:p>
        </p:txBody>
      </p:sp>
      <p:sp>
        <p:nvSpPr>
          <p:cNvPr id="3" name="TextBox 2">
            <a:extLst>
              <a:ext uri="{FF2B5EF4-FFF2-40B4-BE49-F238E27FC236}">
                <a16:creationId xmlns:a16="http://schemas.microsoft.com/office/drawing/2014/main" id="{818C54AA-4981-53F4-6DCA-62C6F615775A}"/>
              </a:ext>
            </a:extLst>
          </p:cNvPr>
          <p:cNvSpPr txBox="1"/>
          <p:nvPr/>
        </p:nvSpPr>
        <p:spPr>
          <a:xfrm>
            <a:off x="196570" y="669726"/>
            <a:ext cx="6303686" cy="1701428"/>
          </a:xfrm>
          <a:prstGeom prst="rect">
            <a:avLst/>
          </a:prstGeom>
          <a:noFill/>
        </p:spPr>
        <p:txBody>
          <a:bodyPr wrap="square" lIns="91440" tIns="45720" rIns="91440" bIns="45720" anchor="t">
            <a:spAutoFit/>
          </a:bodyPr>
          <a:lstStyle/>
          <a:p>
            <a:pPr marL="285750" indent="-285750">
              <a:lnSpc>
                <a:spcPct val="120000"/>
              </a:lnSpc>
              <a:buFont typeface="Wingdings"/>
              <a:buChar char="Ø"/>
            </a:pPr>
            <a:r>
              <a:rPr lang="en-US" sz="1100" b="1" i="1" dirty="0">
                <a:solidFill>
                  <a:schemeClr val="tx1"/>
                </a:solidFill>
                <a:latin typeface="Montserrat"/>
                <a:ea typeface="Open Sans Light"/>
                <a:cs typeface="Open Sans Light"/>
              </a:rPr>
              <a:t>An integral part of the Change Management Methodology at Stony Brook</a:t>
            </a:r>
          </a:p>
          <a:p>
            <a:pPr>
              <a:lnSpc>
                <a:spcPct val="120000"/>
              </a:lnSpc>
            </a:pPr>
            <a:endParaRPr lang="en-US" sz="1100" b="1" i="1" dirty="0">
              <a:solidFill>
                <a:schemeClr val="tx1"/>
              </a:solidFill>
              <a:latin typeface="Montserrat"/>
              <a:ea typeface="Open Sans Light"/>
              <a:cs typeface="Open Sans Light"/>
            </a:endParaRPr>
          </a:p>
          <a:p>
            <a:pPr marL="285750" indent="-285750">
              <a:lnSpc>
                <a:spcPct val="120000"/>
              </a:lnSpc>
              <a:buFont typeface="Wingdings"/>
              <a:buChar char="Ø"/>
            </a:pPr>
            <a:r>
              <a:rPr lang="en-US" sz="1100" b="1" i="1" dirty="0">
                <a:solidFill>
                  <a:schemeClr val="tx1"/>
                </a:solidFill>
                <a:latin typeface="Montserrat"/>
                <a:ea typeface="Open Sans Light"/>
                <a:cs typeface="Open Sans Light"/>
              </a:rPr>
              <a:t>A</a:t>
            </a:r>
            <a:r>
              <a:rPr lang="en-US" sz="1100" b="1" i="1" dirty="0">
                <a:solidFill>
                  <a:schemeClr val="accent3"/>
                </a:solidFill>
                <a:latin typeface="Montserrat"/>
                <a:ea typeface="Open Sans Light"/>
                <a:cs typeface="Open Sans Light"/>
              </a:rPr>
              <a:t> </a:t>
            </a:r>
            <a:r>
              <a:rPr lang="en-US" sz="1100" b="1" i="1" dirty="0">
                <a:solidFill>
                  <a:schemeClr val="bg2"/>
                </a:solidFill>
                <a:latin typeface="Montserrat"/>
                <a:ea typeface="Open Sans Light"/>
                <a:cs typeface="Open Sans Light"/>
              </a:rPr>
              <a:t>peer-led </a:t>
            </a:r>
            <a:r>
              <a:rPr lang="en-US" sz="1100" b="1" i="1" dirty="0">
                <a:solidFill>
                  <a:schemeClr val="tx1"/>
                </a:solidFill>
                <a:latin typeface="Montserrat"/>
                <a:ea typeface="Open Sans Light"/>
                <a:cs typeface="Open Sans Light"/>
              </a:rPr>
              <a:t>group of influencers and impacted users across Stony Brook who will assist in building </a:t>
            </a:r>
            <a:r>
              <a:rPr lang="en-US" sz="1100" b="1" i="1" dirty="0">
                <a:solidFill>
                  <a:schemeClr val="bg2"/>
                </a:solidFill>
                <a:latin typeface="Montserrat"/>
                <a:ea typeface="Open Sans Light"/>
                <a:cs typeface="Open Sans Light"/>
              </a:rPr>
              <a:t>awareness, active listening and gathering concerns, promoting buy-in, and providing support</a:t>
            </a:r>
            <a:r>
              <a:rPr lang="en-US" sz="1100" b="1" i="1" dirty="0">
                <a:solidFill>
                  <a:schemeClr val="accent3"/>
                </a:solidFill>
                <a:latin typeface="Montserrat"/>
                <a:ea typeface="Open Sans Light"/>
                <a:cs typeface="Open Sans Light"/>
              </a:rPr>
              <a:t> </a:t>
            </a:r>
            <a:r>
              <a:rPr lang="en-US" sz="1100" b="1" i="1" dirty="0">
                <a:solidFill>
                  <a:schemeClr val="tx1"/>
                </a:solidFill>
                <a:latin typeface="Montserrat"/>
                <a:ea typeface="Open Sans Light"/>
                <a:cs typeface="Open Sans Light"/>
              </a:rPr>
              <a:t>to stakeholders impacted by the project</a:t>
            </a:r>
            <a:endParaRPr lang="en-US" sz="1100" dirty="0">
              <a:solidFill>
                <a:schemeClr val="tx1"/>
              </a:solidFill>
              <a:latin typeface="Montserrat" panose="00000500000000000000" pitchFamily="2" charset="0"/>
            </a:endParaRPr>
          </a:p>
          <a:p>
            <a:pPr>
              <a:lnSpc>
                <a:spcPct val="120000"/>
              </a:lnSpc>
            </a:pPr>
            <a:endParaRPr lang="en-US" sz="1100" b="1" i="1" dirty="0">
              <a:solidFill>
                <a:schemeClr val="tx1"/>
              </a:solidFill>
              <a:latin typeface="Montserrat"/>
              <a:ea typeface="Open Sans Light"/>
              <a:cs typeface="Open Sans Light"/>
            </a:endParaRPr>
          </a:p>
          <a:p>
            <a:pPr marL="285750" indent="-285750">
              <a:lnSpc>
                <a:spcPct val="120000"/>
              </a:lnSpc>
              <a:buFont typeface="Wingdings"/>
              <a:buChar char="Ø"/>
            </a:pPr>
            <a:r>
              <a:rPr lang="en-US" sz="1100" b="1" i="1" dirty="0">
                <a:solidFill>
                  <a:schemeClr val="tx1"/>
                </a:solidFill>
                <a:latin typeface="Montserrat"/>
                <a:ea typeface="Open Sans Light"/>
                <a:cs typeface="Open Sans Light"/>
              </a:rPr>
              <a:t>An indispensable asset to drive and support change adoption </a:t>
            </a:r>
          </a:p>
        </p:txBody>
      </p:sp>
      <p:sp>
        <p:nvSpPr>
          <p:cNvPr id="8" name="Star: 5 Points 7">
            <a:extLst>
              <a:ext uri="{FF2B5EF4-FFF2-40B4-BE49-F238E27FC236}">
                <a16:creationId xmlns:a16="http://schemas.microsoft.com/office/drawing/2014/main" id="{E1A26F75-0914-4C3A-5CE4-E20C79D2082A}"/>
              </a:ext>
              <a:ext uri="{C183D7F6-B498-43B3-948B-1728B52AA6E4}">
                <adec:decorative xmlns:adec="http://schemas.microsoft.com/office/drawing/2017/decorative" val="1"/>
              </a:ext>
            </a:extLst>
          </p:cNvPr>
          <p:cNvSpPr/>
          <p:nvPr/>
        </p:nvSpPr>
        <p:spPr>
          <a:xfrm>
            <a:off x="7324531" y="3462003"/>
            <a:ext cx="249834" cy="222151"/>
          </a:xfrm>
          <a:prstGeom prst="star5">
            <a:avLst/>
          </a:prstGeom>
          <a:solidFill>
            <a:srgbClr val="FFFF00"/>
          </a:solidFill>
          <a:ln w="3175">
            <a:solidFill>
              <a:srgbClr val="99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64F0E34C-1E4A-B6C7-9EFC-D427DC1F42D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06135055"/>
              </p:ext>
            </p:extLst>
          </p:nvPr>
        </p:nvGraphicFramePr>
        <p:xfrm>
          <a:off x="560552" y="2467623"/>
          <a:ext cx="8022896" cy="1041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190">
            <a:extLst>
              <a:ext uri="{FF2B5EF4-FFF2-40B4-BE49-F238E27FC236}">
                <a16:creationId xmlns:a16="http://schemas.microsoft.com/office/drawing/2014/main" id="{F7375B26-6447-71EB-A3ED-EBF3667F780D}"/>
              </a:ext>
            </a:extLst>
          </p:cNvPr>
          <p:cNvSpPr txBox="1"/>
          <p:nvPr/>
        </p:nvSpPr>
        <p:spPr>
          <a:xfrm>
            <a:off x="6500256" y="3877238"/>
            <a:ext cx="2070657" cy="7848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solidFill>
                  <a:srgbClr val="444444"/>
                </a:solidFill>
                <a:latin typeface="Montserrat" panose="00000500000000000000" pitchFamily="2" charset="0"/>
                <a:cs typeface="Arial"/>
              </a:rPr>
              <a:t>Conduct training(s)</a:t>
            </a:r>
          </a:p>
          <a:p>
            <a:pPr algn="ctr"/>
            <a:r>
              <a:rPr lang="en-US" sz="900" dirty="0">
                <a:solidFill>
                  <a:srgbClr val="444444"/>
                </a:solidFill>
                <a:latin typeface="Montserrat" panose="00000500000000000000" pitchFamily="2" charset="0"/>
                <a:cs typeface="Arial"/>
              </a:rPr>
              <a:t>Socialize Network​</a:t>
            </a:r>
          </a:p>
          <a:p>
            <a:pPr algn="ctr"/>
            <a:r>
              <a:rPr lang="en-US" sz="900" dirty="0">
                <a:solidFill>
                  <a:srgbClr val="444444"/>
                </a:solidFill>
                <a:latin typeface="Montserrat" panose="00000500000000000000" pitchFamily="2" charset="0"/>
                <a:cs typeface="Arial"/>
              </a:rPr>
              <a:t>Leverage for driving change</a:t>
            </a:r>
          </a:p>
          <a:p>
            <a:pPr algn="ctr"/>
            <a:r>
              <a:rPr lang="en-US" sz="900" dirty="0">
                <a:solidFill>
                  <a:srgbClr val="444444"/>
                </a:solidFill>
                <a:latin typeface="Montserrat" panose="00000500000000000000" pitchFamily="2" charset="0"/>
                <a:cs typeface="Arial"/>
              </a:rPr>
              <a:t>Provide Support, as needed​</a:t>
            </a:r>
          </a:p>
          <a:p>
            <a:pPr algn="ctr"/>
            <a:r>
              <a:rPr lang="en-US" sz="900" dirty="0">
                <a:solidFill>
                  <a:srgbClr val="444444"/>
                </a:solidFill>
                <a:latin typeface="Montserrat" panose="00000500000000000000" pitchFamily="2" charset="0"/>
                <a:cs typeface="Arial"/>
              </a:rPr>
              <a:t>Gather feedback</a:t>
            </a:r>
          </a:p>
        </p:txBody>
      </p:sp>
      <p:pic>
        <p:nvPicPr>
          <p:cNvPr id="2" name="Picture 1" descr="Components of Change Leader Network">
            <a:extLst>
              <a:ext uri="{FF2B5EF4-FFF2-40B4-BE49-F238E27FC236}">
                <a16:creationId xmlns:a16="http://schemas.microsoft.com/office/drawing/2014/main" id="{52BD041A-B4A3-9913-B295-5A64ADBF143C}"/>
              </a:ext>
            </a:extLst>
          </p:cNvPr>
          <p:cNvPicPr>
            <a:picLocks noChangeAspect="1"/>
          </p:cNvPicPr>
          <p:nvPr/>
        </p:nvPicPr>
        <p:blipFill>
          <a:blip r:embed="rId8"/>
          <a:stretch>
            <a:fillRect/>
          </a:stretch>
        </p:blipFill>
        <p:spPr>
          <a:xfrm>
            <a:off x="6693967" y="444230"/>
            <a:ext cx="1977750" cy="1926924"/>
          </a:xfrm>
          <a:prstGeom prst="rect">
            <a:avLst/>
          </a:prstGeom>
        </p:spPr>
      </p:pic>
      <p:sp>
        <p:nvSpPr>
          <p:cNvPr id="9" name="TextBox 8">
            <a:extLst>
              <a:ext uri="{FF2B5EF4-FFF2-40B4-BE49-F238E27FC236}">
                <a16:creationId xmlns:a16="http://schemas.microsoft.com/office/drawing/2014/main" id="{87D8D3AF-C58C-FED4-7272-8B976755F2FE}"/>
              </a:ext>
            </a:extLst>
          </p:cNvPr>
          <p:cNvSpPr txBox="1"/>
          <p:nvPr/>
        </p:nvSpPr>
        <p:spPr>
          <a:xfrm>
            <a:off x="6894754" y="3650900"/>
            <a:ext cx="1281659" cy="276999"/>
          </a:xfrm>
          <a:prstGeom prst="rect">
            <a:avLst/>
          </a:prstGeom>
          <a:noFill/>
        </p:spPr>
        <p:txBody>
          <a:bodyPr wrap="square" rtlCol="0">
            <a:spAutoFit/>
          </a:bodyPr>
          <a:lstStyle/>
          <a:p>
            <a:pPr algn="ctr"/>
            <a:r>
              <a:rPr lang="en-US" sz="1200" b="1" dirty="0">
                <a:latin typeface="Montserrat" panose="00000500000000000000" pitchFamily="2" charset="0"/>
              </a:rPr>
              <a:t>We are here</a:t>
            </a:r>
          </a:p>
        </p:txBody>
      </p:sp>
    </p:spTree>
    <p:extLst>
      <p:ext uri="{BB962C8B-B14F-4D97-AF65-F5344CB8AC3E}">
        <p14:creationId xmlns:p14="http://schemas.microsoft.com/office/powerpoint/2010/main" val="2789330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D4C39962-E96E-7FE0-23C7-52ADB3A65AD0}"/>
              </a:ext>
            </a:extLst>
          </p:cNvPr>
          <p:cNvSpPr txBox="1">
            <a:spLocks noGrp="1"/>
          </p:cNvSpPr>
          <p:nvPr>
            <p:ph type="title" idx="4294967295"/>
          </p:nvPr>
        </p:nvSpPr>
        <p:spPr>
          <a:xfrm>
            <a:off x="259115" y="61821"/>
            <a:ext cx="8155543" cy="599581"/>
          </a:xfrm>
          <a:prstGeom prst="rect">
            <a:avLst/>
          </a:prstGeom>
          <a:solidFill>
            <a:srgbClr val="FFFFFF"/>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003385"/>
                </a:solidFill>
                <a:latin typeface="Montserrat ExtraBold" pitchFamily="2" charset="77"/>
                <a:ea typeface="Roboto Condensed" panose="02000000000000000000" pitchFamily="2" charset="0"/>
                <a:cs typeface="Montserrat ExtraBold" pitchFamily="2" charset="77"/>
              </a:defRPr>
            </a:lvl1pPr>
          </a:lstStyle>
          <a:p>
            <a:pPr marL="0" marR="0" lvl="0" indent="0" algn="l" defTabSz="914400" rtl="0" eaLnBrk="1" fontAlgn="auto" latinLnBrk="0" hangingPunct="1">
              <a:lnSpc>
                <a:spcPct val="90000"/>
              </a:lnSpc>
              <a:spcBef>
                <a:spcPct val="0"/>
              </a:spcBef>
              <a:spcAft>
                <a:spcPts val="0"/>
              </a:spcAft>
              <a:buClr>
                <a:srgbClr val="000000"/>
              </a:buClr>
              <a:buSzTx/>
              <a:buFont typeface="Arial"/>
              <a:buNone/>
              <a:tabLst/>
              <a:defRPr/>
            </a:pPr>
            <a:r>
              <a:rPr kumimoji="0" lang="en-US" sz="2400" b="1" i="0" u="none" strike="noStrike" kern="1200" cap="none" spc="0" normalizeH="0" baseline="0" noProof="0">
                <a:ln>
                  <a:noFill/>
                </a:ln>
                <a:solidFill>
                  <a:schemeClr val="bg2"/>
                </a:solidFill>
                <a:effectLst/>
                <a:uLnTx/>
                <a:uFillTx/>
                <a:latin typeface="Montserrat" panose="00000500000000000000" pitchFamily="2" charset="0"/>
                <a:ea typeface="Roboto Condensed" panose="02000000000000000000" pitchFamily="2" charset="0"/>
                <a:cs typeface="Arial"/>
                <a:sym typeface="Arial"/>
              </a:rPr>
              <a:t>Change Leader Network Structure &amp; Benefits</a:t>
            </a:r>
          </a:p>
        </p:txBody>
      </p:sp>
      <p:pic>
        <p:nvPicPr>
          <p:cNvPr id="2" name="Picture 1" descr="The four key tiers arranged in a pyramid. From top to bottom: Change Ambassadors, Power Users, Change Champions, Managers and Supervisors&#10;">
            <a:extLst>
              <a:ext uri="{FF2B5EF4-FFF2-40B4-BE49-F238E27FC236}">
                <a16:creationId xmlns:a16="http://schemas.microsoft.com/office/drawing/2014/main" id="{F0CE4642-804A-066C-BB6A-00C019A2D9A2}"/>
              </a:ext>
            </a:extLst>
          </p:cNvPr>
          <p:cNvPicPr>
            <a:picLocks noChangeAspect="1"/>
          </p:cNvPicPr>
          <p:nvPr/>
        </p:nvPicPr>
        <p:blipFill rotWithShape="1">
          <a:blip r:embed="rId3"/>
          <a:srcRect l="19486" r="14073"/>
          <a:stretch/>
        </p:blipFill>
        <p:spPr>
          <a:xfrm>
            <a:off x="250180" y="656783"/>
            <a:ext cx="2376229" cy="2571646"/>
          </a:xfrm>
          <a:prstGeom prst="rect">
            <a:avLst/>
          </a:prstGeom>
        </p:spPr>
      </p:pic>
      <p:sp>
        <p:nvSpPr>
          <p:cNvPr id="3" name="TextBox 5">
            <a:extLst>
              <a:ext uri="{FF2B5EF4-FFF2-40B4-BE49-F238E27FC236}">
                <a16:creationId xmlns:a16="http://schemas.microsoft.com/office/drawing/2014/main" id="{92D4ABD2-0216-12F5-7016-E3D252B6875A}"/>
              </a:ext>
            </a:extLst>
          </p:cNvPr>
          <p:cNvSpPr txBox="1"/>
          <p:nvPr/>
        </p:nvSpPr>
        <p:spPr>
          <a:xfrm>
            <a:off x="1768680" y="1146582"/>
            <a:ext cx="1214654"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latin typeface="Montserrat"/>
              </a:rPr>
              <a:t>University Leadership</a:t>
            </a:r>
          </a:p>
        </p:txBody>
      </p:sp>
      <p:sp>
        <p:nvSpPr>
          <p:cNvPr id="8" name="TextBox 8">
            <a:extLst>
              <a:ext uri="{FF2B5EF4-FFF2-40B4-BE49-F238E27FC236}">
                <a16:creationId xmlns:a16="http://schemas.microsoft.com/office/drawing/2014/main" id="{95F03C03-FF4A-2FEB-4916-11543E881C81}"/>
              </a:ext>
            </a:extLst>
          </p:cNvPr>
          <p:cNvSpPr txBox="1"/>
          <p:nvPr/>
        </p:nvSpPr>
        <p:spPr>
          <a:xfrm>
            <a:off x="2017223" y="1790346"/>
            <a:ext cx="2461499" cy="5078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900" b="0" i="0" u="none" strike="noStrike" kern="0" cap="none" spc="0" normalizeH="0" baseline="0" noProof="0" dirty="0">
                <a:ln>
                  <a:noFill/>
                </a:ln>
                <a:solidFill>
                  <a:srgbClr val="221E1F"/>
                </a:solidFill>
                <a:effectLst/>
                <a:uLnTx/>
                <a:uFillTx/>
                <a:latin typeface="Montserrat"/>
                <a:cs typeface="Arial"/>
                <a:sym typeface="Arial"/>
              </a:rPr>
              <a:t>Expected to understand business context, transactions, procedures, systems, and end-to-end processes</a:t>
            </a:r>
            <a:endParaRPr lang="en-US" sz="900" dirty="0">
              <a:latin typeface="Montserrat"/>
            </a:endParaRPr>
          </a:p>
        </p:txBody>
      </p:sp>
      <p:sp>
        <p:nvSpPr>
          <p:cNvPr id="5" name="TextBox 4">
            <a:extLst>
              <a:ext uri="{FF2B5EF4-FFF2-40B4-BE49-F238E27FC236}">
                <a16:creationId xmlns:a16="http://schemas.microsoft.com/office/drawing/2014/main" id="{9349D2FD-09F9-939C-9AD7-AB5917B77F9E}"/>
              </a:ext>
            </a:extLst>
          </p:cNvPr>
          <p:cNvSpPr txBox="1"/>
          <p:nvPr/>
        </p:nvSpPr>
        <p:spPr>
          <a:xfrm>
            <a:off x="2140109" y="2427453"/>
            <a:ext cx="2461499"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latin typeface="Montserrat" panose="00000500000000000000" pitchFamily="2" charset="0"/>
              </a:rPr>
              <a:t>Active change agents for peer network</a:t>
            </a:r>
          </a:p>
        </p:txBody>
      </p:sp>
      <p:sp>
        <p:nvSpPr>
          <p:cNvPr id="7" name="TextBox 7">
            <a:extLst>
              <a:ext uri="{FF2B5EF4-FFF2-40B4-BE49-F238E27FC236}">
                <a16:creationId xmlns:a16="http://schemas.microsoft.com/office/drawing/2014/main" id="{44FAD8B8-E88F-1366-8197-497CC4160DD1}"/>
              </a:ext>
            </a:extLst>
          </p:cNvPr>
          <p:cNvSpPr txBox="1"/>
          <p:nvPr/>
        </p:nvSpPr>
        <p:spPr>
          <a:xfrm>
            <a:off x="2301133" y="2856688"/>
            <a:ext cx="2912943"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latin typeface="Montserrat" panose="00000500000000000000" pitchFamily="2" charset="0"/>
              </a:rPr>
              <a:t>Day-to-day support for direct reports</a:t>
            </a:r>
          </a:p>
        </p:txBody>
      </p:sp>
      <p:grpSp>
        <p:nvGrpSpPr>
          <p:cNvPr id="19" name="Group 18">
            <a:extLst>
              <a:ext uri="{FF2B5EF4-FFF2-40B4-BE49-F238E27FC236}">
                <a16:creationId xmlns:a16="http://schemas.microsoft.com/office/drawing/2014/main" id="{3BDF82DB-4888-4B5C-B513-521AA3C89393}"/>
              </a:ext>
              <a:ext uri="{C183D7F6-B498-43B3-948B-1728B52AA6E4}">
                <adec:decorative xmlns:adec="http://schemas.microsoft.com/office/drawing/2017/decorative" val="1"/>
              </a:ext>
            </a:extLst>
          </p:cNvPr>
          <p:cNvGrpSpPr/>
          <p:nvPr/>
        </p:nvGrpSpPr>
        <p:grpSpPr>
          <a:xfrm>
            <a:off x="5126225" y="772566"/>
            <a:ext cx="356925" cy="334759"/>
            <a:chOff x="347690" y="760048"/>
            <a:chExt cx="356925" cy="334759"/>
          </a:xfrm>
        </p:grpSpPr>
        <p:sp>
          <p:nvSpPr>
            <p:cNvPr id="20" name="Oval 19">
              <a:extLst>
                <a:ext uri="{FF2B5EF4-FFF2-40B4-BE49-F238E27FC236}">
                  <a16:creationId xmlns:a16="http://schemas.microsoft.com/office/drawing/2014/main" id="{C00975E9-4811-5FF0-6760-97DE231E0F8C}"/>
                </a:ext>
              </a:extLst>
            </p:cNvPr>
            <p:cNvSpPr/>
            <p:nvPr/>
          </p:nvSpPr>
          <p:spPr>
            <a:xfrm>
              <a:off x="347690" y="760048"/>
              <a:ext cx="356925" cy="334759"/>
            </a:xfrm>
            <a:prstGeom prst="ellipse">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1" name="Graphic 20" descr="Megaphone1 with solid fill">
              <a:extLst>
                <a:ext uri="{FF2B5EF4-FFF2-40B4-BE49-F238E27FC236}">
                  <a16:creationId xmlns:a16="http://schemas.microsoft.com/office/drawing/2014/main" id="{7EE5334D-4F19-E309-C409-4E02F7E932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5002" y="796886"/>
              <a:ext cx="248414" cy="248414"/>
            </a:xfrm>
            <a:prstGeom prst="rect">
              <a:avLst/>
            </a:prstGeom>
          </p:spPr>
        </p:pic>
      </p:grpSp>
      <p:sp>
        <p:nvSpPr>
          <p:cNvPr id="6" name="Oval 5">
            <a:extLst>
              <a:ext uri="{FF2B5EF4-FFF2-40B4-BE49-F238E27FC236}">
                <a16:creationId xmlns:a16="http://schemas.microsoft.com/office/drawing/2014/main" id="{0587576C-5D01-2350-455D-CBC82E5F1A90}"/>
              </a:ext>
              <a:ext uri="{C183D7F6-B498-43B3-948B-1728B52AA6E4}">
                <adec:decorative xmlns:adec="http://schemas.microsoft.com/office/drawing/2017/decorative" val="1"/>
              </a:ext>
            </a:extLst>
          </p:cNvPr>
          <p:cNvSpPr/>
          <p:nvPr/>
        </p:nvSpPr>
        <p:spPr>
          <a:xfrm>
            <a:off x="5120870" y="1873611"/>
            <a:ext cx="356925" cy="355439"/>
          </a:xfrm>
          <a:prstGeom prst="ellipse">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3" name="Group 12">
            <a:extLst>
              <a:ext uri="{FF2B5EF4-FFF2-40B4-BE49-F238E27FC236}">
                <a16:creationId xmlns:a16="http://schemas.microsoft.com/office/drawing/2014/main" id="{CA06400C-7063-6E61-F990-F8AF93FE4606}"/>
              </a:ext>
              <a:ext uri="{C183D7F6-B498-43B3-948B-1728B52AA6E4}">
                <adec:decorative xmlns:adec="http://schemas.microsoft.com/office/drawing/2017/decorative" val="1"/>
              </a:ext>
            </a:extLst>
          </p:cNvPr>
          <p:cNvGrpSpPr/>
          <p:nvPr/>
        </p:nvGrpSpPr>
        <p:grpSpPr>
          <a:xfrm>
            <a:off x="5135875" y="1353854"/>
            <a:ext cx="356925" cy="334759"/>
            <a:chOff x="2135570" y="760047"/>
            <a:chExt cx="356925" cy="334759"/>
          </a:xfrm>
        </p:grpSpPr>
        <p:sp>
          <p:nvSpPr>
            <p:cNvPr id="14" name="Oval 13">
              <a:extLst>
                <a:ext uri="{FF2B5EF4-FFF2-40B4-BE49-F238E27FC236}">
                  <a16:creationId xmlns:a16="http://schemas.microsoft.com/office/drawing/2014/main" id="{C47B9C3F-8878-CF59-DA13-66AC0BB2BA0C}"/>
                </a:ext>
              </a:extLst>
            </p:cNvPr>
            <p:cNvSpPr/>
            <p:nvPr/>
          </p:nvSpPr>
          <p:spPr>
            <a:xfrm>
              <a:off x="2135570" y="760047"/>
              <a:ext cx="356925" cy="334759"/>
            </a:xfrm>
            <a:prstGeom prst="ellipse">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5" name="Graphic 14">
              <a:extLst>
                <a:ext uri="{FF2B5EF4-FFF2-40B4-BE49-F238E27FC236}">
                  <a16:creationId xmlns:a16="http://schemas.microsoft.com/office/drawing/2014/main" id="{004F181F-D171-49B9-5BC4-7AD473C00E7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93153" y="813050"/>
              <a:ext cx="248414" cy="248414"/>
            </a:xfrm>
            <a:prstGeom prst="rect">
              <a:avLst/>
            </a:prstGeom>
          </p:spPr>
        </p:pic>
      </p:grpSp>
      <p:grpSp>
        <p:nvGrpSpPr>
          <p:cNvPr id="16" name="Group 15">
            <a:extLst>
              <a:ext uri="{FF2B5EF4-FFF2-40B4-BE49-F238E27FC236}">
                <a16:creationId xmlns:a16="http://schemas.microsoft.com/office/drawing/2014/main" id="{0859183C-0DF3-A6FD-3114-E7A310A05160}"/>
              </a:ext>
              <a:ext uri="{C183D7F6-B498-43B3-948B-1728B52AA6E4}">
                <adec:decorative xmlns:adec="http://schemas.microsoft.com/office/drawing/2017/decorative" val="1"/>
              </a:ext>
            </a:extLst>
          </p:cNvPr>
          <p:cNvGrpSpPr/>
          <p:nvPr/>
        </p:nvGrpSpPr>
        <p:grpSpPr>
          <a:xfrm>
            <a:off x="5101945" y="3170344"/>
            <a:ext cx="357945" cy="360352"/>
            <a:chOff x="4920690" y="746046"/>
            <a:chExt cx="357945" cy="360352"/>
          </a:xfrm>
        </p:grpSpPr>
        <p:sp>
          <p:nvSpPr>
            <p:cNvPr id="17" name="Oval 16">
              <a:extLst>
                <a:ext uri="{FF2B5EF4-FFF2-40B4-BE49-F238E27FC236}">
                  <a16:creationId xmlns:a16="http://schemas.microsoft.com/office/drawing/2014/main" id="{5C7C8148-A6D8-B231-6459-649E942B1107}"/>
                </a:ext>
              </a:extLst>
            </p:cNvPr>
            <p:cNvSpPr/>
            <p:nvPr/>
          </p:nvSpPr>
          <p:spPr>
            <a:xfrm>
              <a:off x="4920690" y="746046"/>
              <a:ext cx="356925" cy="334759"/>
            </a:xfrm>
            <a:prstGeom prst="ellipse">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8" name="Graphic 17" descr="Heart with pulse with solid fill">
              <a:extLst>
                <a:ext uri="{FF2B5EF4-FFF2-40B4-BE49-F238E27FC236}">
                  <a16:creationId xmlns:a16="http://schemas.microsoft.com/office/drawing/2014/main" id="{2086643A-6467-BC83-04BF-5C0E70D7190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20690" y="748453"/>
              <a:ext cx="357945" cy="357945"/>
            </a:xfrm>
            <a:prstGeom prst="rect">
              <a:avLst/>
            </a:prstGeom>
          </p:spPr>
        </p:pic>
      </p:grpSp>
      <p:sp>
        <p:nvSpPr>
          <p:cNvPr id="22" name="TextBox 21">
            <a:extLst>
              <a:ext uri="{FF2B5EF4-FFF2-40B4-BE49-F238E27FC236}">
                <a16:creationId xmlns:a16="http://schemas.microsoft.com/office/drawing/2014/main" id="{CB9FA882-7B9C-41AC-906E-DEDAAE63BEDF}"/>
              </a:ext>
            </a:extLst>
          </p:cNvPr>
          <p:cNvSpPr txBox="1"/>
          <p:nvPr/>
        </p:nvSpPr>
        <p:spPr>
          <a:xfrm>
            <a:off x="5523855" y="656783"/>
            <a:ext cx="3717361" cy="484428"/>
          </a:xfrm>
          <a:prstGeom prst="rect">
            <a:avLst/>
          </a:prstGeom>
          <a:noFill/>
        </p:spPr>
        <p:txBody>
          <a:bodyPr wrap="square" rtlCol="0">
            <a:spAutoFit/>
          </a:bodyPr>
          <a:lstStyle/>
          <a:p>
            <a:pPr>
              <a:lnSpc>
                <a:spcPct val="150000"/>
              </a:lnSpc>
              <a:spcBef>
                <a:spcPts val="600"/>
              </a:spcBef>
              <a:buClrTx/>
              <a:defRPr/>
            </a:pPr>
            <a:r>
              <a:rPr kumimoji="0" lang="en-US" sz="900" u="none" strike="noStrike" kern="0" cap="none" spc="0" normalizeH="0" baseline="0" noProof="0" dirty="0">
                <a:ln>
                  <a:noFill/>
                </a:ln>
                <a:effectLst/>
                <a:uLnTx/>
                <a:uFillTx/>
                <a:latin typeface="Montserrat" panose="00000500000000000000" pitchFamily="2" charset="0"/>
                <a:ea typeface="Verdana"/>
                <a:cs typeface="Calibri"/>
              </a:rPr>
              <a:t>Promote </a:t>
            </a:r>
            <a:r>
              <a:rPr kumimoji="0" lang="en-US" sz="900" b="1" u="none" strike="noStrike" kern="0" cap="none" spc="0" normalizeH="0" baseline="0" noProof="0" dirty="0">
                <a:ln>
                  <a:noFill/>
                </a:ln>
                <a:effectLst/>
                <a:uLnTx/>
                <a:uFillTx/>
                <a:latin typeface="Montserrat" panose="00000500000000000000" pitchFamily="2" charset="0"/>
                <a:ea typeface="Verdana"/>
                <a:cs typeface="Calibri"/>
              </a:rPr>
              <a:t>understanding</a:t>
            </a:r>
            <a:r>
              <a:rPr kumimoji="0" lang="en-US" sz="900" u="none" strike="noStrike" kern="0" cap="none" spc="0" normalizeH="0" baseline="0" noProof="0" dirty="0">
                <a:ln>
                  <a:noFill/>
                </a:ln>
                <a:effectLst/>
                <a:uLnTx/>
                <a:uFillTx/>
                <a:latin typeface="Montserrat" panose="00000500000000000000" pitchFamily="2" charset="0"/>
                <a:ea typeface="Verdana"/>
                <a:cs typeface="Calibri"/>
              </a:rPr>
              <a:t> to assist employees in understanding changes</a:t>
            </a:r>
            <a:r>
              <a:rPr lang="en-US" sz="900" dirty="0">
                <a:latin typeface="Montserrat" panose="00000500000000000000" pitchFamily="2" charset="0"/>
                <a:ea typeface="Verdana"/>
                <a:cs typeface="Calibri"/>
              </a:rPr>
              <a:t> and </a:t>
            </a:r>
            <a:r>
              <a:rPr kumimoji="0" lang="en-US" sz="900" u="none" strike="noStrike" kern="0" cap="none" spc="0" normalizeH="0" baseline="0" noProof="0" dirty="0">
                <a:ln>
                  <a:noFill/>
                </a:ln>
                <a:effectLst/>
                <a:uLnTx/>
                <a:uFillTx/>
                <a:latin typeface="Montserrat" panose="00000500000000000000" pitchFamily="2" charset="0"/>
                <a:ea typeface="Verdana"/>
                <a:cs typeface="Calibri"/>
              </a:rPr>
              <a:t>dealing with uncertainty</a:t>
            </a:r>
            <a:endParaRPr lang="en-US" sz="900" u="none" strike="noStrike" kern="0" cap="none" spc="0" normalizeH="0" baseline="0" noProof="0" dirty="0">
              <a:ln>
                <a:noFill/>
              </a:ln>
              <a:effectLst/>
              <a:uLnTx/>
              <a:uFillTx/>
              <a:latin typeface="Montserrat" panose="00000500000000000000" pitchFamily="2" charset="0"/>
              <a:ea typeface="Verdana"/>
              <a:cs typeface="Calibri"/>
            </a:endParaRPr>
          </a:p>
        </p:txBody>
      </p:sp>
      <p:sp>
        <p:nvSpPr>
          <p:cNvPr id="23" name="TextBox 22">
            <a:extLst>
              <a:ext uri="{FF2B5EF4-FFF2-40B4-BE49-F238E27FC236}">
                <a16:creationId xmlns:a16="http://schemas.microsoft.com/office/drawing/2014/main" id="{9A2BD6ED-7F4A-6D84-0F41-329015211BF2}"/>
              </a:ext>
            </a:extLst>
          </p:cNvPr>
          <p:cNvSpPr txBox="1"/>
          <p:nvPr/>
        </p:nvSpPr>
        <p:spPr>
          <a:xfrm>
            <a:off x="5523855" y="1218490"/>
            <a:ext cx="3212067" cy="484428"/>
          </a:xfrm>
          <a:prstGeom prst="rect">
            <a:avLst/>
          </a:prstGeom>
          <a:noFill/>
        </p:spPr>
        <p:txBody>
          <a:bodyPr wrap="square" rtlCol="0">
            <a:spAutoFit/>
          </a:bodyPr>
          <a:lstStyle/>
          <a:p>
            <a:pPr>
              <a:lnSpc>
                <a:spcPct val="150000"/>
              </a:lnSpc>
              <a:spcBef>
                <a:spcPts val="600"/>
              </a:spcBef>
              <a:buClrTx/>
              <a:defRPr/>
            </a:pPr>
            <a:r>
              <a:rPr kumimoji="0" lang="en-US" sz="900" b="1" u="none" strike="noStrike" kern="0" cap="none" spc="0" normalizeH="0" baseline="0" noProof="0" dirty="0">
                <a:ln>
                  <a:noFill/>
                </a:ln>
                <a:effectLst/>
                <a:uLnTx/>
                <a:uFillTx/>
                <a:latin typeface="Montserrat" panose="00000500000000000000" pitchFamily="2" charset="0"/>
                <a:ea typeface="Verdana"/>
                <a:cs typeface="Calibri"/>
              </a:rPr>
              <a:t>Advocate</a:t>
            </a:r>
            <a:r>
              <a:rPr kumimoji="0" lang="en-US" sz="900" u="none" strike="noStrike" kern="0" cap="none" spc="0" normalizeH="0" baseline="0" noProof="0" dirty="0">
                <a:ln>
                  <a:noFill/>
                </a:ln>
                <a:effectLst/>
                <a:uLnTx/>
                <a:uFillTx/>
                <a:latin typeface="Montserrat" panose="00000500000000000000" pitchFamily="2" charset="0"/>
                <a:ea typeface="Verdana"/>
                <a:cs typeface="Calibri"/>
              </a:rPr>
              <a:t> positive change through face-to-face and informal communications to </a:t>
            </a:r>
            <a:r>
              <a:rPr kumimoji="0" lang="en-US" sz="900" b="1" u="none" strike="noStrike" kern="0" cap="none" spc="0" normalizeH="0" baseline="0" noProof="0" dirty="0">
                <a:ln>
                  <a:noFill/>
                </a:ln>
                <a:effectLst/>
                <a:uLnTx/>
                <a:uFillTx/>
                <a:latin typeface="Montserrat" panose="00000500000000000000" pitchFamily="2" charset="0"/>
                <a:ea typeface="Verdana"/>
                <a:cs typeface="Calibri"/>
              </a:rPr>
              <a:t>change behaviors </a:t>
            </a:r>
            <a:endParaRPr lang="en-US" sz="900" u="none" strike="noStrike" kern="0" cap="none" spc="0" normalizeH="0" baseline="0" noProof="0" dirty="0">
              <a:ln>
                <a:noFill/>
              </a:ln>
              <a:effectLst/>
              <a:uLnTx/>
              <a:uFillTx/>
              <a:latin typeface="Montserrat" panose="00000500000000000000" pitchFamily="2" charset="0"/>
              <a:ea typeface="Verdana"/>
              <a:cs typeface="Calibri"/>
            </a:endParaRPr>
          </a:p>
        </p:txBody>
      </p:sp>
      <p:sp>
        <p:nvSpPr>
          <p:cNvPr id="26" name="TextBox 25">
            <a:extLst>
              <a:ext uri="{FF2B5EF4-FFF2-40B4-BE49-F238E27FC236}">
                <a16:creationId xmlns:a16="http://schemas.microsoft.com/office/drawing/2014/main" id="{F5B26A30-B98B-02E4-3011-5486B4AA8159}"/>
              </a:ext>
            </a:extLst>
          </p:cNvPr>
          <p:cNvSpPr txBox="1"/>
          <p:nvPr/>
        </p:nvSpPr>
        <p:spPr>
          <a:xfrm>
            <a:off x="5534358" y="1816352"/>
            <a:ext cx="4367544" cy="276679"/>
          </a:xfrm>
          <a:prstGeom prst="rect">
            <a:avLst/>
          </a:prstGeom>
          <a:noFill/>
        </p:spPr>
        <p:txBody>
          <a:bodyPr wrap="square" rtlCol="0">
            <a:spAutoFit/>
          </a:bodyPr>
          <a:lstStyle/>
          <a:p>
            <a:pPr marR="0" lvl="0" algn="l" defTabSz="914400" rtl="0" eaLnBrk="1" fontAlgn="auto" latinLnBrk="0" hangingPunct="1">
              <a:lnSpc>
                <a:spcPct val="150000"/>
              </a:lnSpc>
              <a:spcBef>
                <a:spcPts val="600"/>
              </a:spcBef>
              <a:spcAft>
                <a:spcPts val="0"/>
              </a:spcAft>
              <a:buClrTx/>
              <a:buSzTx/>
              <a:tabLst/>
              <a:defRPr/>
            </a:pPr>
            <a:r>
              <a:rPr kumimoji="0" lang="en-US" sz="900" u="none" strike="noStrike" kern="0" cap="none" spc="0" normalizeH="0" baseline="0" noProof="0" dirty="0">
                <a:ln>
                  <a:noFill/>
                </a:ln>
                <a:effectLst/>
                <a:uLnTx/>
                <a:uFillTx/>
                <a:latin typeface="Montserrat" panose="00000500000000000000" pitchFamily="2" charset="0"/>
                <a:ea typeface="Verdana"/>
                <a:cs typeface="Calibri"/>
              </a:rPr>
              <a:t>Build </a:t>
            </a:r>
            <a:r>
              <a:rPr kumimoji="0" lang="en-US" sz="900" b="1" u="none" strike="noStrike" kern="0" cap="none" spc="0" normalizeH="0" baseline="0" noProof="0" dirty="0">
                <a:ln>
                  <a:noFill/>
                </a:ln>
                <a:effectLst/>
                <a:uLnTx/>
                <a:uFillTx/>
                <a:latin typeface="Montserrat" panose="00000500000000000000" pitchFamily="2" charset="0"/>
                <a:ea typeface="Verdana"/>
                <a:cs typeface="Calibri"/>
              </a:rPr>
              <a:t>accountability</a:t>
            </a:r>
            <a:r>
              <a:rPr kumimoji="0" lang="en-US" sz="900" u="none" strike="noStrike" kern="0" cap="none" spc="0" normalizeH="0" baseline="0" noProof="0" dirty="0">
                <a:ln>
                  <a:noFill/>
                </a:ln>
                <a:effectLst/>
                <a:uLnTx/>
                <a:uFillTx/>
                <a:latin typeface="Montserrat" panose="00000500000000000000" pitchFamily="2" charset="0"/>
                <a:ea typeface="Verdana"/>
                <a:cs typeface="Calibri"/>
              </a:rPr>
              <a:t> and </a:t>
            </a:r>
            <a:r>
              <a:rPr kumimoji="0" lang="en-US" sz="900" b="1" u="none" strike="noStrike" kern="0" cap="none" spc="0" normalizeH="0" baseline="0" noProof="0" dirty="0">
                <a:ln>
                  <a:noFill/>
                </a:ln>
                <a:effectLst/>
                <a:uLnTx/>
                <a:uFillTx/>
                <a:latin typeface="Montserrat" panose="00000500000000000000" pitchFamily="2" charset="0"/>
                <a:ea typeface="Verdana"/>
                <a:cs typeface="Calibri"/>
              </a:rPr>
              <a:t>ownership</a:t>
            </a:r>
            <a:endParaRPr kumimoji="0" lang="en-US" sz="900" u="none" strike="noStrike" kern="0" cap="none" spc="0" normalizeH="0" baseline="0" noProof="0" dirty="0">
              <a:ln>
                <a:noFill/>
              </a:ln>
              <a:effectLst/>
              <a:uLnTx/>
              <a:uFillTx/>
              <a:latin typeface="Montserrat" panose="00000500000000000000" pitchFamily="2" charset="0"/>
              <a:ea typeface="Verdana"/>
              <a:cs typeface="Calibri"/>
            </a:endParaRPr>
          </a:p>
        </p:txBody>
      </p:sp>
      <p:sp>
        <p:nvSpPr>
          <p:cNvPr id="24" name="TextBox 23">
            <a:extLst>
              <a:ext uri="{FF2B5EF4-FFF2-40B4-BE49-F238E27FC236}">
                <a16:creationId xmlns:a16="http://schemas.microsoft.com/office/drawing/2014/main" id="{41AE5307-962A-BE91-DF8C-9F36F1BDF39A}"/>
              </a:ext>
            </a:extLst>
          </p:cNvPr>
          <p:cNvSpPr txBox="1"/>
          <p:nvPr/>
        </p:nvSpPr>
        <p:spPr>
          <a:xfrm>
            <a:off x="5534358" y="2292731"/>
            <a:ext cx="3556321" cy="692177"/>
          </a:xfrm>
          <a:prstGeom prst="rect">
            <a:avLst/>
          </a:prstGeom>
          <a:noFill/>
        </p:spPr>
        <p:txBody>
          <a:bodyPr wrap="square" rtlCol="0">
            <a:spAutoFit/>
          </a:bodyPr>
          <a:lstStyle/>
          <a:p>
            <a:pPr algn="l">
              <a:lnSpc>
                <a:spcPct val="150000"/>
              </a:lnSpc>
            </a:pPr>
            <a:r>
              <a:rPr lang="en-US" sz="900" dirty="0">
                <a:latin typeface="Montserrat" panose="00000500000000000000" pitchFamily="2" charset="0"/>
                <a:ea typeface="Verdana"/>
                <a:cs typeface="Calibri"/>
              </a:rPr>
              <a:t>Build a </a:t>
            </a:r>
            <a:r>
              <a:rPr lang="en-US" sz="900" b="1" dirty="0">
                <a:latin typeface="Montserrat" panose="00000500000000000000" pitchFamily="2" charset="0"/>
                <a:ea typeface="Verdana"/>
                <a:cs typeface="Calibri"/>
              </a:rPr>
              <a:t>community of early adopters </a:t>
            </a:r>
            <a:r>
              <a:rPr lang="en-US" sz="900" dirty="0">
                <a:latin typeface="Montserrat" panose="00000500000000000000" pitchFamily="2" charset="0"/>
                <a:ea typeface="Verdana"/>
                <a:cs typeface="Calibri"/>
              </a:rPr>
              <a:t>who value the  opportunity to try out new technology first and get a chance to demonstrate their leadership skills</a:t>
            </a:r>
          </a:p>
        </p:txBody>
      </p:sp>
      <p:sp>
        <p:nvSpPr>
          <p:cNvPr id="25" name="TextBox 24">
            <a:extLst>
              <a:ext uri="{FF2B5EF4-FFF2-40B4-BE49-F238E27FC236}">
                <a16:creationId xmlns:a16="http://schemas.microsoft.com/office/drawing/2014/main" id="{F6A9A60E-73CB-7889-8DBC-D859E174B893}"/>
              </a:ext>
            </a:extLst>
          </p:cNvPr>
          <p:cNvSpPr txBox="1"/>
          <p:nvPr/>
        </p:nvSpPr>
        <p:spPr>
          <a:xfrm>
            <a:off x="5523855" y="3087520"/>
            <a:ext cx="2818998" cy="692177"/>
          </a:xfrm>
          <a:prstGeom prst="rect">
            <a:avLst/>
          </a:prstGeom>
          <a:noFill/>
        </p:spPr>
        <p:txBody>
          <a:bodyPr wrap="square" rtlCol="0">
            <a:spAutoFit/>
          </a:bodyPr>
          <a:lstStyle/>
          <a:p>
            <a:pPr marR="0" lvl="0" algn="l" defTabSz="914400" rtl="0" eaLnBrk="1" fontAlgn="auto" latinLnBrk="0" hangingPunct="1">
              <a:lnSpc>
                <a:spcPct val="150000"/>
              </a:lnSpc>
              <a:spcBef>
                <a:spcPts val="600"/>
              </a:spcBef>
              <a:spcAft>
                <a:spcPts val="0"/>
              </a:spcAft>
              <a:buClrTx/>
              <a:buSzTx/>
              <a:tabLst/>
              <a:defRPr/>
            </a:pPr>
            <a:r>
              <a:rPr kumimoji="0" lang="en-US" sz="900" b="1" u="none" strike="noStrike" kern="0" cap="none" spc="0" normalizeH="0" baseline="0" noProof="0" dirty="0">
                <a:ln>
                  <a:noFill/>
                </a:ln>
                <a:effectLst/>
                <a:uLnTx/>
                <a:uFillTx/>
                <a:latin typeface="Montserrat" panose="00000500000000000000" pitchFamily="2" charset="0"/>
                <a:ea typeface="Verdana"/>
                <a:cs typeface="Calibri"/>
              </a:rPr>
              <a:t>Accelerate the adoption </a:t>
            </a:r>
            <a:r>
              <a:rPr kumimoji="0" lang="en-US" sz="900" u="none" strike="noStrike" kern="0" cap="none" spc="0" normalizeH="0" baseline="0" noProof="0" dirty="0">
                <a:ln>
                  <a:noFill/>
                </a:ln>
                <a:effectLst/>
                <a:uLnTx/>
                <a:uFillTx/>
                <a:latin typeface="Montserrat" panose="00000500000000000000" pitchFamily="2" charset="0"/>
                <a:ea typeface="Verdana"/>
                <a:cs typeface="Calibri"/>
              </a:rPr>
              <a:t>of the change by quickly disseminating timely and accurate information and building trust</a:t>
            </a:r>
            <a:endParaRPr lang="en-US" sz="900" u="none" strike="noStrike" kern="0" cap="none" spc="0" normalizeH="0" baseline="0" noProof="0" dirty="0">
              <a:ln>
                <a:noFill/>
              </a:ln>
              <a:effectLst/>
              <a:uLnTx/>
              <a:uFillTx/>
              <a:latin typeface="Montserrat" panose="00000500000000000000" pitchFamily="2" charset="0"/>
              <a:ea typeface="Verdana"/>
              <a:cs typeface="Calibri"/>
            </a:endParaRPr>
          </a:p>
        </p:txBody>
      </p:sp>
      <p:grpSp>
        <p:nvGrpSpPr>
          <p:cNvPr id="27" name="Group 26">
            <a:extLst>
              <a:ext uri="{FF2B5EF4-FFF2-40B4-BE49-F238E27FC236}">
                <a16:creationId xmlns:a16="http://schemas.microsoft.com/office/drawing/2014/main" id="{2074B136-2CB8-82B3-C573-75C780B95C8C}"/>
              </a:ext>
              <a:ext uri="{C183D7F6-B498-43B3-948B-1728B52AA6E4}">
                <adec:decorative xmlns:adec="http://schemas.microsoft.com/office/drawing/2017/decorative" val="1"/>
              </a:ext>
            </a:extLst>
          </p:cNvPr>
          <p:cNvGrpSpPr/>
          <p:nvPr/>
        </p:nvGrpSpPr>
        <p:grpSpPr>
          <a:xfrm>
            <a:off x="5121961" y="2422727"/>
            <a:ext cx="337929" cy="334759"/>
            <a:chOff x="3586784" y="787985"/>
            <a:chExt cx="337929" cy="334759"/>
          </a:xfrm>
        </p:grpSpPr>
        <p:sp>
          <p:nvSpPr>
            <p:cNvPr id="28" name="Oval 27">
              <a:extLst>
                <a:ext uri="{FF2B5EF4-FFF2-40B4-BE49-F238E27FC236}">
                  <a16:creationId xmlns:a16="http://schemas.microsoft.com/office/drawing/2014/main" id="{B6CB63BD-7847-8D05-FAF5-08C171AC3FD5}"/>
                </a:ext>
              </a:extLst>
            </p:cNvPr>
            <p:cNvSpPr/>
            <p:nvPr/>
          </p:nvSpPr>
          <p:spPr>
            <a:xfrm>
              <a:off x="3586784" y="787985"/>
              <a:ext cx="337929" cy="334759"/>
            </a:xfrm>
            <a:prstGeom prst="ellipse">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9" name="Graphic 28" descr="Online meeting with solid fill">
              <a:extLst>
                <a:ext uri="{FF2B5EF4-FFF2-40B4-BE49-F238E27FC236}">
                  <a16:creationId xmlns:a16="http://schemas.microsoft.com/office/drawing/2014/main" id="{8E8030AA-B932-2028-CB4C-3F3DBDACA0B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31547" y="832551"/>
              <a:ext cx="248414" cy="248414"/>
            </a:xfrm>
            <a:prstGeom prst="rect">
              <a:avLst/>
            </a:prstGeom>
          </p:spPr>
        </p:pic>
      </p:grpSp>
      <p:pic>
        <p:nvPicPr>
          <p:cNvPr id="4" name="Graphic 3">
            <a:extLst>
              <a:ext uri="{FF2B5EF4-FFF2-40B4-BE49-F238E27FC236}">
                <a16:creationId xmlns:a16="http://schemas.microsoft.com/office/drawing/2014/main" id="{74DB4314-6B24-C2EB-4779-9AA51E3C57CC}"/>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157794" y="1892912"/>
            <a:ext cx="302096" cy="302096"/>
          </a:xfrm>
          <a:prstGeom prst="rect">
            <a:avLst/>
          </a:prstGeom>
        </p:spPr>
      </p:pic>
    </p:spTree>
    <p:extLst>
      <p:ext uri="{BB962C8B-B14F-4D97-AF65-F5344CB8AC3E}">
        <p14:creationId xmlns:p14="http://schemas.microsoft.com/office/powerpoint/2010/main" val="1053879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E73B-F68E-22D6-8963-807530EA64F1}"/>
            </a:ext>
          </a:extLst>
        </p:cNvPr>
        <p:cNvGrpSpPr/>
        <p:nvPr/>
      </p:nvGrpSpPr>
      <p:grpSpPr>
        <a:xfrm>
          <a:off x="0" y="0"/>
          <a:ext cx="0" cy="0"/>
          <a:chOff x="0" y="0"/>
          <a:chExt cx="0" cy="0"/>
        </a:xfrm>
      </p:grpSpPr>
      <p:sp>
        <p:nvSpPr>
          <p:cNvPr id="4" name="Title 17">
            <a:extLst>
              <a:ext uri="{FF2B5EF4-FFF2-40B4-BE49-F238E27FC236}">
                <a16:creationId xmlns:a16="http://schemas.microsoft.com/office/drawing/2014/main" id="{FA70546B-45F0-A426-398E-E9020311C8A5}"/>
              </a:ext>
            </a:extLst>
          </p:cNvPr>
          <p:cNvSpPr txBox="1">
            <a:spLocks noGrp="1"/>
          </p:cNvSpPr>
          <p:nvPr>
            <p:ph type="title" idx="4294967295"/>
          </p:nvPr>
        </p:nvSpPr>
        <p:spPr>
          <a:xfrm>
            <a:off x="435522" y="111829"/>
            <a:ext cx="8439150" cy="250825"/>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r>
              <a:rPr lang="en-US" sz="2400" b="1" kern="1200" dirty="0">
                <a:solidFill>
                  <a:srgbClr val="C00000"/>
                </a:solidFill>
                <a:latin typeface="Montserrat" panose="00000500000000000000" pitchFamily="2" charset="0"/>
                <a:ea typeface="Open Sans" panose="020B0606030504020204" pitchFamily="34" charset="0"/>
                <a:cs typeface="Open Sans" panose="020B0606030504020204" pitchFamily="34" charset="0"/>
              </a:rPr>
              <a:t>Champion Role</a:t>
            </a:r>
          </a:p>
        </p:txBody>
      </p:sp>
      <p:pic>
        <p:nvPicPr>
          <p:cNvPr id="2" name="Picture 1">
            <a:extLst>
              <a:ext uri="{FF2B5EF4-FFF2-40B4-BE49-F238E27FC236}">
                <a16:creationId xmlns:a16="http://schemas.microsoft.com/office/drawing/2014/main" id="{DC54530D-E305-2A85-F683-3AA748371C4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772188" y="756974"/>
            <a:ext cx="1601401" cy="1641909"/>
          </a:xfrm>
          <a:prstGeom prst="rect">
            <a:avLst/>
          </a:prstGeom>
        </p:spPr>
      </p:pic>
      <p:sp>
        <p:nvSpPr>
          <p:cNvPr id="11" name="TextBox 10">
            <a:extLst>
              <a:ext uri="{FF2B5EF4-FFF2-40B4-BE49-F238E27FC236}">
                <a16:creationId xmlns:a16="http://schemas.microsoft.com/office/drawing/2014/main" id="{CF53ED78-0736-9CB4-B91D-08E49D60660D}"/>
              </a:ext>
            </a:extLst>
          </p:cNvPr>
          <p:cNvSpPr txBox="1"/>
          <p:nvPr/>
        </p:nvSpPr>
        <p:spPr>
          <a:xfrm>
            <a:off x="662685" y="2483446"/>
            <a:ext cx="1672253" cy="253916"/>
          </a:xfrm>
          <a:prstGeom prst="rect">
            <a:avLst/>
          </a:prstGeom>
          <a:noFill/>
        </p:spPr>
        <p:txBody>
          <a:bodyPr wrap="none" rtlCol="0">
            <a:spAutoFit/>
          </a:bodyPr>
          <a:lstStyle/>
          <a:p>
            <a:r>
              <a:rPr lang="en-US" sz="1050" b="1" dirty="0"/>
              <a:t>Champion the Program</a:t>
            </a:r>
          </a:p>
        </p:txBody>
      </p:sp>
      <p:sp>
        <p:nvSpPr>
          <p:cNvPr id="13" name="TextBox 12">
            <a:extLst>
              <a:ext uri="{FF2B5EF4-FFF2-40B4-BE49-F238E27FC236}">
                <a16:creationId xmlns:a16="http://schemas.microsoft.com/office/drawing/2014/main" id="{810278EF-3D92-A8C1-22EE-9AFEF1BABD91}"/>
              </a:ext>
            </a:extLst>
          </p:cNvPr>
          <p:cNvSpPr txBox="1"/>
          <p:nvPr/>
        </p:nvSpPr>
        <p:spPr>
          <a:xfrm>
            <a:off x="3306195" y="2483446"/>
            <a:ext cx="2206053" cy="253916"/>
          </a:xfrm>
          <a:prstGeom prst="rect">
            <a:avLst/>
          </a:prstGeom>
          <a:noFill/>
        </p:spPr>
        <p:txBody>
          <a:bodyPr wrap="none" rtlCol="0">
            <a:spAutoFit/>
          </a:bodyPr>
          <a:lstStyle/>
          <a:p>
            <a:r>
              <a:rPr lang="en-US" sz="1050" b="1" dirty="0"/>
              <a:t>Promote our Guiding Principles</a:t>
            </a:r>
          </a:p>
        </p:txBody>
      </p:sp>
      <p:sp>
        <p:nvSpPr>
          <p:cNvPr id="15" name="TextBox 14">
            <a:extLst>
              <a:ext uri="{FF2B5EF4-FFF2-40B4-BE49-F238E27FC236}">
                <a16:creationId xmlns:a16="http://schemas.microsoft.com/office/drawing/2014/main" id="{D677DD37-9C69-239E-E31E-08CFDC03C3F6}"/>
              </a:ext>
            </a:extLst>
          </p:cNvPr>
          <p:cNvSpPr txBox="1"/>
          <p:nvPr/>
        </p:nvSpPr>
        <p:spPr>
          <a:xfrm>
            <a:off x="6992447" y="2483446"/>
            <a:ext cx="873957" cy="253916"/>
          </a:xfrm>
          <a:prstGeom prst="rect">
            <a:avLst/>
          </a:prstGeom>
          <a:noFill/>
        </p:spPr>
        <p:txBody>
          <a:bodyPr wrap="none" rtlCol="0">
            <a:spAutoFit/>
          </a:bodyPr>
          <a:lstStyle/>
          <a:p>
            <a:r>
              <a:rPr lang="en-US" sz="1050" b="1" dirty="0"/>
              <a:t>Participate</a:t>
            </a:r>
          </a:p>
        </p:txBody>
      </p:sp>
      <p:grpSp>
        <p:nvGrpSpPr>
          <p:cNvPr id="19" name="Group 18">
            <a:extLst>
              <a:ext uri="{FF2B5EF4-FFF2-40B4-BE49-F238E27FC236}">
                <a16:creationId xmlns:a16="http://schemas.microsoft.com/office/drawing/2014/main" id="{6D346116-A70F-EC3E-A7BF-8AB03860E0B4}"/>
              </a:ext>
              <a:ext uri="{C183D7F6-B498-43B3-948B-1728B52AA6E4}">
                <adec:decorative xmlns:adec="http://schemas.microsoft.com/office/drawing/2017/decorative" val="1"/>
              </a:ext>
            </a:extLst>
          </p:cNvPr>
          <p:cNvGrpSpPr/>
          <p:nvPr/>
        </p:nvGrpSpPr>
        <p:grpSpPr>
          <a:xfrm>
            <a:off x="825711" y="811463"/>
            <a:ext cx="1601401" cy="1601401"/>
            <a:chOff x="1100947" y="999758"/>
            <a:chExt cx="2135201" cy="2135201"/>
          </a:xfrm>
        </p:grpSpPr>
        <p:pic>
          <p:nvPicPr>
            <p:cNvPr id="3074" name="Picture 2">
              <a:extLst>
                <a:ext uri="{FF2B5EF4-FFF2-40B4-BE49-F238E27FC236}">
                  <a16:creationId xmlns:a16="http://schemas.microsoft.com/office/drawing/2014/main" id="{C32BF1B8-DC18-28BC-8726-D539B77665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947" y="999758"/>
              <a:ext cx="2135201" cy="2135201"/>
            </a:xfrm>
            <a:prstGeom prst="rect">
              <a:avLst/>
            </a:prstGeom>
            <a:solidFill>
              <a:schemeClr val="bg2"/>
            </a:solidFill>
          </p:spPr>
        </p:pic>
        <p:pic>
          <p:nvPicPr>
            <p:cNvPr id="18" name="Picture 17">
              <a:extLst>
                <a:ext uri="{FF2B5EF4-FFF2-40B4-BE49-F238E27FC236}">
                  <a16:creationId xmlns:a16="http://schemas.microsoft.com/office/drawing/2014/main" id="{2EA30F9F-919B-3BA7-C060-A96DA4CDAAD0}"/>
                </a:ext>
              </a:extLst>
            </p:cNvPr>
            <p:cNvPicPr>
              <a:picLocks noChangeAspect="1"/>
            </p:cNvPicPr>
            <p:nvPr/>
          </p:nvPicPr>
          <p:blipFill>
            <a:blip r:embed="rId5"/>
            <a:stretch>
              <a:fillRect/>
            </a:stretch>
          </p:blipFill>
          <p:spPr>
            <a:xfrm>
              <a:off x="1136362" y="2734414"/>
              <a:ext cx="2048161" cy="342948"/>
            </a:xfrm>
            <a:prstGeom prst="rect">
              <a:avLst/>
            </a:prstGeom>
          </p:spPr>
        </p:pic>
      </p:grpSp>
      <p:sp>
        <p:nvSpPr>
          <p:cNvPr id="35" name="Rectangle 34">
            <a:extLst>
              <a:ext uri="{FF2B5EF4-FFF2-40B4-BE49-F238E27FC236}">
                <a16:creationId xmlns:a16="http://schemas.microsoft.com/office/drawing/2014/main" id="{2CDC03AA-667C-4485-99CD-2BF78BB7A27C}"/>
              </a:ext>
            </a:extLst>
          </p:cNvPr>
          <p:cNvSpPr/>
          <p:nvPr/>
        </p:nvSpPr>
        <p:spPr>
          <a:xfrm>
            <a:off x="662686" y="2795210"/>
            <a:ext cx="1954358" cy="1190069"/>
          </a:xfrm>
          <a:prstGeom prst="rect">
            <a:avLst/>
          </a:prstGeom>
          <a:solidFill>
            <a:srgbClr val="FFFFFF"/>
          </a:solidFill>
        </p:spPr>
        <p:txBody>
          <a:bodyPr wrap="square">
            <a:spAutoFit/>
          </a:bodyPr>
          <a:lstStyle/>
          <a:p>
            <a:pPr marL="171442" lvl="1" indent="-171442" defTabSz="914378">
              <a:spcBef>
                <a:spcPts val="450"/>
              </a:spcBef>
              <a:buSzPct val="100000"/>
              <a:buFont typeface="Arial" panose="020B0604020202020204" pitchFamily="34" charset="0"/>
              <a:buChar char="•"/>
              <a:defRPr/>
            </a:pPr>
            <a:r>
              <a:rPr lang="en-US" sz="900" dirty="0">
                <a:latin typeface="Montserrat" panose="00000500000000000000" pitchFamily="2" charset="0"/>
                <a:ea typeface="Open Sans Light" panose="020B0306030504020204" pitchFamily="34" charset="0"/>
                <a:cs typeface="Open Sans Light" panose="020B0306030504020204" pitchFamily="34" charset="0"/>
              </a:rPr>
              <a:t>Promote yourself as a Champion</a:t>
            </a:r>
          </a:p>
          <a:p>
            <a:pPr marL="171442" lvl="1" indent="-171442" defTabSz="914378">
              <a:spcBef>
                <a:spcPts val="450"/>
              </a:spcBef>
              <a:buSzPct val="100000"/>
              <a:buFont typeface="Arial" panose="020B0604020202020204" pitchFamily="34" charset="0"/>
              <a:buChar char="•"/>
              <a:defRPr/>
            </a:pPr>
            <a:r>
              <a:rPr lang="en-US" sz="900" dirty="0">
                <a:latin typeface="Montserrat" panose="00000500000000000000" pitchFamily="2" charset="0"/>
                <a:ea typeface="Open Sans Light" panose="020B0306030504020204" pitchFamily="34" charset="0"/>
                <a:cs typeface="Open Sans Light" panose="020B0306030504020204" pitchFamily="34" charset="0"/>
              </a:rPr>
              <a:t>Spread awareness &amp; key information from program to peers &amp; community</a:t>
            </a:r>
          </a:p>
          <a:p>
            <a:pPr marL="171442" lvl="1" indent="-171442" defTabSz="914378">
              <a:spcBef>
                <a:spcPts val="450"/>
              </a:spcBef>
              <a:buSzPct val="100000"/>
              <a:buFont typeface="Arial" panose="020B0604020202020204" pitchFamily="34" charset="0"/>
              <a:buChar char="•"/>
              <a:defRPr/>
            </a:pPr>
            <a:r>
              <a:rPr lang="en-US" sz="900" dirty="0">
                <a:latin typeface="Montserrat" panose="00000500000000000000" pitchFamily="2" charset="0"/>
                <a:ea typeface="Open Sans Light" panose="020B0306030504020204" pitchFamily="34" charset="0"/>
                <a:cs typeface="Open Sans Light" panose="020B0306030504020204" pitchFamily="34" charset="0"/>
              </a:rPr>
              <a:t>Share the expected benefits </a:t>
            </a:r>
          </a:p>
        </p:txBody>
      </p:sp>
      <p:sp>
        <p:nvSpPr>
          <p:cNvPr id="36" name="Rectangle 35">
            <a:extLst>
              <a:ext uri="{FF2B5EF4-FFF2-40B4-BE49-F238E27FC236}">
                <a16:creationId xmlns:a16="http://schemas.microsoft.com/office/drawing/2014/main" id="{817D71CF-DC01-0A7C-88C4-A987EEB423A2}"/>
              </a:ext>
            </a:extLst>
          </p:cNvPr>
          <p:cNvSpPr/>
          <p:nvPr/>
        </p:nvSpPr>
        <p:spPr>
          <a:xfrm>
            <a:off x="3701506" y="2795209"/>
            <a:ext cx="1954358" cy="1585049"/>
          </a:xfrm>
          <a:prstGeom prst="rect">
            <a:avLst/>
          </a:prstGeom>
          <a:solidFill>
            <a:srgbClr val="FFFFFF"/>
          </a:solidFill>
        </p:spPr>
        <p:txBody>
          <a:bodyPr wrap="square">
            <a:spAutoFit/>
          </a:bodyPr>
          <a:lstStyle/>
          <a:p>
            <a:pPr marL="171442" lvl="1" indent="-171442" defTabSz="914378">
              <a:spcBef>
                <a:spcPts val="450"/>
              </a:spcBef>
              <a:buSzPct val="100000"/>
              <a:buFont typeface="Arial" panose="020B0604020202020204" pitchFamily="34" charset="0"/>
              <a:buChar char="•"/>
              <a:defRPr/>
            </a:pPr>
            <a:r>
              <a:rPr lang="en-US" sz="900" dirty="0">
                <a:latin typeface="Montserrat" panose="00000500000000000000" pitchFamily="2" charset="0"/>
                <a:ea typeface="Open Sans Light" panose="020B0306030504020204" pitchFamily="34" charset="0"/>
                <a:cs typeface="Open Sans Light" panose="020B0306030504020204" pitchFamily="34" charset="0"/>
              </a:rPr>
              <a:t>Stony Brook First</a:t>
            </a:r>
          </a:p>
          <a:p>
            <a:pPr marL="171442" lvl="1" indent="-171442" defTabSz="914378">
              <a:spcBef>
                <a:spcPts val="450"/>
              </a:spcBef>
              <a:buSzPct val="100000"/>
              <a:buFont typeface="Arial" panose="020B0604020202020204" pitchFamily="34" charset="0"/>
              <a:buChar char="•"/>
              <a:defRPr/>
            </a:pPr>
            <a:r>
              <a:rPr lang="en-US" sz="900" dirty="0">
                <a:latin typeface="Montserrat" panose="00000500000000000000" pitchFamily="2" charset="0"/>
                <a:ea typeface="Open Sans Light" panose="020B0306030504020204" pitchFamily="34" charset="0"/>
                <a:cs typeface="Open Sans Light" panose="020B0306030504020204" pitchFamily="34" charset="0"/>
              </a:rPr>
              <a:t>Transparency and Inclusion</a:t>
            </a:r>
          </a:p>
          <a:p>
            <a:pPr marL="171442" lvl="1" indent="-171442" defTabSz="914378">
              <a:spcBef>
                <a:spcPts val="450"/>
              </a:spcBef>
              <a:buSzPct val="100000"/>
              <a:buFont typeface="Arial" panose="020B0604020202020204" pitchFamily="34" charset="0"/>
              <a:buChar char="•"/>
              <a:defRPr/>
            </a:pPr>
            <a:r>
              <a:rPr lang="en-US" sz="900" dirty="0">
                <a:latin typeface="Montserrat" panose="00000500000000000000" pitchFamily="2" charset="0"/>
                <a:ea typeface="Open Sans Light" panose="020B0306030504020204" pitchFamily="34" charset="0"/>
                <a:cs typeface="Open Sans Light" panose="020B0306030504020204" pitchFamily="34" charset="0"/>
              </a:rPr>
              <a:t>Governance</a:t>
            </a:r>
          </a:p>
          <a:p>
            <a:pPr marL="171442" lvl="1" indent="-171442" defTabSz="914378">
              <a:spcBef>
                <a:spcPts val="450"/>
              </a:spcBef>
              <a:buSzPct val="100000"/>
              <a:buFont typeface="Arial" panose="020B0604020202020204" pitchFamily="34" charset="0"/>
              <a:buChar char="•"/>
              <a:defRPr/>
            </a:pPr>
            <a:r>
              <a:rPr lang="en-US" sz="900" dirty="0">
                <a:latin typeface="Montserrat" panose="00000500000000000000" pitchFamily="2" charset="0"/>
                <a:ea typeface="Open Sans Light" panose="020B0306030504020204" pitchFamily="34" charset="0"/>
                <a:cs typeface="Open Sans Light" panose="020B0306030504020204" pitchFamily="34" charset="0"/>
              </a:rPr>
              <a:t>Single Source of Truth</a:t>
            </a:r>
          </a:p>
          <a:p>
            <a:pPr marL="171442" lvl="1" indent="-171442" defTabSz="914378">
              <a:spcBef>
                <a:spcPts val="450"/>
              </a:spcBef>
              <a:buSzPct val="100000"/>
              <a:buFont typeface="Arial" panose="020B0604020202020204" pitchFamily="34" charset="0"/>
              <a:buChar char="•"/>
              <a:defRPr/>
            </a:pPr>
            <a:r>
              <a:rPr lang="en-US" sz="900" dirty="0">
                <a:latin typeface="Montserrat" panose="00000500000000000000" pitchFamily="2" charset="0"/>
                <a:ea typeface="Open Sans Light" panose="020B0306030504020204" pitchFamily="34" charset="0"/>
                <a:cs typeface="Open Sans Light" panose="020B0306030504020204" pitchFamily="34" charset="0"/>
              </a:rPr>
              <a:t>Optimized Operations and Processes</a:t>
            </a:r>
          </a:p>
          <a:p>
            <a:pPr marL="171442" lvl="1" indent="-171442" defTabSz="914378">
              <a:spcBef>
                <a:spcPts val="450"/>
              </a:spcBef>
              <a:buSzPct val="100000"/>
              <a:buFont typeface="Arial" panose="020B0604020202020204" pitchFamily="34" charset="0"/>
              <a:buChar char="•"/>
              <a:defRPr/>
            </a:pPr>
            <a:r>
              <a:rPr lang="en-US" sz="900" dirty="0">
                <a:latin typeface="Montserrat" panose="00000500000000000000" pitchFamily="2" charset="0"/>
                <a:ea typeface="Open Sans Light" panose="020B0306030504020204" pitchFamily="34" charset="0"/>
                <a:cs typeface="Open Sans Light" panose="020B0306030504020204" pitchFamily="34" charset="0"/>
              </a:rPr>
              <a:t>Transformation</a:t>
            </a:r>
          </a:p>
          <a:p>
            <a:pPr marL="171442" lvl="1" indent="-171442" defTabSz="914378">
              <a:spcBef>
                <a:spcPts val="450"/>
              </a:spcBef>
              <a:buSzPct val="100000"/>
              <a:buFont typeface="Arial" panose="020B0604020202020204" pitchFamily="34" charset="0"/>
              <a:buChar char="•"/>
              <a:defRPr/>
            </a:pPr>
            <a:endParaRPr lang="en-US" sz="900" dirty="0">
              <a:latin typeface="Montserrat" panose="00000500000000000000" pitchFamily="2" charset="0"/>
              <a:ea typeface="Open Sans Light" panose="020B0306030504020204" pitchFamily="34" charset="0"/>
              <a:cs typeface="Open Sans Light" panose="020B0306030504020204" pitchFamily="34" charset="0"/>
            </a:endParaRPr>
          </a:p>
        </p:txBody>
      </p:sp>
      <p:sp>
        <p:nvSpPr>
          <p:cNvPr id="37" name="Rectangle 36">
            <a:extLst>
              <a:ext uri="{FF2B5EF4-FFF2-40B4-BE49-F238E27FC236}">
                <a16:creationId xmlns:a16="http://schemas.microsoft.com/office/drawing/2014/main" id="{4B41981A-65B8-696B-D91A-9A8BA41FC64F}"/>
              </a:ext>
            </a:extLst>
          </p:cNvPr>
          <p:cNvSpPr/>
          <p:nvPr/>
        </p:nvSpPr>
        <p:spPr>
          <a:xfrm>
            <a:off x="6526957" y="2795209"/>
            <a:ext cx="1954358" cy="1467068"/>
          </a:xfrm>
          <a:prstGeom prst="rect">
            <a:avLst/>
          </a:prstGeom>
          <a:solidFill>
            <a:srgbClr val="FFFFFF"/>
          </a:solidFill>
        </p:spPr>
        <p:txBody>
          <a:bodyPr wrap="square">
            <a:spAutoFit/>
          </a:bodyPr>
          <a:lstStyle/>
          <a:p>
            <a:pPr marL="128588" lvl="1" indent="-128588" defTabSz="914378">
              <a:spcBef>
                <a:spcPts val="450"/>
              </a:spcBef>
              <a:buSzPct val="100000"/>
              <a:buFont typeface="Arial" panose="020B0604020202020204" pitchFamily="34" charset="0"/>
              <a:buChar char="•"/>
              <a:defRPr/>
            </a:pPr>
            <a:r>
              <a:rPr lang="en-US" sz="900" dirty="0">
                <a:latin typeface="Montserrat" panose="00000500000000000000" pitchFamily="2" charset="0"/>
                <a:ea typeface="Lato" panose="020F0502020204030203" pitchFamily="34" charset="0"/>
                <a:cs typeface="Lato" panose="020F0502020204030203" pitchFamily="34" charset="0"/>
              </a:rPr>
              <a:t>Attend monthly one-hour Change Leader Network meetings </a:t>
            </a:r>
          </a:p>
          <a:p>
            <a:pPr marL="128588" lvl="1" indent="-128588" defTabSz="914378">
              <a:spcBef>
                <a:spcPts val="450"/>
              </a:spcBef>
              <a:buSzPct val="100000"/>
              <a:buFont typeface="Arial" panose="020B0604020202020204" pitchFamily="34" charset="0"/>
              <a:buChar char="•"/>
              <a:defRPr/>
            </a:pPr>
            <a:r>
              <a:rPr lang="en-US" sz="900" dirty="0">
                <a:latin typeface="Montserrat" panose="00000500000000000000" pitchFamily="2" charset="0"/>
                <a:ea typeface="Lato" panose="020F0502020204030203" pitchFamily="34" charset="0"/>
                <a:cs typeface="Lato" panose="020F0502020204030203" pitchFamily="34" charset="0"/>
              </a:rPr>
              <a:t>Accept invites, show up, be engaged</a:t>
            </a:r>
          </a:p>
          <a:p>
            <a:pPr marL="128588" lvl="1" indent="-128588" defTabSz="914378">
              <a:spcBef>
                <a:spcPts val="450"/>
              </a:spcBef>
              <a:buSzPct val="100000"/>
              <a:buFont typeface="Arial" panose="020B0604020202020204" pitchFamily="34" charset="0"/>
              <a:buChar char="•"/>
              <a:defRPr/>
            </a:pPr>
            <a:r>
              <a:rPr lang="en-US" sz="900" dirty="0">
                <a:latin typeface="Montserrat" panose="00000500000000000000" pitchFamily="2" charset="0"/>
                <a:ea typeface="Lato" panose="020F0502020204030203" pitchFamily="34" charset="0"/>
                <a:cs typeface="Lato" panose="020F0502020204030203" pitchFamily="34" charset="0"/>
              </a:rPr>
              <a:t>Attend program and/or workstream-related events and activities (webinars, roadshows, townhalls, etc.)</a:t>
            </a:r>
          </a:p>
        </p:txBody>
      </p:sp>
      <p:pic>
        <p:nvPicPr>
          <p:cNvPr id="3076" name="Picture 4">
            <a:extLst>
              <a:ext uri="{FF2B5EF4-FFF2-40B4-BE49-F238E27FC236}">
                <a16:creationId xmlns:a16="http://schemas.microsoft.com/office/drawing/2014/main" id="{09836A52-53A7-9D20-0E6D-561FF7D2DD16}"/>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6524" y="756973"/>
            <a:ext cx="1575203" cy="1575203"/>
          </a:xfrm>
          <a:prstGeom prst="rect">
            <a:avLst/>
          </a:prstGeom>
          <a:solidFill>
            <a:schemeClr val="tx1"/>
          </a:solidFill>
        </p:spPr>
      </p:pic>
    </p:spTree>
    <p:extLst>
      <p:ext uri="{BB962C8B-B14F-4D97-AF65-F5344CB8AC3E}">
        <p14:creationId xmlns:p14="http://schemas.microsoft.com/office/powerpoint/2010/main" val="2788073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4E515-D43E-4A7B-C32B-C6954E6516F0}"/>
              </a:ext>
            </a:extLst>
          </p:cNvPr>
          <p:cNvSpPr txBox="1">
            <a:spLocks noGrp="1"/>
          </p:cNvSpPr>
          <p:nvPr>
            <p:ph type="title" idx="4294967295"/>
          </p:nvPr>
        </p:nvSpPr>
        <p:spPr>
          <a:xfrm>
            <a:off x="488819" y="158086"/>
            <a:ext cx="7643303" cy="599581"/>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003385"/>
                </a:solidFill>
                <a:latin typeface="Montserrat ExtraBold" pitchFamily="2" charset="77"/>
                <a:ea typeface="Roboto Condensed" panose="02000000000000000000" pitchFamily="2" charset="0"/>
                <a:cs typeface="Montserrat ExtraBold" pitchFamily="2" charset="77"/>
              </a:defRPr>
            </a:lvl1pPr>
          </a:lstStyle>
          <a:p>
            <a:pPr defTabSz="685800">
              <a:lnSpc>
                <a:spcPct val="100000"/>
              </a:lnSpc>
              <a:spcBef>
                <a:spcPts val="0"/>
              </a:spcBef>
              <a:defRPr/>
            </a:pPr>
            <a:r>
              <a:rPr lang="en-US" sz="2400" dirty="0">
                <a:solidFill>
                  <a:srgbClr val="C00000"/>
                </a:solidFill>
                <a:latin typeface="Montserrat" panose="00000500000000000000" pitchFamily="2" charset="0"/>
                <a:ea typeface="Open Sans" panose="020B0606030504020204" pitchFamily="34" charset="0"/>
                <a:cs typeface="Open Sans" panose="020B0606030504020204" pitchFamily="34" charset="0"/>
              </a:rPr>
              <a:t>Change Champion Journey </a:t>
            </a:r>
          </a:p>
        </p:txBody>
      </p:sp>
      <p:sp>
        <p:nvSpPr>
          <p:cNvPr id="5" name="Rectangle 4">
            <a:extLst>
              <a:ext uri="{FF2B5EF4-FFF2-40B4-BE49-F238E27FC236}">
                <a16:creationId xmlns:a16="http://schemas.microsoft.com/office/drawing/2014/main" id="{3EE70037-E701-AED4-A49E-A624037B17CF}"/>
              </a:ext>
            </a:extLst>
          </p:cNvPr>
          <p:cNvSpPr/>
          <p:nvPr/>
        </p:nvSpPr>
        <p:spPr>
          <a:xfrm>
            <a:off x="468246" y="672046"/>
            <a:ext cx="8385385" cy="438582"/>
          </a:xfrm>
          <a:prstGeom prst="rect">
            <a:avLst/>
          </a:prstGeom>
        </p:spPr>
        <p:txBody>
          <a:bodyPr wrap="square" lIns="91440" tIns="45720" rIns="91440" bIns="45720" anchor="t">
            <a:spAutoFit/>
          </a:bodyPr>
          <a:lstStyle/>
          <a:p>
            <a:pPr defTabSz="342892">
              <a:defRPr/>
            </a:pPr>
            <a:r>
              <a:rPr lang="en-US" sz="1125" dirty="0">
                <a:latin typeface="Montserrat" panose="00000500000000000000" pitchFamily="2" charset="0"/>
                <a:ea typeface="Open Sans" panose="020B0606030504020204" pitchFamily="34" charset="0"/>
                <a:cs typeface="Open Sans" panose="020B0606030504020204" pitchFamily="34" charset="0"/>
              </a:rPr>
              <a:t>Change Champions will be asked to act as representatives from their departments or units and as partners of the  WolfieONE program, and align their WolfieONE expertise with modules/processes, rather than departments.</a:t>
            </a:r>
          </a:p>
        </p:txBody>
      </p:sp>
      <p:sp>
        <p:nvSpPr>
          <p:cNvPr id="17" name="TextBox 16">
            <a:extLst>
              <a:ext uri="{FF2B5EF4-FFF2-40B4-BE49-F238E27FC236}">
                <a16:creationId xmlns:a16="http://schemas.microsoft.com/office/drawing/2014/main" id="{0E337226-36EA-4608-1C15-0E7C960430F5}"/>
              </a:ext>
            </a:extLst>
          </p:cNvPr>
          <p:cNvSpPr txBox="1"/>
          <p:nvPr/>
        </p:nvSpPr>
        <p:spPr>
          <a:xfrm>
            <a:off x="2052508" y="1245566"/>
            <a:ext cx="6329143" cy="623248"/>
          </a:xfrm>
          <a:prstGeom prst="rect">
            <a:avLst/>
          </a:prstGeom>
          <a:noFill/>
        </p:spPr>
        <p:txBody>
          <a:bodyPr wrap="square" rtlCol="0">
            <a:spAutoFit/>
          </a:bodyPr>
          <a:lstStyle/>
          <a:p>
            <a:pPr defTabSz="457178">
              <a:defRPr/>
            </a:pPr>
            <a:r>
              <a:rPr lang="en-US" sz="1000" b="1" dirty="0">
                <a:latin typeface="Open Sans" panose="020B0606030504020204" pitchFamily="34" charset="0"/>
                <a:ea typeface="Open Sans" panose="020B0606030504020204" pitchFamily="34" charset="0"/>
                <a:cs typeface="Open Sans" panose="020B0606030504020204" pitchFamily="34" charset="0"/>
              </a:rPr>
              <a:t>1. Tell the Change </a:t>
            </a:r>
            <a:r>
              <a:rPr lang="en-US" sz="1000" b="1" i="1" dirty="0">
                <a:solidFill>
                  <a:srgbClr val="C00000"/>
                </a:solidFill>
                <a:latin typeface="Open Sans" panose="020B0606030504020204" pitchFamily="34" charset="0"/>
                <a:ea typeface="Open Sans" panose="020B0606030504020204" pitchFamily="34" charset="0"/>
                <a:cs typeface="Open Sans" panose="020B0606030504020204" pitchFamily="34" charset="0"/>
              </a:rPr>
              <a:t>Story</a:t>
            </a:r>
            <a:r>
              <a:rPr lang="en-US" sz="1000" b="1" dirty="0">
                <a:latin typeface="Open Sans" panose="020B0606030504020204" pitchFamily="34" charset="0"/>
                <a:ea typeface="Open Sans" panose="020B0606030504020204" pitchFamily="34" charset="0"/>
                <a:cs typeface="Open Sans" panose="020B0606030504020204" pitchFamily="34" charset="0"/>
              </a:rPr>
              <a:t> (Spring 2025)- not the data </a:t>
            </a:r>
          </a:p>
          <a:p>
            <a:pPr marL="128585" indent="-128585" defTabSz="457178">
              <a:buFont typeface="Arial" panose="020B0604020202020204" pitchFamily="34" charset="0"/>
              <a:buChar char="•"/>
              <a:defRPr/>
            </a:pPr>
            <a:r>
              <a:rPr lang="en-US" sz="800" dirty="0">
                <a:solidFill>
                  <a:prstClr val="black"/>
                </a:solidFill>
                <a:latin typeface="Open Sans" panose="020B0606030504020204" pitchFamily="34" charset="0"/>
                <a:ea typeface="Open Sans" panose="020B0606030504020204" pitchFamily="34" charset="0"/>
                <a:cs typeface="Open Sans" panose="020B0606030504020204" pitchFamily="34" charset="0"/>
              </a:rPr>
              <a:t>Help peers understand what’s “in it for them”. </a:t>
            </a:r>
            <a:r>
              <a:rPr lang="en-US" sz="825" dirty="0">
                <a:solidFill>
                  <a:schemeClr val="tx1"/>
                </a:solidFill>
                <a:latin typeface="Open Sans" panose="020B0606030504020204" pitchFamily="34" charset="0"/>
                <a:ea typeface="Open Sans" panose="020B0606030504020204" pitchFamily="34" charset="0"/>
                <a:cs typeface="Open Sans" panose="020B0606030504020204" pitchFamily="34" charset="0"/>
              </a:rPr>
              <a:t>Work with OCM to construct a shared “Change Story” at your next leadership meeting, in your upcoming departmental newsletter, or via </a:t>
            </a:r>
            <a:r>
              <a:rPr lang="en-US" sz="825" b="1" dirty="0">
                <a:solidFill>
                  <a:schemeClr val="tx1"/>
                </a:solidFill>
                <a:latin typeface="Open Sans" panose="020B0606030504020204" pitchFamily="34" charset="0"/>
                <a:ea typeface="Open Sans" panose="020B0606030504020204" pitchFamily="34" charset="0"/>
                <a:cs typeface="Open Sans" panose="020B0606030504020204" pitchFamily="34" charset="0"/>
              </a:rPr>
              <a:t>existing communication channels </a:t>
            </a:r>
            <a:endParaRPr lang="en-US" sz="8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28585" indent="-128585" defTabSz="457178">
              <a:buFont typeface="Arial" panose="020B0604020202020204" pitchFamily="34" charset="0"/>
              <a:buChar char="•"/>
              <a:defRPr/>
            </a:pPr>
            <a:r>
              <a:rPr lang="en-US" sz="800" dirty="0">
                <a:solidFill>
                  <a:prstClr val="black"/>
                </a:solidFill>
                <a:latin typeface="Open Sans" panose="020B0606030504020204" pitchFamily="34" charset="0"/>
                <a:ea typeface="Open Sans" panose="020B0606030504020204" pitchFamily="34" charset="0"/>
                <a:cs typeface="Open Sans" panose="020B0606030504020204" pitchFamily="34" charset="0"/>
              </a:rPr>
              <a:t>Be realistic and </a:t>
            </a:r>
            <a:r>
              <a:rPr lang="en-US" sz="800" b="1" dirty="0">
                <a:solidFill>
                  <a:prstClr val="black"/>
                </a:solidFill>
                <a:latin typeface="Open Sans" panose="020B0606030504020204" pitchFamily="34" charset="0"/>
                <a:ea typeface="Open Sans" panose="020B0606030504020204" pitchFamily="34" charset="0"/>
                <a:cs typeface="Open Sans" panose="020B0606030504020204" pitchFamily="34" charset="0"/>
              </a:rPr>
              <a:t>recognize</a:t>
            </a:r>
            <a:r>
              <a:rPr lang="en-US" sz="800" dirty="0">
                <a:solidFill>
                  <a:prstClr val="black"/>
                </a:solidFill>
                <a:latin typeface="Open Sans" panose="020B0606030504020204" pitchFamily="34" charset="0"/>
                <a:ea typeface="Open Sans" panose="020B0606030504020204" pitchFamily="34" charset="0"/>
                <a:cs typeface="Open Sans" panose="020B0606030504020204" pitchFamily="34" charset="0"/>
              </a:rPr>
              <a:t> that change is challenging, </a:t>
            </a:r>
            <a:r>
              <a:rPr lang="en-US" sz="800" b="1" dirty="0">
                <a:solidFill>
                  <a:prstClr val="black"/>
                </a:solidFill>
                <a:latin typeface="Open Sans" panose="020B0606030504020204" pitchFamily="34" charset="0"/>
                <a:ea typeface="Open Sans" panose="020B0606030504020204" pitchFamily="34" charset="0"/>
                <a:cs typeface="Open Sans" panose="020B0606030504020204" pitchFamily="34" charset="0"/>
              </a:rPr>
              <a:t>“status quo bias” is expected</a:t>
            </a:r>
          </a:p>
        </p:txBody>
      </p:sp>
      <p:sp>
        <p:nvSpPr>
          <p:cNvPr id="128" name="TextBox 127">
            <a:extLst>
              <a:ext uri="{FF2B5EF4-FFF2-40B4-BE49-F238E27FC236}">
                <a16:creationId xmlns:a16="http://schemas.microsoft.com/office/drawing/2014/main" id="{106018DD-A7FE-8F3D-43CD-A4F0B3194DB9}"/>
              </a:ext>
            </a:extLst>
          </p:cNvPr>
          <p:cNvSpPr txBox="1"/>
          <p:nvPr/>
        </p:nvSpPr>
        <p:spPr>
          <a:xfrm>
            <a:off x="4507504" y="1973633"/>
            <a:ext cx="4517642" cy="619400"/>
          </a:xfrm>
          <a:prstGeom prst="rect">
            <a:avLst/>
          </a:prstGeom>
          <a:noFill/>
        </p:spPr>
        <p:txBody>
          <a:bodyPr wrap="square" rtlCol="0">
            <a:spAutoFit/>
          </a:bodyPr>
          <a:lstStyle/>
          <a:p>
            <a:pPr defTabSz="457178">
              <a:defRPr/>
            </a:pPr>
            <a:r>
              <a:rPr lang="en-US" sz="1000" b="1" dirty="0">
                <a:latin typeface="Open Sans" panose="020B0606030504020204" pitchFamily="34" charset="0"/>
                <a:ea typeface="Open Sans" panose="020B0606030504020204" pitchFamily="34" charset="0"/>
                <a:cs typeface="Open Sans" panose="020B0606030504020204" pitchFamily="34" charset="0"/>
              </a:rPr>
              <a:t>2. Provide Honest Feedback (April 2025)</a:t>
            </a:r>
          </a:p>
          <a:p>
            <a:pPr marL="128585" indent="-128585" defTabSz="457178">
              <a:buFont typeface="Arial" panose="020B0604020202020204" pitchFamily="34" charset="0"/>
              <a:buChar char="•"/>
              <a:defRPr/>
            </a:pPr>
            <a:r>
              <a:rPr lang="en-US" sz="800" dirty="0">
                <a:solidFill>
                  <a:prstClr val="black"/>
                </a:solidFill>
                <a:latin typeface="Open Sans" panose="020B0606030504020204" pitchFamily="34" charset="0"/>
                <a:ea typeface="Open Sans" panose="020B0606030504020204" pitchFamily="34" charset="0"/>
                <a:cs typeface="Open Sans" panose="020B0606030504020204" pitchFamily="34" charset="0"/>
              </a:rPr>
              <a:t>Leverage your subject matter expertise and familiarity with your peers and counterparts to help us shape communications, engagement, and training</a:t>
            </a:r>
          </a:p>
          <a:p>
            <a:pPr marL="128585" indent="-128585" defTabSz="457178">
              <a:buFont typeface="Arial" panose="020B0604020202020204" pitchFamily="34" charset="0"/>
              <a:buChar char="•"/>
              <a:defRPr/>
            </a:pPr>
            <a:r>
              <a:rPr lang="en-US" sz="825"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Provide input and feedback on program communications</a:t>
            </a:r>
          </a:p>
        </p:txBody>
      </p:sp>
      <p:sp>
        <p:nvSpPr>
          <p:cNvPr id="30" name="TextBox 29">
            <a:extLst>
              <a:ext uri="{FF2B5EF4-FFF2-40B4-BE49-F238E27FC236}">
                <a16:creationId xmlns:a16="http://schemas.microsoft.com/office/drawing/2014/main" id="{380F9AC0-E470-39BF-9FA8-10B531CBFA73}"/>
              </a:ext>
            </a:extLst>
          </p:cNvPr>
          <p:cNvSpPr txBox="1"/>
          <p:nvPr/>
        </p:nvSpPr>
        <p:spPr>
          <a:xfrm>
            <a:off x="678051" y="2373241"/>
            <a:ext cx="1898782" cy="1107996"/>
          </a:xfrm>
          <a:prstGeom prst="rect">
            <a:avLst/>
          </a:prstGeom>
          <a:noFill/>
        </p:spPr>
        <p:txBody>
          <a:bodyPr wrap="square" rtlCol="0">
            <a:spAutoFit/>
          </a:bodyPr>
          <a:lstStyle/>
          <a:p>
            <a:pPr defTabSz="457178">
              <a:defRPr/>
            </a:pPr>
            <a:r>
              <a:rPr lang="en-US" sz="1000" b="1" dirty="0">
                <a:latin typeface="Open Sans" panose="020B0606030504020204" pitchFamily="34" charset="0"/>
                <a:ea typeface="Open Sans" panose="020B0606030504020204" pitchFamily="34" charset="0"/>
                <a:cs typeface="Open Sans" panose="020B0606030504020204" pitchFamily="34" charset="0"/>
              </a:rPr>
              <a:t>3. Build Trust (ongoing)</a:t>
            </a:r>
          </a:p>
          <a:p>
            <a:pPr marL="128585" indent="-128585" defTabSz="342892">
              <a:buFont typeface="Arial" panose="020B0604020202020204" pitchFamily="34" charset="0"/>
              <a:buChar char="•"/>
              <a:defRPr/>
            </a:pPr>
            <a:r>
              <a:rPr lang="en-US" sz="800" dirty="0">
                <a:solidFill>
                  <a:prstClr val="black"/>
                </a:solidFill>
                <a:latin typeface="Open Sans" panose="020B0606030504020204" pitchFamily="34" charset="0"/>
                <a:ea typeface="Open Sans" panose="020B0606030504020204" pitchFamily="34" charset="0"/>
                <a:cs typeface="Open Sans" panose="020B0606030504020204" pitchFamily="34" charset="0"/>
              </a:rPr>
              <a:t>Engage others with whom you have influence, </a:t>
            </a:r>
            <a:r>
              <a:rPr lang="en-US" sz="800" dirty="0">
                <a:latin typeface="Open Sans" panose="020B0606030504020204" pitchFamily="34" charset="0"/>
                <a:ea typeface="Open Sans" panose="020B0606030504020204" pitchFamily="34" charset="0"/>
                <a:cs typeface="Open Sans" panose="020B0606030504020204" pitchFamily="34" charset="0"/>
              </a:rPr>
              <a:t>build</a:t>
            </a:r>
            <a:r>
              <a:rPr lang="en-US" sz="800" dirty="0">
                <a:solidFill>
                  <a:prstClr val="black"/>
                </a:solidFill>
                <a:latin typeface="Open Sans" panose="020B0606030504020204" pitchFamily="34" charset="0"/>
                <a:ea typeface="Open Sans" panose="020B0606030504020204" pitchFamily="34" charset="0"/>
                <a:cs typeface="Open Sans" panose="020B0606030504020204" pitchFamily="34" charset="0"/>
              </a:rPr>
              <a:t> support (informal networks matter!)</a:t>
            </a:r>
          </a:p>
          <a:p>
            <a:pPr marL="128585" indent="-128585" defTabSz="342892">
              <a:buFont typeface="Arial" panose="020B0604020202020204" pitchFamily="34" charset="0"/>
              <a:buChar char="•"/>
              <a:defRPr/>
            </a:pPr>
            <a:r>
              <a:rPr lang="en-US" sz="800" dirty="0">
                <a:solidFill>
                  <a:prstClr val="black"/>
                </a:solidFill>
                <a:latin typeface="Open Sans" panose="020B0606030504020204" pitchFamily="34" charset="0"/>
                <a:ea typeface="Open Sans" panose="020B0606030504020204" pitchFamily="34" charset="0"/>
                <a:cs typeface="Open Sans" panose="020B0606030504020204" pitchFamily="34" charset="0"/>
              </a:rPr>
              <a:t>Become a trusted communicator by taking on the responsibility of keeping your department or group “in the know”</a:t>
            </a:r>
          </a:p>
        </p:txBody>
      </p:sp>
      <p:sp>
        <p:nvSpPr>
          <p:cNvPr id="143" name="TextBox 142">
            <a:extLst>
              <a:ext uri="{FF2B5EF4-FFF2-40B4-BE49-F238E27FC236}">
                <a16:creationId xmlns:a16="http://schemas.microsoft.com/office/drawing/2014/main" id="{F7AE3936-152B-1FD9-3A32-3751D96A9888}"/>
              </a:ext>
            </a:extLst>
          </p:cNvPr>
          <p:cNvSpPr txBox="1"/>
          <p:nvPr/>
        </p:nvSpPr>
        <p:spPr>
          <a:xfrm>
            <a:off x="488106" y="3810904"/>
            <a:ext cx="3682178" cy="1119537"/>
          </a:xfrm>
          <a:prstGeom prst="rect">
            <a:avLst/>
          </a:prstGeom>
          <a:noFill/>
        </p:spPr>
        <p:txBody>
          <a:bodyPr wrap="square" rtlCol="0">
            <a:spAutoFit/>
          </a:bodyPr>
          <a:lstStyle/>
          <a:p>
            <a:pPr defTabSz="457178">
              <a:defRPr/>
            </a:pPr>
            <a:r>
              <a:rPr lang="en-US" sz="1000" b="1" dirty="0">
                <a:latin typeface="Open Sans" panose="020B0606030504020204" pitchFamily="34" charset="0"/>
                <a:ea typeface="Open Sans" panose="020B0606030504020204" pitchFamily="34" charset="0"/>
                <a:cs typeface="Open Sans" panose="020B0606030504020204" pitchFamily="34" charset="0"/>
              </a:rPr>
              <a:t>4. Champion Change (ongoing)</a:t>
            </a:r>
          </a:p>
          <a:p>
            <a:pPr marL="128585" indent="-128585" defTabSz="342892">
              <a:buFont typeface="Arial" panose="020B0604020202020204" pitchFamily="34" charset="0"/>
              <a:buChar char="•"/>
              <a:defRPr/>
            </a:pPr>
            <a:r>
              <a:rPr lang="en-US" sz="800" dirty="0">
                <a:solidFill>
                  <a:prstClr val="black"/>
                </a:solidFill>
                <a:latin typeface="Open Sans" panose="020B0606030504020204" pitchFamily="34" charset="0"/>
                <a:ea typeface="Open Sans" panose="020B0606030504020204" pitchFamily="34" charset="0"/>
                <a:cs typeface="Open Sans" panose="020B0606030504020204" pitchFamily="34" charset="0"/>
              </a:rPr>
              <a:t>Continue vocal support as go-live approaches</a:t>
            </a:r>
          </a:p>
          <a:p>
            <a:pPr marL="128585" indent="-128585" defTabSz="342892">
              <a:buFont typeface="Arial" panose="020B0604020202020204" pitchFamily="34" charset="0"/>
              <a:buChar char="•"/>
              <a:defRPr/>
            </a:pPr>
            <a:r>
              <a:rPr lang="en-US" sz="800" dirty="0">
                <a:solidFill>
                  <a:prstClr val="black"/>
                </a:solidFill>
                <a:latin typeface="Open Sans" panose="020B0606030504020204" pitchFamily="34" charset="0"/>
                <a:ea typeface="Open Sans" panose="020B0606030504020204" pitchFamily="34" charset="0"/>
                <a:cs typeface="Open Sans" panose="020B0606030504020204" pitchFamily="34" charset="0"/>
              </a:rPr>
              <a:t>Use existing forums and channels to build awareness</a:t>
            </a:r>
          </a:p>
          <a:p>
            <a:pPr marL="128585" indent="-128585" defTabSz="342892">
              <a:buFont typeface="Arial" panose="020B0604020202020204" pitchFamily="34" charset="0"/>
              <a:buChar char="•"/>
              <a:defRPr/>
            </a:pPr>
            <a:r>
              <a:rPr lang="en-US" sz="800" dirty="0">
                <a:solidFill>
                  <a:prstClr val="black"/>
                </a:solidFill>
                <a:latin typeface="Open Sans" panose="020B0606030504020204" pitchFamily="34" charset="0"/>
                <a:ea typeface="Open Sans" panose="020B0606030504020204" pitchFamily="34" charset="0"/>
                <a:cs typeface="Open Sans" panose="020B0606030504020204" pitchFamily="34" charset="0"/>
              </a:rPr>
              <a:t>Reinforce the focus on the overall vision (the bigger picture)</a:t>
            </a:r>
          </a:p>
          <a:p>
            <a:pPr marL="128585" indent="-128585" defTabSz="342892">
              <a:buFont typeface="Arial" panose="020B0604020202020204" pitchFamily="34" charset="0"/>
              <a:buChar char="•"/>
              <a:defRPr/>
            </a:pPr>
            <a:r>
              <a:rPr lang="en-US" sz="800" dirty="0">
                <a:solidFill>
                  <a:prstClr val="black"/>
                </a:solidFill>
                <a:latin typeface="Open Sans" panose="020B0606030504020204" pitchFamily="34" charset="0"/>
                <a:ea typeface="Open Sans" panose="020B0606030504020204" pitchFamily="34" charset="0"/>
                <a:cs typeface="Open Sans" panose="020B0606030504020204" pitchFamily="34" charset="0"/>
              </a:rPr>
              <a:t>P</a:t>
            </a:r>
            <a:r>
              <a:rPr lang="en-US" sz="825" dirty="0">
                <a:solidFill>
                  <a:schemeClr val="tx1"/>
                </a:solidFill>
                <a:latin typeface="Open Sans" panose="020B0606030504020204" pitchFamily="34" charset="0"/>
                <a:ea typeface="Open Sans" panose="020B0606030504020204" pitchFamily="34" charset="0"/>
                <a:cs typeface="Open Sans" panose="020B0606030504020204" pitchFamily="34" charset="0"/>
              </a:rPr>
              <a:t>ut up go-live posters in your office / workspace with the QR code that will link to formal training (closer to go-live)</a:t>
            </a:r>
            <a:endParaRPr lang="en-US" sz="825" dirty="0">
              <a:latin typeface="Open Sans" panose="020B0606030504020204" pitchFamily="34" charset="0"/>
              <a:ea typeface="Open Sans" panose="020B0606030504020204" pitchFamily="34" charset="0"/>
              <a:cs typeface="Open Sans" panose="020B0606030504020204" pitchFamily="34" charset="0"/>
            </a:endParaRPr>
          </a:p>
          <a:p>
            <a:pPr marL="128585" indent="-128585" defTabSz="342892">
              <a:buFont typeface="Arial" panose="020B0604020202020204" pitchFamily="34" charset="0"/>
              <a:buChar char="•"/>
              <a:defRPr/>
            </a:pPr>
            <a:r>
              <a:rPr lang="en-US" sz="825" dirty="0">
                <a:solidFill>
                  <a:schemeClr val="tx1"/>
                </a:solidFill>
                <a:latin typeface="Open Sans" panose="020B0606030504020204" pitchFamily="34" charset="0"/>
                <a:ea typeface="Open Sans" panose="020B0606030504020204" pitchFamily="34" charset="0"/>
                <a:cs typeface="Open Sans" panose="020B0606030504020204" pitchFamily="34" charset="0"/>
              </a:rPr>
              <a:t>Use WolfieONE </a:t>
            </a:r>
            <a:r>
              <a:rPr lang="en-US" sz="825" b="1" dirty="0">
                <a:solidFill>
                  <a:schemeClr val="tx1"/>
                </a:solidFill>
                <a:latin typeface="Open Sans" panose="020B0606030504020204" pitchFamily="34" charset="0"/>
                <a:ea typeface="Open Sans" panose="020B0606030504020204" pitchFamily="34" charset="0"/>
                <a:cs typeface="Open Sans" panose="020B0606030504020204" pitchFamily="34" charset="0"/>
              </a:rPr>
              <a:t>Zoom backgrounds</a:t>
            </a:r>
          </a:p>
          <a:p>
            <a:pPr marL="128585" indent="-128585" defTabSz="342892">
              <a:buFont typeface="Arial" panose="020B0604020202020204" pitchFamily="34" charset="0"/>
              <a:buChar char="•"/>
              <a:defRPr/>
            </a:pPr>
            <a:endParaRPr lang="en-US" sz="8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3" name="TextBox 132">
            <a:extLst>
              <a:ext uri="{FF2B5EF4-FFF2-40B4-BE49-F238E27FC236}">
                <a16:creationId xmlns:a16="http://schemas.microsoft.com/office/drawing/2014/main" id="{5F08EE5D-814D-AD9B-1418-637CE532AF82}"/>
              </a:ext>
            </a:extLst>
          </p:cNvPr>
          <p:cNvSpPr txBox="1"/>
          <p:nvPr/>
        </p:nvSpPr>
        <p:spPr>
          <a:xfrm>
            <a:off x="4940487" y="2789464"/>
            <a:ext cx="3930697" cy="738664"/>
          </a:xfrm>
          <a:prstGeom prst="rect">
            <a:avLst/>
          </a:prstGeom>
          <a:noFill/>
        </p:spPr>
        <p:txBody>
          <a:bodyPr wrap="square" rtlCol="0">
            <a:spAutoFit/>
          </a:bodyPr>
          <a:lstStyle/>
          <a:p>
            <a:pPr defTabSz="914333">
              <a:defRPr/>
            </a:pPr>
            <a:r>
              <a:rPr lang="en-US" sz="1000" b="1" dirty="0">
                <a:latin typeface="Open Sans" panose="020B0606030504020204" pitchFamily="34" charset="0"/>
                <a:ea typeface="Open Sans" panose="020B0606030504020204" pitchFamily="34" charset="0"/>
                <a:cs typeface="Open Sans" panose="020B0606030504020204" pitchFamily="34" charset="0"/>
              </a:rPr>
              <a:t>5. Monitor Resistance &amp; Empower End Users</a:t>
            </a:r>
          </a:p>
          <a:p>
            <a:pPr marL="128585" indent="-128585" defTabSz="914333">
              <a:buFont typeface="Arial" panose="020B0604020202020204" pitchFamily="34" charset="0"/>
              <a:buChar char="•"/>
              <a:defRPr/>
            </a:pPr>
            <a:r>
              <a:rPr lang="en-US" sz="800" dirty="0">
                <a:solidFill>
                  <a:prstClr val="black"/>
                </a:solidFill>
                <a:latin typeface="Open Sans" panose="020B0606030504020204" pitchFamily="34" charset="0"/>
                <a:ea typeface="Open Sans" panose="020B0606030504020204" pitchFamily="34" charset="0"/>
                <a:cs typeface="Open Sans" panose="020B0606030504020204" pitchFamily="34" charset="0"/>
              </a:rPr>
              <a:t>Serve as an informal “go-to” point of contact for two-way communications</a:t>
            </a:r>
          </a:p>
          <a:p>
            <a:pPr marL="128585" indent="-128585" defTabSz="914333">
              <a:buFont typeface="Arial" panose="020B0604020202020204" pitchFamily="34" charset="0"/>
              <a:buChar char="•"/>
              <a:defRPr/>
            </a:pPr>
            <a:r>
              <a:rPr lang="en-US" sz="800" b="1" dirty="0">
                <a:solidFill>
                  <a:prstClr val="black"/>
                </a:solidFill>
                <a:latin typeface="Open Sans" panose="020B0606030504020204" pitchFamily="34" charset="0"/>
                <a:ea typeface="Open Sans" panose="020B0606030504020204" pitchFamily="34" charset="0"/>
                <a:cs typeface="Open Sans" panose="020B0606030504020204" pitchFamily="34" charset="0"/>
              </a:rPr>
              <a:t>Escalate obstacles </a:t>
            </a:r>
            <a:r>
              <a:rPr lang="en-US" sz="800" dirty="0">
                <a:solidFill>
                  <a:prstClr val="black"/>
                </a:solidFill>
                <a:latin typeface="Open Sans" panose="020B0606030504020204" pitchFamily="34" charset="0"/>
                <a:ea typeface="Open Sans" panose="020B0606030504020204" pitchFamily="34" charset="0"/>
                <a:cs typeface="Open Sans" panose="020B0606030504020204" pitchFamily="34" charset="0"/>
              </a:rPr>
              <a:t>that are preventing your group or department from being ready for change as you empower them to be confident that they are prepared for go-live</a:t>
            </a:r>
          </a:p>
        </p:txBody>
      </p:sp>
      <p:grpSp>
        <p:nvGrpSpPr>
          <p:cNvPr id="6" name="Group 5">
            <a:extLst>
              <a:ext uri="{FF2B5EF4-FFF2-40B4-BE49-F238E27FC236}">
                <a16:creationId xmlns:a16="http://schemas.microsoft.com/office/drawing/2014/main" id="{03FFE438-1932-6DCD-B5DB-4ACE1BB98126}"/>
              </a:ext>
              <a:ext uri="{C183D7F6-B498-43B3-948B-1728B52AA6E4}">
                <adec:decorative xmlns:adec="http://schemas.microsoft.com/office/drawing/2017/decorative" val="1"/>
              </a:ext>
            </a:extLst>
          </p:cNvPr>
          <p:cNvGrpSpPr/>
          <p:nvPr/>
        </p:nvGrpSpPr>
        <p:grpSpPr>
          <a:xfrm>
            <a:off x="697035" y="1716340"/>
            <a:ext cx="7768915" cy="2833794"/>
            <a:chOff x="966452" y="1216441"/>
            <a:chExt cx="7648613" cy="2914941"/>
          </a:xfrm>
        </p:grpSpPr>
        <p:pic>
          <p:nvPicPr>
            <p:cNvPr id="7" name="Picture 6">
              <a:extLst>
                <a:ext uri="{FF2B5EF4-FFF2-40B4-BE49-F238E27FC236}">
                  <a16:creationId xmlns:a16="http://schemas.microsoft.com/office/drawing/2014/main" id="{53C84481-4813-23DA-8EE6-52E8D1D15A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452" y="1216441"/>
              <a:ext cx="7648613" cy="2914941"/>
            </a:xfrm>
            <a:prstGeom prst="rect">
              <a:avLst/>
            </a:prstGeom>
          </p:spPr>
        </p:pic>
        <p:sp>
          <p:nvSpPr>
            <p:cNvPr id="8" name="Freeform 15">
              <a:extLst>
                <a:ext uri="{FF2B5EF4-FFF2-40B4-BE49-F238E27FC236}">
                  <a16:creationId xmlns:a16="http://schemas.microsoft.com/office/drawing/2014/main" id="{24343205-8A56-BFBA-8011-E992AF9E7C27}"/>
                </a:ext>
              </a:extLst>
            </p:cNvPr>
            <p:cNvSpPr/>
            <p:nvPr/>
          </p:nvSpPr>
          <p:spPr bwMode="gray">
            <a:xfrm>
              <a:off x="1167440" y="1365545"/>
              <a:ext cx="6740435" cy="2207623"/>
            </a:xfrm>
            <a:custGeom>
              <a:avLst/>
              <a:gdLst>
                <a:gd name="connsiteX0" fmla="*/ 0 w 8987246"/>
                <a:gd name="connsiteY0" fmla="*/ 0 h 2943497"/>
                <a:gd name="connsiteX1" fmla="*/ 740229 w 8987246"/>
                <a:gd name="connsiteY1" fmla="*/ 391885 h 2943497"/>
                <a:gd name="connsiteX2" fmla="*/ 2899954 w 8987246"/>
                <a:gd name="connsiteY2" fmla="*/ 592182 h 2943497"/>
                <a:gd name="connsiteX3" fmla="*/ 3971109 w 8987246"/>
                <a:gd name="connsiteY3" fmla="*/ 757645 h 2943497"/>
                <a:gd name="connsiteX4" fmla="*/ 4632960 w 8987246"/>
                <a:gd name="connsiteY4" fmla="*/ 1140822 h 2943497"/>
                <a:gd name="connsiteX5" fmla="*/ 4101737 w 8987246"/>
                <a:gd name="connsiteY5" fmla="*/ 1541417 h 2943497"/>
                <a:gd name="connsiteX6" fmla="*/ 2629989 w 8987246"/>
                <a:gd name="connsiteY6" fmla="*/ 1889760 h 2943497"/>
                <a:gd name="connsiteX7" fmla="*/ 3248297 w 8987246"/>
                <a:gd name="connsiteY7" fmla="*/ 2360022 h 2943497"/>
                <a:gd name="connsiteX8" fmla="*/ 6261463 w 8987246"/>
                <a:gd name="connsiteY8" fmla="*/ 2812868 h 2943497"/>
                <a:gd name="connsiteX9" fmla="*/ 8987246 w 8987246"/>
                <a:gd name="connsiteY9" fmla="*/ 2943497 h 2943497"/>
                <a:gd name="connsiteX10" fmla="*/ 8987246 w 8987246"/>
                <a:gd name="connsiteY10" fmla="*/ 2943497 h 294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87246" h="2943497">
                  <a:moveTo>
                    <a:pt x="0" y="0"/>
                  </a:moveTo>
                  <a:cubicBezTo>
                    <a:pt x="128451" y="146594"/>
                    <a:pt x="256903" y="293188"/>
                    <a:pt x="740229" y="391885"/>
                  </a:cubicBezTo>
                  <a:cubicBezTo>
                    <a:pt x="1223555" y="490582"/>
                    <a:pt x="2361474" y="531222"/>
                    <a:pt x="2899954" y="592182"/>
                  </a:cubicBezTo>
                  <a:cubicBezTo>
                    <a:pt x="3438434" y="653142"/>
                    <a:pt x="3682275" y="666205"/>
                    <a:pt x="3971109" y="757645"/>
                  </a:cubicBezTo>
                  <a:cubicBezTo>
                    <a:pt x="4259943" y="849085"/>
                    <a:pt x="4611189" y="1010193"/>
                    <a:pt x="4632960" y="1140822"/>
                  </a:cubicBezTo>
                  <a:cubicBezTo>
                    <a:pt x="4654731" y="1271451"/>
                    <a:pt x="4435565" y="1416594"/>
                    <a:pt x="4101737" y="1541417"/>
                  </a:cubicBezTo>
                  <a:cubicBezTo>
                    <a:pt x="3767909" y="1666240"/>
                    <a:pt x="2772229" y="1753326"/>
                    <a:pt x="2629989" y="1889760"/>
                  </a:cubicBezTo>
                  <a:cubicBezTo>
                    <a:pt x="2487749" y="2026194"/>
                    <a:pt x="2643051" y="2206171"/>
                    <a:pt x="3248297" y="2360022"/>
                  </a:cubicBezTo>
                  <a:cubicBezTo>
                    <a:pt x="3853543" y="2513873"/>
                    <a:pt x="5304972" y="2715622"/>
                    <a:pt x="6261463" y="2812868"/>
                  </a:cubicBezTo>
                  <a:cubicBezTo>
                    <a:pt x="7217955" y="2910114"/>
                    <a:pt x="8987246" y="2943497"/>
                    <a:pt x="8987246" y="2943497"/>
                  </a:cubicBezTo>
                  <a:lnTo>
                    <a:pt x="8987246" y="2943497"/>
                  </a:lnTo>
                </a:path>
              </a:pathLst>
            </a:custGeom>
            <a:noFill/>
            <a:ln w="76200" algn="ctr">
              <a:gradFill>
                <a:gsLst>
                  <a:gs pos="0">
                    <a:srgbClr val="F5F5F6"/>
                  </a:gs>
                  <a:gs pos="20000">
                    <a:schemeClr val="bg1"/>
                  </a:gs>
                  <a:gs pos="85000">
                    <a:schemeClr val="bg1"/>
                  </a:gs>
                  <a:gs pos="100000">
                    <a:srgbClr val="D1D2D4"/>
                  </a:gs>
                </a:gsLst>
                <a:lin ang="5400000" scaled="1"/>
              </a:gradFill>
              <a:miter lim="800000"/>
              <a:headEnd/>
              <a:tailEnd type="triangle"/>
            </a:ln>
            <a:effectLst>
              <a:outerShdw blurRad="50800" dist="38100" dir="2700000" algn="tl" rotWithShape="0">
                <a:prstClr val="black">
                  <a:alpha val="20000"/>
                </a:prstClr>
              </a:outerShdw>
            </a:effectLst>
          </p:spPr>
          <p:txBody>
            <a:bodyPr rtlCol="0" anchor="ctr"/>
            <a:lstStyle/>
            <a:p>
              <a:pPr algn="ctr" defTabSz="685766">
                <a:defRPr/>
              </a:pPr>
              <a:endParaRPr lang="en-US" sz="105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44" name="Freeform 6">
            <a:extLst>
              <a:ext uri="{FF2B5EF4-FFF2-40B4-BE49-F238E27FC236}">
                <a16:creationId xmlns:a16="http://schemas.microsoft.com/office/drawing/2014/main" id="{0C21C210-B219-8588-0FFF-D3A67DE4424C}"/>
              </a:ext>
              <a:ext uri="{C183D7F6-B498-43B3-948B-1728B52AA6E4}">
                <adec:decorative xmlns:adec="http://schemas.microsoft.com/office/drawing/2017/decorative" val="1"/>
              </a:ext>
            </a:extLst>
          </p:cNvPr>
          <p:cNvSpPr>
            <a:spLocks noChangeAspect="1" noEditPoints="1"/>
          </p:cNvSpPr>
          <p:nvPr/>
        </p:nvSpPr>
        <p:spPr bwMode="auto">
          <a:xfrm>
            <a:off x="900595" y="1665678"/>
            <a:ext cx="237335" cy="342514"/>
          </a:xfrm>
          <a:custGeom>
            <a:avLst/>
            <a:gdLst>
              <a:gd name="T0" fmla="*/ 37 w 74"/>
              <a:gd name="T1" fmla="*/ 0 h 118"/>
              <a:gd name="T2" fmla="*/ 0 w 74"/>
              <a:gd name="T3" fmla="*/ 37 h 118"/>
              <a:gd name="T4" fmla="*/ 37 w 74"/>
              <a:gd name="T5" fmla="*/ 118 h 118"/>
              <a:gd name="T6" fmla="*/ 74 w 74"/>
              <a:gd name="T7" fmla="*/ 37 h 118"/>
              <a:gd name="T8" fmla="*/ 37 w 74"/>
              <a:gd name="T9" fmla="*/ 0 h 118"/>
              <a:gd name="T10" fmla="*/ 37 w 74"/>
              <a:gd name="T11" fmla="*/ 57 h 118"/>
              <a:gd name="T12" fmla="*/ 17 w 74"/>
              <a:gd name="T13" fmla="*/ 37 h 118"/>
              <a:gd name="T14" fmla="*/ 37 w 74"/>
              <a:gd name="T15" fmla="*/ 17 h 118"/>
              <a:gd name="T16" fmla="*/ 57 w 74"/>
              <a:gd name="T17" fmla="*/ 37 h 118"/>
              <a:gd name="T18" fmla="*/ 37 w 74"/>
              <a:gd name="T19" fmla="*/ 5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118">
                <a:moveTo>
                  <a:pt x="37" y="0"/>
                </a:moveTo>
                <a:cubicBezTo>
                  <a:pt x="16" y="0"/>
                  <a:pt x="0" y="16"/>
                  <a:pt x="0" y="37"/>
                </a:cubicBezTo>
                <a:cubicBezTo>
                  <a:pt x="0" y="72"/>
                  <a:pt x="37" y="118"/>
                  <a:pt x="37" y="118"/>
                </a:cubicBezTo>
                <a:cubicBezTo>
                  <a:pt x="37" y="118"/>
                  <a:pt x="74" y="72"/>
                  <a:pt x="74" y="37"/>
                </a:cubicBezTo>
                <a:cubicBezTo>
                  <a:pt x="74" y="16"/>
                  <a:pt x="57" y="0"/>
                  <a:pt x="37" y="0"/>
                </a:cubicBezTo>
                <a:close/>
                <a:moveTo>
                  <a:pt x="37" y="57"/>
                </a:moveTo>
                <a:cubicBezTo>
                  <a:pt x="26" y="57"/>
                  <a:pt x="17" y="48"/>
                  <a:pt x="17" y="37"/>
                </a:cubicBezTo>
                <a:cubicBezTo>
                  <a:pt x="17" y="26"/>
                  <a:pt x="26" y="17"/>
                  <a:pt x="37" y="17"/>
                </a:cubicBezTo>
                <a:cubicBezTo>
                  <a:pt x="48" y="17"/>
                  <a:pt x="57" y="26"/>
                  <a:pt x="57" y="37"/>
                </a:cubicBezTo>
                <a:cubicBezTo>
                  <a:pt x="57" y="48"/>
                  <a:pt x="48" y="57"/>
                  <a:pt x="37" y="57"/>
                </a:cubicBezTo>
                <a:close/>
              </a:path>
            </a:pathLst>
          </a:custGeom>
          <a:solidFill>
            <a:srgbClr val="E52626"/>
          </a:solidFill>
          <a:ln>
            <a:noFill/>
          </a:ln>
        </p:spPr>
        <p:txBody>
          <a:bodyPr vert="horz" wrap="square" lIns="68580" tIns="34290" rIns="68580" bIns="34290" numCol="1" anchor="t" anchorCtr="0" compatLnSpc="1">
            <a:prstTxWarp prst="textNoShape">
              <a:avLst/>
            </a:prstTxWarp>
          </a:bodyPr>
          <a:lstStyle/>
          <a:p>
            <a:pPr defTabSz="914333">
              <a:defRPr/>
            </a:pPr>
            <a:endParaRPr lang="en-US" sz="675"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3" name="TextBox 152">
            <a:extLst>
              <a:ext uri="{FF2B5EF4-FFF2-40B4-BE49-F238E27FC236}">
                <a16:creationId xmlns:a16="http://schemas.microsoft.com/office/drawing/2014/main" id="{36418FAB-A32C-A755-58E5-EF82F49CD27B}"/>
              </a:ext>
            </a:extLst>
          </p:cNvPr>
          <p:cNvSpPr txBox="1"/>
          <p:nvPr/>
        </p:nvSpPr>
        <p:spPr>
          <a:xfrm>
            <a:off x="5110873" y="3999134"/>
            <a:ext cx="1184261" cy="253916"/>
          </a:xfrm>
          <a:prstGeom prst="rect">
            <a:avLst/>
          </a:prstGeom>
          <a:noFill/>
        </p:spPr>
        <p:txBody>
          <a:bodyPr wrap="square" rtlCol="0">
            <a:spAutoFit/>
          </a:bodyPr>
          <a:lstStyle/>
          <a:p>
            <a:pPr algn="ctr" defTabSz="457178">
              <a:defRPr/>
            </a:pPr>
            <a:r>
              <a:rPr lang="en-US" sz="1050" b="1" dirty="0">
                <a:solidFill>
                  <a:srgbClr val="C00000"/>
                </a:solidFill>
                <a:latin typeface="Open Sans" panose="020B0606030504020204" pitchFamily="34" charset="0"/>
                <a:ea typeface="Open Sans" panose="020B0606030504020204" pitchFamily="34" charset="0"/>
                <a:cs typeface="Open Sans" panose="020B0606030504020204" pitchFamily="34" charset="0"/>
              </a:rPr>
              <a:t>Go Live</a:t>
            </a:r>
          </a:p>
        </p:txBody>
      </p:sp>
      <p:sp>
        <p:nvSpPr>
          <p:cNvPr id="158" name="TextBox 157">
            <a:extLst>
              <a:ext uri="{FF2B5EF4-FFF2-40B4-BE49-F238E27FC236}">
                <a16:creationId xmlns:a16="http://schemas.microsoft.com/office/drawing/2014/main" id="{670CD14C-4858-D930-2B23-6FF67466733A}"/>
              </a:ext>
            </a:extLst>
          </p:cNvPr>
          <p:cNvSpPr txBox="1"/>
          <p:nvPr/>
        </p:nvSpPr>
        <p:spPr>
          <a:xfrm>
            <a:off x="4854333" y="4343207"/>
            <a:ext cx="4146960" cy="746358"/>
          </a:xfrm>
          <a:prstGeom prst="rect">
            <a:avLst/>
          </a:prstGeom>
          <a:solidFill>
            <a:schemeClr val="bg1"/>
          </a:solidFill>
        </p:spPr>
        <p:txBody>
          <a:bodyPr wrap="square" rtlCol="0">
            <a:spAutoFit/>
          </a:bodyPr>
          <a:lstStyle/>
          <a:p>
            <a:pPr defTabSz="914333">
              <a:defRPr/>
            </a:pPr>
            <a:r>
              <a:rPr lang="en-US" sz="1000" b="1" dirty="0">
                <a:latin typeface="Open Sans" panose="020B0606030504020204" pitchFamily="34" charset="0"/>
                <a:ea typeface="Open Sans" panose="020B0606030504020204" pitchFamily="34" charset="0"/>
                <a:cs typeface="Open Sans" panose="020B0606030504020204" pitchFamily="34" charset="0"/>
              </a:rPr>
              <a:t>6. Support Adoption</a:t>
            </a:r>
          </a:p>
          <a:p>
            <a:pPr marL="128585" indent="-128585" defTabSz="914333">
              <a:buFont typeface="Arial" panose="020B0604020202020204" pitchFamily="34" charset="0"/>
              <a:buChar char="•"/>
              <a:defRPr/>
            </a:pPr>
            <a:r>
              <a:rPr lang="en-US" sz="800" dirty="0">
                <a:solidFill>
                  <a:prstClr val="black"/>
                </a:solidFill>
                <a:latin typeface="Open Sans" panose="020B0606030504020204" pitchFamily="34" charset="0"/>
                <a:ea typeface="Open Sans" panose="020B0606030504020204" pitchFamily="34" charset="0"/>
                <a:cs typeface="Open Sans" panose="020B0606030504020204" pitchFamily="34" charset="0"/>
              </a:rPr>
              <a:t>Partner with project leaders to drive adoption and connect end users to support channels</a:t>
            </a:r>
          </a:p>
          <a:p>
            <a:pPr marL="128585" indent="-128585" defTabSz="914333">
              <a:buFont typeface="Arial" panose="020B0604020202020204" pitchFamily="34" charset="0"/>
              <a:buChar char="•"/>
              <a:defRPr/>
            </a:pPr>
            <a:r>
              <a:rPr lang="en-US" sz="825" dirty="0">
                <a:solidFill>
                  <a:schemeClr val="tx1"/>
                </a:solidFill>
                <a:latin typeface="Open Sans" panose="020B0606030504020204" pitchFamily="34" charset="0"/>
                <a:ea typeface="Open Sans" panose="020B0606030504020204" pitchFamily="34" charset="0"/>
                <a:cs typeface="Open Sans" panose="020B0606030504020204" pitchFamily="34" charset="0"/>
              </a:rPr>
              <a:t>Set an automatic email reply to reinforce key messages (e.g., “Need help registering for courses this month? Reach out to </a:t>
            </a:r>
            <a:r>
              <a:rPr lang="en-US" sz="825"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ocm@stonybrook.edu”)</a:t>
            </a:r>
            <a:endParaRPr lang="en-US" sz="8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9" name="Graphic 168">
            <a:extLst>
              <a:ext uri="{FF2B5EF4-FFF2-40B4-BE49-F238E27FC236}">
                <a16:creationId xmlns:a16="http://schemas.microsoft.com/office/drawing/2014/main" id="{F933B572-D665-C675-BB7D-59F21DC5BB1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33373" y="3605644"/>
            <a:ext cx="439724" cy="439724"/>
          </a:xfrm>
          <a:prstGeom prst="rect">
            <a:avLst/>
          </a:prstGeom>
        </p:spPr>
      </p:pic>
      <p:pic>
        <p:nvPicPr>
          <p:cNvPr id="171" name="Graphic 170">
            <a:extLst>
              <a:ext uri="{FF2B5EF4-FFF2-40B4-BE49-F238E27FC236}">
                <a16:creationId xmlns:a16="http://schemas.microsoft.com/office/drawing/2014/main" id="{04E90A40-D8AC-7D2C-97C5-74718318886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66326" y="3904701"/>
            <a:ext cx="400942" cy="400942"/>
          </a:xfrm>
          <a:prstGeom prst="rect">
            <a:avLst/>
          </a:prstGeom>
        </p:spPr>
      </p:pic>
      <p:pic>
        <p:nvPicPr>
          <p:cNvPr id="173" name="Graphic 172">
            <a:extLst>
              <a:ext uri="{FF2B5EF4-FFF2-40B4-BE49-F238E27FC236}">
                <a16:creationId xmlns:a16="http://schemas.microsoft.com/office/drawing/2014/main" id="{E0243739-6009-C19B-A9E7-0FD1875563E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88823" y="3359100"/>
            <a:ext cx="411244" cy="411244"/>
          </a:xfrm>
          <a:prstGeom prst="rect">
            <a:avLst/>
          </a:prstGeom>
        </p:spPr>
      </p:pic>
      <p:pic>
        <p:nvPicPr>
          <p:cNvPr id="175" name="Graphic 174">
            <a:extLst>
              <a:ext uri="{FF2B5EF4-FFF2-40B4-BE49-F238E27FC236}">
                <a16:creationId xmlns:a16="http://schemas.microsoft.com/office/drawing/2014/main" id="{4FC9F2FE-C561-4387-FD7B-52C8D74AD7D2}"/>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360955" y="3452698"/>
            <a:ext cx="462209" cy="462209"/>
          </a:xfrm>
          <a:prstGeom prst="rect">
            <a:avLst/>
          </a:prstGeom>
        </p:spPr>
      </p:pic>
      <p:pic>
        <p:nvPicPr>
          <p:cNvPr id="177" name="Graphic 176">
            <a:extLst>
              <a:ext uri="{FF2B5EF4-FFF2-40B4-BE49-F238E27FC236}">
                <a16:creationId xmlns:a16="http://schemas.microsoft.com/office/drawing/2014/main" id="{599AF704-8DEF-C529-BFA5-C8D8C9F8E5AB}"/>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388667" y="2915723"/>
            <a:ext cx="583137" cy="583137"/>
          </a:xfrm>
          <a:prstGeom prst="rect">
            <a:avLst/>
          </a:prstGeom>
        </p:spPr>
      </p:pic>
      <p:pic>
        <p:nvPicPr>
          <p:cNvPr id="179" name="Graphic 178">
            <a:extLst>
              <a:ext uri="{FF2B5EF4-FFF2-40B4-BE49-F238E27FC236}">
                <a16:creationId xmlns:a16="http://schemas.microsoft.com/office/drawing/2014/main" id="{DECC494C-0665-2F6D-47F8-D7CB2B2760EE}"/>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951407" y="2069424"/>
            <a:ext cx="535983" cy="535983"/>
          </a:xfrm>
          <a:prstGeom prst="rect">
            <a:avLst/>
          </a:prstGeom>
        </p:spPr>
      </p:pic>
      <p:pic>
        <p:nvPicPr>
          <p:cNvPr id="181" name="Graphic 180">
            <a:extLst>
              <a:ext uri="{FF2B5EF4-FFF2-40B4-BE49-F238E27FC236}">
                <a16:creationId xmlns:a16="http://schemas.microsoft.com/office/drawing/2014/main" id="{CD41AC3B-6570-9259-12F4-0B77C2FDFBF7}"/>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641216" y="1729024"/>
            <a:ext cx="511016" cy="511016"/>
          </a:xfrm>
          <a:prstGeom prst="rect">
            <a:avLst/>
          </a:prstGeom>
        </p:spPr>
      </p:pic>
      <p:pic>
        <p:nvPicPr>
          <p:cNvPr id="4" name="Google Shape;343;p48">
            <a:extLst>
              <a:ext uri="{FF2B5EF4-FFF2-40B4-BE49-F238E27FC236}">
                <a16:creationId xmlns:a16="http://schemas.microsoft.com/office/drawing/2014/main" id="{CFE9CBDB-D102-5D87-239D-2C12DBF81596}"/>
              </a:ext>
              <a:ext uri="{C183D7F6-B498-43B3-948B-1728B52AA6E4}">
                <adec:decorative xmlns:adec="http://schemas.microsoft.com/office/drawing/2017/decorative" val="1"/>
              </a:ext>
            </a:extLst>
          </p:cNvPr>
          <p:cNvPicPr preferRelativeResize="0"/>
          <p:nvPr/>
        </p:nvPicPr>
        <p:blipFill>
          <a:blip r:embed="rId18">
            <a:alphaModFix/>
          </a:blip>
          <a:stretch>
            <a:fillRect/>
          </a:stretch>
        </p:blipFill>
        <p:spPr>
          <a:xfrm>
            <a:off x="6984076" y="216076"/>
            <a:ext cx="1709174" cy="249525"/>
          </a:xfrm>
          <a:prstGeom prst="rect">
            <a:avLst/>
          </a:prstGeom>
          <a:noFill/>
          <a:ln>
            <a:noFill/>
          </a:ln>
        </p:spPr>
      </p:pic>
    </p:spTree>
    <p:extLst>
      <p:ext uri="{BB962C8B-B14F-4D97-AF65-F5344CB8AC3E}">
        <p14:creationId xmlns:p14="http://schemas.microsoft.com/office/powerpoint/2010/main" val="854274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a:extLst>
            <a:ext uri="{FF2B5EF4-FFF2-40B4-BE49-F238E27FC236}">
              <a16:creationId xmlns:a16="http://schemas.microsoft.com/office/drawing/2014/main" id="{42D65CA5-45E4-4DB3-5BE3-62E4670BFDF7}"/>
            </a:ext>
          </a:extLst>
        </p:cNvPr>
        <p:cNvGrpSpPr/>
        <p:nvPr/>
      </p:nvGrpSpPr>
      <p:grpSpPr>
        <a:xfrm>
          <a:off x="0" y="0"/>
          <a:ext cx="0" cy="0"/>
          <a:chOff x="0" y="0"/>
          <a:chExt cx="0" cy="0"/>
        </a:xfrm>
      </p:grpSpPr>
      <p:sp>
        <p:nvSpPr>
          <p:cNvPr id="179" name="Google Shape;179;p33">
            <a:extLst>
              <a:ext uri="{FF2B5EF4-FFF2-40B4-BE49-F238E27FC236}">
                <a16:creationId xmlns:a16="http://schemas.microsoft.com/office/drawing/2014/main" id="{DDC8E0F0-18E4-3C10-E6C3-7CD2B8E192AC}"/>
              </a:ext>
            </a:extLst>
          </p:cNvPr>
          <p:cNvSpPr txBox="1">
            <a:spLocks noGrp="1"/>
          </p:cNvSpPr>
          <p:nvPr>
            <p:ph type="title" idx="4294967295"/>
          </p:nvPr>
        </p:nvSpPr>
        <p:spPr>
          <a:xfrm>
            <a:off x="518185" y="1097124"/>
            <a:ext cx="7886700" cy="2449621"/>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80000"/>
              </a:lnSpc>
              <a:spcBef>
                <a:spcPts val="0"/>
              </a:spcBef>
              <a:spcAft>
                <a:spcPts val="0"/>
              </a:spcAft>
              <a:buClr>
                <a:schemeClr val="lt1"/>
              </a:buClr>
              <a:buSzPts val="5000"/>
              <a:buFont typeface="Montserrat ExtraBold"/>
              <a:buNone/>
              <a:tabLst/>
              <a:defRPr/>
            </a:pPr>
            <a:r>
              <a:rPr kumimoji="0" lang="en-US" sz="4800" b="1" i="0" u="none" strike="noStrike" kern="0" cap="none" spc="0" normalizeH="0" baseline="0" noProof="0">
                <a:ln>
                  <a:noFill/>
                </a:ln>
                <a:solidFill>
                  <a:srgbClr val="FFFFFF"/>
                </a:solidFill>
                <a:effectLst/>
                <a:uLnTx/>
                <a:uFillTx/>
                <a:latin typeface="Montserrat" panose="00000500000000000000" pitchFamily="2" charset="0"/>
                <a:ea typeface="Zilla Slab Medium"/>
                <a:cs typeface="Zilla Slab Medium"/>
                <a:sym typeface="Zilla Slab Medium"/>
              </a:rPr>
              <a:t>About </a:t>
            </a:r>
            <a:r>
              <a:rPr kumimoji="0" lang="en-US" sz="4800" b="1" i="0" u="none" strike="noStrike" kern="0" cap="none" spc="0" normalizeH="0" baseline="0" noProof="0" err="1">
                <a:ln>
                  <a:noFill/>
                </a:ln>
                <a:solidFill>
                  <a:srgbClr val="FFFFFF"/>
                </a:solidFill>
                <a:effectLst/>
                <a:uLnTx/>
                <a:uFillTx/>
                <a:latin typeface="Montserrat" panose="00000500000000000000" pitchFamily="2" charset="0"/>
                <a:ea typeface="Zilla Slab Medium"/>
                <a:cs typeface="Zilla Slab Medium"/>
                <a:sym typeface="Zilla Slab Medium"/>
              </a:rPr>
              <a:t>WolfieONE</a:t>
            </a:r>
            <a:endParaRPr kumimoji="0" lang="en-US" sz="4800" b="1" i="0" u="none" strike="noStrike" kern="0" cap="none" spc="0" normalizeH="0" baseline="0" noProof="0">
              <a:ln>
                <a:noFill/>
              </a:ln>
              <a:solidFill>
                <a:srgbClr val="FFFFFF"/>
              </a:solidFill>
              <a:effectLst/>
              <a:uLnTx/>
              <a:uFillTx/>
              <a:latin typeface="Montserrat" panose="00000500000000000000" pitchFamily="2" charset="0"/>
              <a:ea typeface="Zilla Slab Medium"/>
              <a:cs typeface="Zilla Slab Medium"/>
              <a:sym typeface="Zilla Slab Medium"/>
            </a:endParaRPr>
          </a:p>
          <a:p>
            <a:pPr marL="0" marR="0" lvl="0" indent="0" algn="l" defTabSz="914400" rtl="0" eaLnBrk="1" fontAlgn="auto" latinLnBrk="0" hangingPunct="1">
              <a:lnSpc>
                <a:spcPct val="80000"/>
              </a:lnSpc>
              <a:spcBef>
                <a:spcPts val="0"/>
              </a:spcBef>
              <a:spcAft>
                <a:spcPts val="0"/>
              </a:spcAft>
              <a:buClr>
                <a:schemeClr val="lt1"/>
              </a:buClr>
              <a:buSzPts val="5000"/>
              <a:buFont typeface="Montserrat ExtraBold"/>
              <a:buNone/>
              <a:tabLst/>
              <a:defRPr/>
            </a:pPr>
            <a:endParaRPr kumimoji="0" lang="en-US" sz="1100" b="0" i="0" u="none" strike="noStrike" kern="0" cap="none" spc="0" normalizeH="0" baseline="0" noProof="0">
              <a:ln>
                <a:noFill/>
              </a:ln>
              <a:solidFill>
                <a:srgbClr val="FFFFFF"/>
              </a:solidFill>
              <a:effectLst/>
              <a:uLnTx/>
              <a:uFillTx/>
              <a:latin typeface="Zilla Slab Medium"/>
              <a:ea typeface="Zilla Slab Medium"/>
              <a:cs typeface="Zilla Slab Medium"/>
              <a:sym typeface="Zilla Slab Medium"/>
            </a:endParaRPr>
          </a:p>
          <a:p>
            <a:pPr marL="0" marR="0" lvl="0" indent="0" algn="l" defTabSz="914400" rtl="0" eaLnBrk="1" fontAlgn="auto" latinLnBrk="0" hangingPunct="1">
              <a:lnSpc>
                <a:spcPct val="80000"/>
              </a:lnSpc>
              <a:spcBef>
                <a:spcPts val="0"/>
              </a:spcBef>
              <a:spcAft>
                <a:spcPts val="0"/>
              </a:spcAft>
              <a:buClr>
                <a:schemeClr val="lt1"/>
              </a:buClr>
              <a:buSzPts val="5000"/>
              <a:buFont typeface="Montserrat ExtraBold"/>
              <a:buNone/>
              <a:tabLst/>
              <a:defRPr/>
            </a:pPr>
            <a:endParaRPr kumimoji="0" lang="en-US" sz="1400" b="1" i="0" u="none" strike="noStrike" kern="0" cap="none" spc="0" normalizeH="0" baseline="0" noProof="0">
              <a:ln>
                <a:noFill/>
              </a:ln>
              <a:solidFill>
                <a:srgbClr val="FFFFFF"/>
              </a:solidFill>
              <a:effectLst/>
              <a:uLnTx/>
              <a:uFillTx/>
              <a:latin typeface="Zilla Slab"/>
              <a:ea typeface="Zilla Slab"/>
              <a:cs typeface="Zilla Slab"/>
              <a:sym typeface="Zilla Slab"/>
            </a:endParaRPr>
          </a:p>
        </p:txBody>
      </p:sp>
    </p:spTree>
    <p:extLst>
      <p:ext uri="{BB962C8B-B14F-4D97-AF65-F5344CB8AC3E}">
        <p14:creationId xmlns:p14="http://schemas.microsoft.com/office/powerpoint/2010/main" val="2407413300"/>
      </p:ext>
    </p:extLst>
  </p:cSld>
  <p:clrMapOvr>
    <a:masterClrMapping/>
  </p:clrMapOvr>
</p:sld>
</file>

<file path=ppt/theme/theme1.xml><?xml version="1.0" encoding="utf-8"?>
<a:theme xmlns:a="http://schemas.openxmlformats.org/drawingml/2006/main" name="SBU Cap Headlines">
  <a:themeElements>
    <a:clrScheme name="Office Theme">
      <a:dk1>
        <a:srgbClr val="000000"/>
      </a:dk1>
      <a:lt1>
        <a:srgbClr val="FFFFFF"/>
      </a:lt1>
      <a:dk2>
        <a:srgbClr val="990000"/>
      </a:dk2>
      <a:lt2>
        <a:srgbClr val="4B4B4B"/>
      </a:lt2>
      <a:accent1>
        <a:srgbClr val="6B000D"/>
      </a:accent1>
      <a:accent2>
        <a:srgbClr val="D52027"/>
      </a:accent2>
      <a:accent3>
        <a:srgbClr val="828282"/>
      </a:accent3>
      <a:accent4>
        <a:srgbClr val="BEBEBE"/>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cb1adae-cdfa-4c50-8e62-5427ea533be7">
      <Terms xmlns="http://schemas.microsoft.com/office/infopath/2007/PartnerControls"/>
    </lcf76f155ced4ddcb4097134ff3c332f>
    <TaxCatchAll xmlns="f603df75-28ef-425d-b969-a87d28f3a2d2" xsi:nil="true"/>
    <SharedWithUsers xmlns="7b42f114-0ebd-418c-92c7-a9346f5218af">
      <UserInfo>
        <DisplayName>Ganguly, Korak</DisplayName>
        <AccountId>116</AccountId>
        <AccountType/>
      </UserInfo>
      <UserInfo>
        <DisplayName>Carothers, Taryn</DisplayName>
        <AccountId>87</AccountId>
        <AccountType/>
      </UserInfo>
      <UserInfo>
        <DisplayName>Rubin, Jessica</DisplayName>
        <AccountId>139</AccountId>
        <AccountType/>
      </UserInfo>
      <UserInfo>
        <DisplayName>Loyalson, Victor</DisplayName>
        <AccountId>62</AccountId>
        <AccountType/>
      </UserInfo>
      <UserInfo>
        <DisplayName>Famer, Kariley</DisplayName>
        <AccountId>100</AccountId>
        <AccountType/>
      </UserInfo>
      <UserInfo>
        <DisplayName>Simpson, Ted</DisplayName>
        <AccountId>14</AccountId>
        <AccountType/>
      </UserInfo>
      <UserInfo>
        <DisplayName>Kogera, Jack</DisplayName>
        <AccountId>146</AccountId>
        <AccountType/>
      </UserInfo>
      <UserInfo>
        <DisplayName>Breslin, Jack</DisplayName>
        <AccountId>156</AccountId>
        <AccountType/>
      </UserInfo>
      <UserInfo>
        <DisplayName>Pingelton, Caleb</DisplayName>
        <AccountId>15</AccountId>
        <AccountType/>
      </UserInfo>
      <UserInfo>
        <DisplayName>Trivedi, Kushan</DisplayName>
        <AccountId>145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CAFB70577581F499734701140231F9C" ma:contentTypeVersion="" ma:contentTypeDescription="Create a new document." ma:contentTypeScope="" ma:versionID="0976dec967e95621406fb6290b35c639">
  <xsd:schema xmlns:xsd="http://www.w3.org/2001/XMLSchema" xmlns:xs="http://www.w3.org/2001/XMLSchema" xmlns:p="http://schemas.microsoft.com/office/2006/metadata/properties" xmlns:ns2="dcb1adae-cdfa-4c50-8e62-5427ea533be7" xmlns:ns3="7b42f114-0ebd-418c-92c7-a9346f5218af" xmlns:ns4="f603df75-28ef-425d-b969-a87d28f3a2d2" targetNamespace="http://schemas.microsoft.com/office/2006/metadata/properties" ma:root="true" ma:fieldsID="8c080260e53d2f71ce49a7ebbee8cf76" ns2:_="" ns3:_="" ns4:_="">
    <xsd:import namespace="dcb1adae-cdfa-4c50-8e62-5427ea533be7"/>
    <xsd:import namespace="7b42f114-0ebd-418c-92c7-a9346f5218af"/>
    <xsd:import namespace="f603df75-28ef-425d-b969-a87d28f3a2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lcf76f155ced4ddcb4097134ff3c332f" minOccurs="0"/>
                <xsd:element ref="ns4: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b1adae-cdfa-4c50-8e62-5427ea533b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499695a-a8cd-45f0-b535-6db6752c5afb"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42f114-0ebd-418c-92c7-a9346f5218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03df75-28ef-425d-b969-a87d28f3a2d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7e19691-4f30-4e44-abdb-f3e6bfd6cbdc}" ma:internalName="TaxCatchAll" ma:showField="CatchAllData" ma:web="f603df75-28ef-425d-b969-a87d28f3a2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59EAE3-9FB9-4806-BF30-A25E79ADD57F}">
  <ds:schemaRefs>
    <ds:schemaRef ds:uri="http://schemas.microsoft.com/sharepoint/v3/contenttype/forms"/>
  </ds:schemaRefs>
</ds:datastoreItem>
</file>

<file path=customXml/itemProps2.xml><?xml version="1.0" encoding="utf-8"?>
<ds:datastoreItem xmlns:ds="http://schemas.openxmlformats.org/officeDocument/2006/customXml" ds:itemID="{515EB3F6-E7ED-4D0E-98CF-BC64CD58BC3B}">
  <ds:schemaRefs>
    <ds:schemaRef ds:uri="http://schemas.microsoft.com/office/2006/documentManagement/types"/>
    <ds:schemaRef ds:uri="dcb1adae-cdfa-4c50-8e62-5427ea533be7"/>
    <ds:schemaRef ds:uri="http://schemas.microsoft.com/office/infopath/2007/PartnerControls"/>
    <ds:schemaRef ds:uri="http://schemas.openxmlformats.org/package/2006/metadata/core-properties"/>
    <ds:schemaRef ds:uri="f603df75-28ef-425d-b969-a87d28f3a2d2"/>
    <ds:schemaRef ds:uri="7b42f114-0ebd-418c-92c7-a9346f5218af"/>
    <ds:schemaRef ds:uri="http://schemas.microsoft.com/office/2006/metadata/properties"/>
    <ds:schemaRef ds:uri="http://purl.org/dc/elements/1.1/"/>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F221AB02-3BD4-43FD-B71E-B59AE3400B29}">
  <ds:schemaRefs>
    <ds:schemaRef ds:uri="7b42f114-0ebd-418c-92c7-a9346f5218af"/>
    <ds:schemaRef ds:uri="dcb1adae-cdfa-4c50-8e62-5427ea533be7"/>
    <ds:schemaRef ds:uri="f603df75-28ef-425d-b969-a87d28f3a2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34215</TotalTime>
  <Words>5034</Words>
  <Application>Microsoft Office PowerPoint</Application>
  <PresentationFormat>On-screen Show (16:9)</PresentationFormat>
  <Paragraphs>565</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SBU Cap Headlines</vt:lpstr>
      <vt:lpstr>WolfieONE Change Leader Network Recap  January 10, 2025   </vt:lpstr>
      <vt:lpstr>Agenda</vt:lpstr>
      <vt:lpstr>Change Leader Network (CLN)  </vt:lpstr>
      <vt:lpstr>Change Management Foundations</vt:lpstr>
      <vt:lpstr>What is a Change Leader Network?</vt:lpstr>
      <vt:lpstr>Change Leader Network Structure &amp; Benefits</vt:lpstr>
      <vt:lpstr>Champion Role</vt:lpstr>
      <vt:lpstr>Change Champion Journey </vt:lpstr>
      <vt:lpstr>About WolfieONE  </vt:lpstr>
      <vt:lpstr>WolfieONE – “How to explain it”</vt:lpstr>
      <vt:lpstr>Expected Benefits</vt:lpstr>
      <vt:lpstr>Entity Scope ERP &amp; HCM</vt:lpstr>
      <vt:lpstr>Workstreams relevant to Champions for now:</vt:lpstr>
      <vt:lpstr>WolfieONE - Changes  </vt:lpstr>
      <vt:lpstr>What’s Changing?</vt:lpstr>
      <vt:lpstr>What’s not Changing?</vt:lpstr>
      <vt:lpstr>Chart of Accounts (COA)  </vt:lpstr>
      <vt:lpstr>Terminology  </vt:lpstr>
      <vt:lpstr>Oracle Cloud Overview  </vt:lpstr>
      <vt:lpstr>ERP General Ledger breakdown</vt:lpstr>
      <vt:lpstr>ERP Receivables (AR)</vt:lpstr>
      <vt:lpstr>ERP Cash Management breakdown</vt:lpstr>
      <vt:lpstr>EPM</vt:lpstr>
      <vt:lpstr>Oracle HCM</vt:lpstr>
      <vt:lpstr>HCM Change Impacts  </vt:lpstr>
      <vt:lpstr>Human Capital Management Summary  </vt:lpstr>
      <vt:lpstr>Human Capital Management Trends (1)</vt:lpstr>
      <vt:lpstr>Human Capital Management Trends (2)</vt:lpstr>
      <vt:lpstr>Human Capital Management Trends (3)</vt:lpstr>
      <vt:lpstr>Human Capital Management Trends (4)</vt:lpstr>
      <vt:lpstr>Current State: a combination of emails, attachments, paper forms, and SOLAR </vt:lpstr>
      <vt:lpstr>Employee Self-service Tiles  </vt:lpstr>
      <vt:lpstr>ERP Change Impacts  </vt:lpstr>
      <vt:lpstr>ERP Change Impacts</vt:lpstr>
      <vt:lpstr>Personas  </vt:lpstr>
      <vt:lpstr>Personas (1)</vt:lpstr>
      <vt:lpstr>Personas (2)</vt:lpstr>
      <vt:lpstr>Next Steps  </vt:lpstr>
      <vt:lpstr>Change Champion Journey Phases</vt:lpstr>
      <vt:lpstr>Next Steps </vt:lpstr>
      <vt:lpstr>OCM Website:</vt:lpstr>
      <vt:lpstr>Appendix  </vt:lpstr>
      <vt:lpstr>Our Executive Sponsors</vt:lpstr>
      <vt:lpstr>Our Steering Committee</vt:lpstr>
      <vt:lpstr>HCM Learning- Screenshot</vt:lpstr>
      <vt:lpstr>Sample Journeys – Landing Page Tiles</vt:lpstr>
      <vt:lpstr>Sample Journeys- HCM Screenshot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Rubin, Jessica</dc:creator>
  <cp:lastModifiedBy>Kariley Famer</cp:lastModifiedBy>
  <cp:revision>96</cp:revision>
  <cp:lastPrinted>2023-10-22T19:20:54Z</cp:lastPrinted>
  <dcterms:modified xsi:type="dcterms:W3CDTF">2025-01-22T14:22:00Z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2023-09-20T15:31:25Z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cdf1603c-a433-4584-b64f-829e8d7b79e8</vt:lpwstr>
  </property>
  <property fmtid="{D5CDD505-2E9C-101B-9397-08002B2CF9AE}" pid="8" name="MSIP_Label_ea60d57e-af5b-4752-ac57-3e4f28ca11dc_ContentBits">
    <vt:lpwstr>0</vt:lpwstr>
  </property>
  <property fmtid="{D5CDD505-2E9C-101B-9397-08002B2CF9AE}" pid="9" name="MediaServiceImageTags">
    <vt:lpwstr/>
  </property>
  <property fmtid="{D5CDD505-2E9C-101B-9397-08002B2CF9AE}" pid="10" name="ContentTypeId">
    <vt:lpwstr>0x0101008CAFB70577581F499734701140231F9C</vt:lpwstr>
  </property>
</Properties>
</file>